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ABF6F-56CE-A940-83DB-1813CB17E58A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0D9B-151D-9D4D-AD18-36C0B8EE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2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9BE824-6B0C-4358-888C-36679AC71C12}" type="slidenum">
              <a:rPr lang="en-US"/>
              <a:pPr/>
              <a:t>16</a:t>
            </a:fld>
            <a:endParaRPr lang="en-US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Slide done by </a:t>
            </a:r>
            <a:r>
              <a:rPr lang="en-US" dirty="0" err="1" smtClean="0"/>
              <a:t>eric</a:t>
            </a:r>
            <a:r>
              <a:rPr lang="en-US" baseline="0" smtClean="0"/>
              <a:t> shook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43AF42-394A-4B94-A6A9-1E0528FCDEF5}" type="slidenum">
              <a:rPr lang="en-US"/>
              <a:pPr/>
              <a:t>17</a:t>
            </a:fld>
            <a:endParaRPr 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CS484: Dealing with Performance Issues in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SimSun" pitchFamily="2" charset="-122"/>
              </a:rPr>
              <a:t>OpenMP</a:t>
            </a:r>
            <a:r>
              <a:rPr lang="en-US" altLang="zh-CN" dirty="0" smtClean="0">
                <a:ea typeface="SimSun" pitchFamily="2" charset="-122"/>
              </a:rPr>
              <a:t> with Performance Issues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Using </a:t>
            </a:r>
            <a:r>
              <a:rPr lang="en-US" altLang="zh-CN" dirty="0" err="1">
                <a:ea typeface="SimSun" pitchFamily="2" charset="-122"/>
              </a:rPr>
              <a:t>OpenMP</a:t>
            </a:r>
            <a:r>
              <a:rPr lang="en-US" altLang="zh-CN" dirty="0">
                <a:ea typeface="SimSun" pitchFamily="2" charset="-122"/>
              </a:rPr>
              <a:t> to parallelize a program isn’t that simple as it looks like by just adding compiler directives, especially when considering performance issues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More changes to the original program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Write programs in explicit parallelism form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Almost no difference between </a:t>
            </a:r>
            <a:r>
              <a:rPr lang="en-US" altLang="zh-CN" dirty="0" err="1">
                <a:ea typeface="SimSun" pitchFamily="2" charset="-122"/>
              </a:rPr>
              <a:t>OpenMP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dirty="0" err="1">
                <a:ea typeface="SimSun" pitchFamily="2" charset="-122"/>
              </a:rPr>
              <a:t>Pthread</a:t>
            </a:r>
            <a:r>
              <a:rPr lang="en-US" altLang="zh-CN" dirty="0">
                <a:ea typeface="SimSun" pitchFamily="2" charset="-122"/>
              </a:rPr>
              <a:t> in terms of programmability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Need more high-level language constructs to help programmer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performance Issues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Essentially, a major problem is that the programming model does not correspond to the performance model</a:t>
            </a:r>
          </a:p>
          <a:p>
            <a:pPr lvl="1"/>
            <a:r>
              <a:rPr lang="en-US" dirty="0" smtClean="0"/>
              <a:t>Programmer doesn’t see the cost of the constructs</a:t>
            </a:r>
          </a:p>
          <a:p>
            <a:r>
              <a:rPr lang="en-US" dirty="0" smtClean="0"/>
              <a:t>You must be aware of communication via cache lines:</a:t>
            </a:r>
          </a:p>
          <a:p>
            <a:pPr lvl="1"/>
            <a:r>
              <a:rPr lang="en-US" dirty="0" smtClean="0"/>
              <a:t>If a processors writes data and another reads it, it’s a communication with costs even if it’s a shared memory hardware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F7A1-C023-47A5-B440-E59D9B145AF0}" type="slidenum">
              <a:rPr lang="en-US"/>
              <a:pPr/>
              <a:t>12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Gauss</a:t>
            </a:r>
            <a:r>
              <a:rPr lang="en-US" dirty="0"/>
              <a:t>-Jacobi Relaxation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57200" y="1980926"/>
            <a:ext cx="5638800" cy="38102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w</a:t>
            </a:r>
            <a:r>
              <a:rPr lang="en-US" sz="1600" dirty="0" smtClean="0">
                <a:latin typeface="Lucida Console" pitchFamily="49" charset="0"/>
              </a:rPr>
              <a:t>hile 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maxError</a:t>
            </a:r>
            <a:r>
              <a:rPr lang="en-US" sz="1600" dirty="0">
                <a:latin typeface="Lucida Console" pitchFamily="49" charset="0"/>
              </a:rPr>
              <a:t> &gt; Threshold)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Re-apply </a:t>
            </a:r>
            <a:r>
              <a:rPr lang="en-US" sz="1600" dirty="0">
                <a:latin typeface="Lucida Console" pitchFamily="49" charset="0"/>
              </a:rPr>
              <a:t>Boundary conditions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= 0;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for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  for </a:t>
            </a:r>
            <a:r>
              <a:rPr lang="en-US" sz="1600" dirty="0">
                <a:latin typeface="Lucida Console" pitchFamily="49" charset="0"/>
              </a:rPr>
              <a:t>j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</a:t>
            </a:r>
            <a:r>
              <a:rPr lang="en-US" sz="1600" dirty="0" smtClean="0">
                <a:latin typeface="Lucida Console" pitchFamily="49" charset="0"/>
              </a:rPr>
              <a:t>  B[</a:t>
            </a:r>
            <a:r>
              <a:rPr lang="en-US" sz="1600" dirty="0" err="1" smtClean="0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 = </a:t>
            </a:r>
            <a:r>
              <a:rPr lang="en-US" sz="1600" dirty="0" smtClean="0">
                <a:latin typeface="Lucida Console" pitchFamily="49" charset="0"/>
              </a:rPr>
              <a:t>0.2 * (</a:t>
            </a:r>
            <a:r>
              <a:rPr lang="en-US" sz="1600" dirty="0">
                <a:latin typeface="Lucida Console" pitchFamily="49" charset="0"/>
              </a:rPr>
              <a:t>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 </a:t>
            </a:r>
            <a:r>
              <a:rPr lang="en-US" sz="1600" dirty="0" smtClean="0">
                <a:latin typeface="Lucida Console" pitchFamily="49" charset="0"/>
              </a:rPr>
              <a:t>+ A[i,j-1] +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        A[i,j+1</a:t>
            </a:r>
            <a:r>
              <a:rPr lang="en-US" sz="1600" dirty="0">
                <a:latin typeface="Lucida Console" pitchFamily="49" charset="0"/>
              </a:rPr>
              <a:t>] </a:t>
            </a:r>
            <a:r>
              <a:rPr lang="en-US" sz="1600" dirty="0" smtClean="0">
                <a:latin typeface="Lucida Console" pitchFamily="49" charset="0"/>
              </a:rPr>
              <a:t>+ A[i+1</a:t>
            </a:r>
            <a:r>
              <a:rPr lang="en-US" sz="1600" dirty="0">
                <a:latin typeface="Lucida Console" pitchFamily="49" charset="0"/>
              </a:rPr>
              <a:t>, j] + </a:t>
            </a:r>
            <a:r>
              <a:rPr lang="en-US" sz="1600" dirty="0" smtClean="0">
                <a:latin typeface="Lucida Console" pitchFamily="49" charset="0"/>
              </a:rPr>
              <a:t>A[i-1,j</a:t>
            </a:r>
            <a:r>
              <a:rPr lang="en-US" sz="1600" dirty="0">
                <a:latin typeface="Lucida Console" pitchFamily="49" charset="0"/>
              </a:rPr>
              <a:t>]) 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smtClean="0">
                <a:latin typeface="Lucida Console" pitchFamily="49" charset="0"/>
              </a:rPr>
              <a:t>if </a:t>
            </a:r>
            <a:r>
              <a:rPr lang="en-US" sz="1600" dirty="0">
                <a:latin typeface="Lucida Console" pitchFamily="49" charset="0"/>
              </a:rPr>
              <a:t>(|B[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]- 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]| &gt;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     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= |B[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]- 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]|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 smtClean="0">
                <a:latin typeface="Lucida Console" pitchFamily="49" charset="0"/>
              </a:rPr>
              <a:t> }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 }</a:t>
            </a:r>
            <a:endParaRPr lang="en-US" sz="1600" dirty="0">
              <a:latin typeface="Lucida Console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swap B and 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}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4724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600" dirty="0"/>
              <a:t>Sequential </a:t>
            </a:r>
            <a:r>
              <a:rPr lang="en-US" sz="2600" dirty="0" err="1" smtClean="0"/>
              <a:t>Pseudocode</a:t>
            </a:r>
            <a:r>
              <a:rPr lang="en-US" sz="2600" dirty="0"/>
              <a:t>: </a:t>
            </a:r>
          </a:p>
        </p:txBody>
      </p:sp>
      <p:graphicFrame>
        <p:nvGraphicFramePr>
          <p:cNvPr id="983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0100"/>
              </p:ext>
            </p:extLst>
          </p:nvPr>
        </p:nvGraphicFramePr>
        <p:xfrm>
          <a:off x="7239000" y="1355723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4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60843"/>
              </p:ext>
            </p:extLst>
          </p:nvPr>
        </p:nvGraphicFramePr>
        <p:xfrm>
          <a:off x="7239000" y="3124200"/>
          <a:ext cx="1752600" cy="1676402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85" name="Line 81"/>
          <p:cNvSpPr>
            <a:spLocks noChangeShapeType="1"/>
          </p:cNvSpPr>
          <p:nvPr/>
        </p:nvSpPr>
        <p:spPr bwMode="auto">
          <a:xfrm>
            <a:off x="7239000" y="1355723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86" name="Text Box 82"/>
          <p:cNvSpPr txBox="1">
            <a:spLocks noChangeArrowheads="1"/>
          </p:cNvSpPr>
          <p:nvPr/>
        </p:nvSpPr>
        <p:spPr bwMode="auto">
          <a:xfrm>
            <a:off x="4953000" y="1066800"/>
            <a:ext cx="2209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Decomposition </a:t>
            </a:r>
            <a:r>
              <a:rPr lang="en-US" sz="2000" dirty="0" smtClean="0">
                <a:solidFill>
                  <a:schemeClr val="accent1"/>
                </a:solidFill>
              </a:rPr>
              <a:t>by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8387" name="Text Box 83"/>
          <p:cNvSpPr txBox="1">
            <a:spLocks noChangeArrowheads="1"/>
          </p:cNvSpPr>
          <p:nvPr/>
        </p:nvSpPr>
        <p:spPr bwMode="auto">
          <a:xfrm>
            <a:off x="6019800" y="18288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98388" name="Text Box 84"/>
          <p:cNvSpPr txBox="1">
            <a:spLocks noChangeArrowheads="1"/>
          </p:cNvSpPr>
          <p:nvPr/>
        </p:nvSpPr>
        <p:spPr bwMode="auto">
          <a:xfrm>
            <a:off x="6019800" y="3810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Blocks</a:t>
            </a:r>
          </a:p>
        </p:txBody>
      </p:sp>
      <p:sp>
        <p:nvSpPr>
          <p:cNvPr id="98389" name="Text Box 85"/>
          <p:cNvSpPr txBox="1">
            <a:spLocks noChangeArrowheads="1"/>
          </p:cNvSpPr>
          <p:nvPr/>
        </p:nvSpPr>
        <p:spPr bwMode="auto">
          <a:xfrm>
            <a:off x="5867400" y="54705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Or Column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80144"/>
              </p:ext>
            </p:extLst>
          </p:nvPr>
        </p:nvGraphicFramePr>
        <p:xfrm>
          <a:off x="7239000" y="4952998"/>
          <a:ext cx="1752600" cy="1676402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16764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17055"/>
      </p:ext>
    </p:extLst>
  </p:cSld>
  <p:clrMapOvr>
    <a:masterClrMapping/>
  </p:clrMapOvr>
  <p:transition xmlns:p14="http://schemas.microsoft.com/office/powerpoint/2010/main" advTm="437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191-8FE2-4369-86A6-E28A5E66A178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Gauss-Seidel Relaxation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153400" cy="38102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While (</a:t>
            </a:r>
            <a:r>
              <a:rPr lang="en-US" sz="1600" dirty="0" err="1">
                <a:latin typeface="Lucida Console" pitchFamily="49" charset="0"/>
              </a:rPr>
              <a:t>maxError</a:t>
            </a:r>
            <a:r>
              <a:rPr lang="en-US" sz="1600" dirty="0">
                <a:latin typeface="Lucida Console" pitchFamily="49" charset="0"/>
              </a:rPr>
              <a:t> &gt; Threshold)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Re-apply </a:t>
            </a:r>
            <a:r>
              <a:rPr lang="en-US" sz="1600" dirty="0">
                <a:latin typeface="Lucida Console" pitchFamily="49" charset="0"/>
              </a:rPr>
              <a:t>Boundary conditions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= 0;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for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  for </a:t>
            </a:r>
            <a:r>
              <a:rPr lang="en-US" sz="1600" dirty="0">
                <a:latin typeface="Lucida Console" pitchFamily="49" charset="0"/>
              </a:rPr>
              <a:t>j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</a:t>
            </a:r>
            <a:r>
              <a:rPr lang="en-US" sz="1600" dirty="0" smtClean="0">
                <a:latin typeface="Lucida Console" pitchFamily="49" charset="0"/>
              </a:rPr>
              <a:t>  old </a:t>
            </a:r>
            <a:r>
              <a:rPr lang="en-US" sz="1600" dirty="0">
                <a:latin typeface="Lucida Console" pitchFamily="49" charset="0"/>
              </a:rPr>
              <a:t>= </a:t>
            </a:r>
            <a:r>
              <a:rPr lang="en-US" sz="1600" dirty="0" smtClean="0">
                <a:latin typeface="Lucida Console" pitchFamily="49" charset="0"/>
              </a:rPr>
              <a:t>A[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, j</a:t>
            </a:r>
            <a:r>
              <a:rPr lang="en-US" sz="1600" dirty="0">
                <a:latin typeface="Lucida Console" pitchFamily="49" charset="0"/>
              </a:rPr>
              <a:t>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smtClean="0">
                <a:latin typeface="Lucida Console" pitchFamily="49" charset="0"/>
              </a:rPr>
              <a:t>A[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, j</a:t>
            </a:r>
            <a:r>
              <a:rPr lang="en-US" sz="1600" dirty="0">
                <a:latin typeface="Lucida Console" pitchFamily="49" charset="0"/>
              </a:rPr>
              <a:t>] = </a:t>
            </a:r>
            <a:r>
              <a:rPr lang="en-US" sz="1600" dirty="0" smtClean="0">
                <a:latin typeface="Lucida Console" pitchFamily="49" charset="0"/>
              </a:rPr>
              <a:t>0.2 * (</a:t>
            </a:r>
            <a:r>
              <a:rPr lang="en-US" sz="1600" dirty="0">
                <a:latin typeface="Lucida Console" pitchFamily="49" charset="0"/>
              </a:rPr>
              <a:t>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 smtClean="0">
                <a:latin typeface="Lucida Console" pitchFamily="49" charset="0"/>
              </a:rPr>
              <a:t>] + A[i,j-1</a:t>
            </a:r>
            <a:r>
              <a:rPr lang="en-US" sz="1600" dirty="0">
                <a:latin typeface="Lucida Console" pitchFamily="49" charset="0"/>
              </a:rPr>
              <a:t>] +</a:t>
            </a:r>
            <a:r>
              <a:rPr lang="en-US" sz="1600" dirty="0" smtClean="0">
                <a:latin typeface="Lucida Console" pitchFamily="49" charset="0"/>
              </a:rPr>
              <a:t>A[i,j+1]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			+ A[i+1,j</a:t>
            </a:r>
            <a:r>
              <a:rPr lang="en-US" sz="1600" dirty="0">
                <a:latin typeface="Lucida Console" pitchFamily="49" charset="0"/>
              </a:rPr>
              <a:t>] + </a:t>
            </a:r>
            <a:r>
              <a:rPr lang="en-US" sz="1600" dirty="0" smtClean="0">
                <a:latin typeface="Lucida Console" pitchFamily="49" charset="0"/>
              </a:rPr>
              <a:t>A[i-1,j</a:t>
            </a:r>
            <a:r>
              <a:rPr lang="en-US" sz="1600" dirty="0">
                <a:latin typeface="Lucida Console" pitchFamily="49" charset="0"/>
              </a:rPr>
              <a:t>]) 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smtClean="0">
                <a:latin typeface="Lucida Console" pitchFamily="49" charset="0"/>
              </a:rPr>
              <a:t>if </a:t>
            </a:r>
            <a:r>
              <a:rPr lang="en-US" sz="1600" dirty="0">
                <a:latin typeface="Lucida Console" pitchFamily="49" charset="0"/>
              </a:rPr>
              <a:t>(|A[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]-old| &gt; </a:t>
            </a:r>
            <a:r>
              <a:rPr lang="en-US" sz="1600" dirty="0" err="1">
                <a:latin typeface="Lucida Console" pitchFamily="49" charset="0"/>
              </a:rPr>
              <a:t>maxError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   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= |A[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]-old|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 smtClean="0">
                <a:latin typeface="Lucida Console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}</a:t>
            </a:r>
            <a:endParaRPr lang="en-US" sz="1600" dirty="0">
              <a:latin typeface="Lucida Console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}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533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600" dirty="0" smtClean="0"/>
              <a:t>Sequential </a:t>
            </a:r>
            <a:r>
              <a:rPr lang="en-US" sz="2600" dirty="0" err="1" smtClean="0"/>
              <a:t>Pseudocode</a:t>
            </a:r>
            <a:r>
              <a:rPr lang="en-US" sz="2600" dirty="0"/>
              <a:t>: </a:t>
            </a:r>
          </a:p>
        </p:txBody>
      </p:sp>
      <p:sp>
        <p:nvSpPr>
          <p:cNvPr id="105558" name="Text Box 86"/>
          <p:cNvSpPr txBox="1">
            <a:spLocks noChangeArrowheads="1"/>
          </p:cNvSpPr>
          <p:nvPr/>
        </p:nvSpPr>
        <p:spPr bwMode="auto">
          <a:xfrm>
            <a:off x="5181600" y="1307574"/>
            <a:ext cx="3505200" cy="189282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 old-new arrays..</a:t>
            </a:r>
          </a:p>
          <a:p>
            <a:pPr>
              <a:spcBef>
                <a:spcPct val="50000"/>
              </a:spcBef>
            </a:pPr>
            <a:r>
              <a:rPr lang="en-US" dirty="0"/>
              <a:t>Sequentially, how well does this work?</a:t>
            </a:r>
          </a:p>
          <a:p>
            <a:pPr>
              <a:spcBef>
                <a:spcPct val="50000"/>
              </a:spcBef>
            </a:pPr>
            <a:r>
              <a:rPr lang="en-US" dirty="0"/>
              <a:t>It works much better!</a:t>
            </a:r>
          </a:p>
          <a:p>
            <a:pPr>
              <a:spcBef>
                <a:spcPct val="50000"/>
              </a:spcBef>
            </a:pPr>
            <a:r>
              <a:rPr lang="en-US" dirty="0"/>
              <a:t>How to parallelize this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647"/>
      </p:ext>
    </p:extLst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4BCA-60B2-40E6-9F6C-184F6B2F7A1E}" type="slidenum">
              <a:rPr lang="en-US"/>
              <a:pPr/>
              <a:t>14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do we parallelize </a:t>
            </a:r>
            <a:r>
              <a:rPr lang="en-US" dirty="0" smtClean="0"/>
              <a:t>Gauss-Seidel?</a:t>
            </a:r>
            <a:endParaRPr lang="en-US" sz="3200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Visualize the flow of values</a:t>
            </a:r>
          </a:p>
          <a:p>
            <a:r>
              <a:rPr lang="en-US" dirty="0" smtClean="0"/>
              <a:t>Not </a:t>
            </a:r>
            <a:r>
              <a:rPr lang="en-US" dirty="0"/>
              <a:t>the control flow:</a:t>
            </a:r>
          </a:p>
          <a:p>
            <a:pPr lvl="1"/>
            <a:r>
              <a:rPr lang="en-US" dirty="0"/>
              <a:t>That goes row-by-row</a:t>
            </a:r>
          </a:p>
          <a:p>
            <a:r>
              <a:rPr lang="en-US" dirty="0"/>
              <a:t>Flow of dependences: which </a:t>
            </a:r>
            <a:r>
              <a:rPr lang="en-US" dirty="0" smtClean="0"/>
              <a:t>values </a:t>
            </a:r>
            <a:r>
              <a:rPr lang="en-US" dirty="0"/>
              <a:t>depend on which values</a:t>
            </a:r>
          </a:p>
          <a:p>
            <a:r>
              <a:rPr lang="en-US" dirty="0"/>
              <a:t>Does that give us a clue on how to parallelize?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0115"/>
      </p:ext>
    </p:extLst>
  </p:cSld>
  <p:clrMapOvr>
    <a:masterClrMapping/>
  </p:clrMapOvr>
  <p:transition xmlns:p14="http://schemas.microsoft.com/office/powerpoint/2010/main" advTm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E6CC-148F-4FEB-974C-BD5B3E421D25}" type="slidenum">
              <a:rPr lang="en-US"/>
              <a:pPr/>
              <a:t>15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Parallelizing Gauss </a:t>
            </a:r>
            <a:r>
              <a:rPr lang="en-US" sz="3200" dirty="0"/>
              <a:t>Seidel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ideas</a:t>
            </a:r>
          </a:p>
          <a:p>
            <a:pPr lvl="1"/>
            <a:r>
              <a:rPr lang="en-US" dirty="0"/>
              <a:t>Row decomposition, with pipelining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Square </a:t>
            </a:r>
            <a:r>
              <a:rPr lang="en-US" dirty="0"/>
              <a:t>over-decomposition</a:t>
            </a:r>
          </a:p>
          <a:p>
            <a:pPr lvl="2"/>
            <a:r>
              <a:rPr lang="en-US" dirty="0"/>
              <a:t>Assign many squares to a processor (essentially same?)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1752600" y="2422523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81"/>
          <p:cNvSpPr>
            <a:spLocks noChangeShapeType="1"/>
          </p:cNvSpPr>
          <p:nvPr/>
        </p:nvSpPr>
        <p:spPr bwMode="auto">
          <a:xfrm>
            <a:off x="1752600" y="2422523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Group 5"/>
          <p:cNvGraphicFramePr>
            <a:graphicFrameLocks noGrp="1"/>
          </p:cNvGraphicFramePr>
          <p:nvPr/>
        </p:nvGraphicFramePr>
        <p:xfrm>
          <a:off x="3886200" y="2422523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Line 81"/>
          <p:cNvSpPr>
            <a:spLocks noChangeShapeType="1"/>
          </p:cNvSpPr>
          <p:nvPr/>
        </p:nvSpPr>
        <p:spPr bwMode="auto">
          <a:xfrm>
            <a:off x="3886200" y="2422523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62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86200" y="2803523"/>
            <a:ext cx="3048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Group 5"/>
          <p:cNvGraphicFramePr>
            <a:graphicFrameLocks noGrp="1"/>
          </p:cNvGraphicFramePr>
          <p:nvPr/>
        </p:nvGraphicFramePr>
        <p:xfrm>
          <a:off x="6019800" y="2422523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Line 81"/>
          <p:cNvSpPr>
            <a:spLocks noChangeShapeType="1"/>
          </p:cNvSpPr>
          <p:nvPr/>
        </p:nvSpPr>
        <p:spPr bwMode="auto">
          <a:xfrm>
            <a:off x="6019800" y="2422523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98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19800" y="2803523"/>
            <a:ext cx="3048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818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00800" y="2803523"/>
            <a:ext cx="3048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19800" y="3184523"/>
            <a:ext cx="3048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38583" y="242252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 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8583" y="281519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38583" y="319619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83707"/>
      </p:ext>
    </p:extLst>
  </p:cSld>
  <p:clrMapOvr>
    <a:masterClrMapping/>
  </p:clrMapOvr>
  <p:transition xmlns:p14="http://schemas.microsoft.com/office/powerpoint/2010/main" advTm="275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79480" y="917280"/>
            <a:ext cx="4976640" cy="4977163"/>
          </a:xfrm>
          <a:prstGeom prst="rect">
            <a:avLst/>
          </a:prstGeom>
          <a:solidFill>
            <a:srgbClr val="FFFFFF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5767800" y="920160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4523640" y="917280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7011960" y="917280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901560" y="917280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5145720" y="917280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6389880" y="917280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634040" y="917280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3279480" y="3405861"/>
            <a:ext cx="4976640" cy="1441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279480" y="2161571"/>
            <a:ext cx="4976640" cy="1441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279480" y="4650152"/>
            <a:ext cx="4976640" cy="1441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8363160" y="888797"/>
            <a:ext cx="4147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8363160" y="5865959"/>
            <a:ext cx="4147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3086" name="AutoShape 14"/>
          <p:cNvCxnSpPr>
            <a:cxnSpLocks noChangeShapeType="1"/>
            <a:stCxn id="3084" idx="3"/>
            <a:endCxn id="3085" idx="3"/>
          </p:cNvCxnSpPr>
          <p:nvPr/>
        </p:nvCxnSpPr>
        <p:spPr bwMode="auto">
          <a:xfrm>
            <a:off x="8570520" y="888797"/>
            <a:ext cx="1440" cy="4977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8534400" y="2743200"/>
            <a:ext cx="440640" cy="5126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133" rIns="81639" bIns="40820"/>
          <a:lstStyle/>
          <a:p>
            <a:r>
              <a:rPr lang="en-US" sz="29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279480" y="5909836"/>
            <a:ext cx="1440" cy="4147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8256120" y="5909836"/>
            <a:ext cx="1440" cy="4147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3090" name="AutoShape 18"/>
          <p:cNvCxnSpPr>
            <a:cxnSpLocks noChangeShapeType="1"/>
            <a:stCxn id="3088" idx="1"/>
            <a:endCxn id="3089" idx="1"/>
          </p:cNvCxnSpPr>
          <p:nvPr/>
        </p:nvCxnSpPr>
        <p:spPr bwMode="auto">
          <a:xfrm>
            <a:off x="3279480" y="6117217"/>
            <a:ext cx="4976640" cy="14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562600" y="5964306"/>
            <a:ext cx="440640" cy="5126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133" rIns="81639" bIns="40820"/>
          <a:lstStyle/>
          <a:p>
            <a:r>
              <a:rPr lang="en-US" sz="29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328560" y="213174"/>
            <a:ext cx="528480" cy="5126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133" rIns="81639" bIns="40820"/>
          <a:lstStyle/>
          <a:p>
            <a:r>
              <a:rPr lang="en-US" sz="29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262680" y="423436"/>
            <a:ext cx="1440" cy="4147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884760" y="423436"/>
            <a:ext cx="1440" cy="4147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3095" name="AutoShape 23"/>
          <p:cNvCxnSpPr>
            <a:cxnSpLocks noChangeShapeType="1"/>
            <a:stCxn id="3093" idx="1"/>
            <a:endCxn id="3094" idx="1"/>
          </p:cNvCxnSpPr>
          <p:nvPr/>
        </p:nvCxnSpPr>
        <p:spPr bwMode="auto">
          <a:xfrm>
            <a:off x="3262680" y="630818"/>
            <a:ext cx="622080" cy="14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2785680" y="914400"/>
            <a:ext cx="4147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2785680" y="2158691"/>
            <a:ext cx="4147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3098" name="AutoShape 26"/>
          <p:cNvCxnSpPr>
            <a:cxnSpLocks noChangeShapeType="1"/>
            <a:stCxn id="3096" idx="3"/>
            <a:endCxn id="3097" idx="3"/>
          </p:cNvCxnSpPr>
          <p:nvPr/>
        </p:nvCxnSpPr>
        <p:spPr bwMode="auto">
          <a:xfrm>
            <a:off x="2993040" y="914400"/>
            <a:ext cx="1440" cy="124429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2159280" y="1261477"/>
            <a:ext cx="787680" cy="5126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133" rIns="81639" bIns="40820"/>
          <a:lstStyle/>
          <a:p>
            <a:pPr>
              <a:tabLst>
                <a:tab pos="656650" algn="l"/>
              </a:tabLst>
            </a:pPr>
            <a:r>
              <a:rPr lang="en-US" sz="29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N/P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5428" y="2209800"/>
            <a:ext cx="3024000" cy="7791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6763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# Columns = N/W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# Rows = P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3276600" y="914400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1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3276600" y="914400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1</a:t>
            </a: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3276600" y="2158691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2</a:t>
            </a: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3276600" y="2158691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2</a:t>
            </a: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3898680" y="914400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2</a:t>
            </a: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3898680" y="914400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2</a:t>
            </a:r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3276600" y="3402981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898680" y="2158691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4520760" y="914400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3276600" y="4647272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3276600" y="3402981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3898680" y="2158691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4520760" y="914400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3898680" y="3402981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4520760" y="2158691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5142840" y="914400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60123" y="4410735"/>
            <a:ext cx="1857600" cy="404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6306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# Of Phases</a:t>
            </a: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3276600" y="4647272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3898680" y="3402981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4520760" y="2158691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5142840" y="914400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764921" y="914401"/>
            <a:ext cx="1864800" cy="1242851"/>
            <a:chOff x="3744" y="576"/>
            <a:chExt cx="1295" cy="863"/>
          </a:xfrm>
        </p:grpSpPr>
        <p:sp>
          <p:nvSpPr>
            <p:cNvPr id="3123" name="Rectangle 51"/>
            <p:cNvSpPr>
              <a:spLocks noChangeArrowheads="1"/>
            </p:cNvSpPr>
            <p:nvPr/>
          </p:nvSpPr>
          <p:spPr bwMode="auto">
            <a:xfrm>
              <a:off x="3744" y="576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4176" y="576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25" name="Rectangle 53"/>
            <p:cNvSpPr>
              <a:spLocks noChangeArrowheads="1"/>
            </p:cNvSpPr>
            <p:nvPr/>
          </p:nvSpPr>
          <p:spPr bwMode="auto">
            <a:xfrm>
              <a:off x="4608" y="576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142841" y="2158691"/>
            <a:ext cx="1864800" cy="1242851"/>
            <a:chOff x="3312" y="1440"/>
            <a:chExt cx="1295" cy="863"/>
          </a:xfrm>
        </p:grpSpPr>
        <p:sp>
          <p:nvSpPr>
            <p:cNvPr id="3127" name="Rectangle 55"/>
            <p:cNvSpPr>
              <a:spLocks noChangeArrowheads="1"/>
            </p:cNvSpPr>
            <p:nvPr/>
          </p:nvSpPr>
          <p:spPr bwMode="auto">
            <a:xfrm>
              <a:off x="3312" y="1440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28" name="Rectangle 56"/>
            <p:cNvSpPr>
              <a:spLocks noChangeArrowheads="1"/>
            </p:cNvSpPr>
            <p:nvPr/>
          </p:nvSpPr>
          <p:spPr bwMode="auto">
            <a:xfrm>
              <a:off x="3744" y="1440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29" name="Rectangle 57"/>
            <p:cNvSpPr>
              <a:spLocks noChangeArrowheads="1"/>
            </p:cNvSpPr>
            <p:nvPr/>
          </p:nvSpPr>
          <p:spPr bwMode="auto">
            <a:xfrm>
              <a:off x="4176" y="1440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4520761" y="3402982"/>
            <a:ext cx="1864800" cy="1242851"/>
            <a:chOff x="2880" y="2304"/>
            <a:chExt cx="1295" cy="863"/>
          </a:xfrm>
        </p:grpSpPr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2880" y="2304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3312" y="2304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3744" y="2304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898681" y="4647272"/>
            <a:ext cx="1864800" cy="1242851"/>
            <a:chOff x="2448" y="3168"/>
            <a:chExt cx="1295" cy="863"/>
          </a:xfrm>
        </p:grpSpPr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2448" y="3168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36" name="Rectangle 64"/>
            <p:cNvSpPr>
              <a:spLocks noChangeArrowheads="1"/>
            </p:cNvSpPr>
            <p:nvPr/>
          </p:nvSpPr>
          <p:spPr bwMode="auto">
            <a:xfrm>
              <a:off x="2880" y="3168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37" name="Rectangle 65"/>
            <p:cNvSpPr>
              <a:spLocks noChangeArrowheads="1"/>
            </p:cNvSpPr>
            <p:nvPr/>
          </p:nvSpPr>
          <p:spPr bwMode="auto">
            <a:xfrm>
              <a:off x="3312" y="3168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</p:grp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7631160" y="914400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7631160" y="914400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7009080" y="2158691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7009080" y="2158691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6387000" y="3402981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387000" y="3402981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5764920" y="4647272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5764920" y="4647272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31160" y="2158691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pPr algn="ctr"/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+ 1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 </a:t>
            </a: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7631160" y="2158691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+ 1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 </a:t>
            </a: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7631160" y="3402981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009080" y="3402981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pPr algn="ctr"/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+ 1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 </a:t>
            </a: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7009080" y="3402981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+ 1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 </a:t>
            </a: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7009080" y="4647272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6387000" y="4647272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pPr algn="ctr"/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+ 1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 </a:t>
            </a:r>
          </a:p>
        </p:txBody>
      </p:sp>
      <p:sp>
        <p:nvSpPr>
          <p:cNvPr id="3153" name="Rectangle 81"/>
          <p:cNvSpPr>
            <a:spLocks noChangeArrowheads="1"/>
          </p:cNvSpPr>
          <p:nvPr/>
        </p:nvSpPr>
        <p:spPr bwMode="auto">
          <a:xfrm>
            <a:off x="6387000" y="4647272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</a:t>
            </a:r>
            <a:r>
              <a:rPr lang="en-US" sz="1500" dirty="0" smtClean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1</a:t>
            </a:r>
            <a:br>
              <a:rPr lang="en-US" sz="1500" dirty="0" smtClean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</a:br>
            <a:r>
              <a:rPr lang="en-US" sz="1500" dirty="0" smtClean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</a:t>
            </a:r>
            <a:endParaRPr lang="en-US" sz="1500" dirty="0">
              <a:solidFill>
                <a:srgbClr val="000000"/>
              </a:solidFill>
              <a:ea typeface="DejaVu Sans" pitchFamily="16" charset="0"/>
              <a:cs typeface="DejaVu Sans" pitchFamily="16" charset="0"/>
            </a:endParaRP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-37798" y="4790935"/>
            <a:ext cx="3085797" cy="6192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9963" rIns="81639" bIns="40820"/>
          <a:lstStyle/>
          <a:p>
            <a:pPr>
              <a:tabLst>
                <a:tab pos="656650" algn="l"/>
              </a:tabLst>
            </a:pPr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N/W</a:t>
            </a:r>
          </a:p>
        </p:txBody>
      </p:sp>
      <p:sp>
        <p:nvSpPr>
          <p:cNvPr id="3155" name="Rectangle 83"/>
          <p:cNvSpPr>
            <a:spLocks noChangeArrowheads="1"/>
          </p:cNvSpPr>
          <p:nvPr/>
        </p:nvSpPr>
        <p:spPr bwMode="auto">
          <a:xfrm>
            <a:off x="7631160" y="4647272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7343" rIns="94048" bIns="53229" anchor="ctr"/>
          <a:lstStyle/>
          <a:p>
            <a:r>
              <a:rPr lang="en-US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+P</a:t>
            </a:r>
          </a:p>
          <a:p>
            <a:r>
              <a:rPr lang="en-US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1007643" y="4790935"/>
            <a:ext cx="2007360" cy="6192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9963" rIns="81639" bIns="40820"/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+ </a:t>
            </a:r>
            <a:r>
              <a:rPr lang="en-US" sz="3600" dirty="0" smtClean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(P-1)</a:t>
            </a:r>
            <a:endParaRPr lang="en-US" sz="3600" dirty="0">
              <a:solidFill>
                <a:srgbClr val="000000"/>
              </a:solidFill>
              <a:ea typeface="DejaVu Sans" pitchFamily="16" charset="0"/>
              <a:cs typeface="DejaVu Sans" pitchFamily="16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0" y="26610"/>
            <a:ext cx="2667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/>
              <a:t>Row decomposition, with pipelining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927674"/>
      </p:ext>
    </p:extLst>
  </p:cSld>
  <p:clrMapOvr>
    <a:masterClrMapping/>
  </p:clrMapOvr>
  <p:transition xmlns:p14="http://schemas.microsoft.com/office/powerpoint/2010/main" spd="med" advTm="349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"/>
                            </p:stCondLst>
                            <p:childTnLst>
                              <p:par>
                                <p:cTn id="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"/>
                            </p:stCondLst>
                            <p:childTnLst>
                              <p:par>
                                <p:cTn id="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"/>
                            </p:stCondLst>
                            <p:childTnLst>
                              <p:par>
                                <p:cTn id="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"/>
                            </p:stCondLst>
                            <p:childTnLst>
                              <p:par>
                                <p:cTn id="2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"/>
                            </p:stCondLst>
                            <p:childTnLst>
                              <p:par>
                                <p:cTn id="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"/>
                            </p:stCondLst>
                            <p:childTnLst>
                              <p:par>
                                <p:cTn id="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"/>
                            </p:stCondLst>
                            <p:childTnLst>
                              <p:par>
                                <p:cTn id="4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"/>
                            </p:stCondLst>
                            <p:childTnLst>
                              <p:par>
                                <p:cTn id="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"/>
                            </p:stCondLst>
                            <p:childTnLst>
                              <p:par>
                                <p:cTn id="5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"/>
                            </p:stCondLst>
                            <p:childTnLst>
                              <p:par>
                                <p:cTn id="6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"/>
                            </p:stCondLst>
                            <p:childTnLst>
                              <p:par>
                                <p:cTn id="6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"/>
                            </p:stCondLst>
                            <p:childTnLst>
                              <p:par>
                                <p:cTn id="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"/>
                            </p:stCondLst>
                            <p:childTnLst>
                              <p:par>
                                <p:cTn id="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"/>
                            </p:stCondLst>
                            <p:childTnLst>
                              <p:par>
                                <p:cTn id="7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"/>
                            </p:stCondLst>
                            <p:childTnLst>
                              <p:par>
                                <p:cTn id="7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"/>
                            </p:stCondLst>
                            <p:childTnLst>
                              <p:par>
                                <p:cTn id="7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"/>
                            </p:stCondLst>
                            <p:childTnLst>
                              <p:par>
                                <p:cTn id="8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"/>
                            </p:stCondLst>
                            <p:childTnLst>
                              <p:par>
                                <p:cTn id="8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"/>
                            </p:stCondLst>
                            <p:childTnLst>
                              <p:par>
                                <p:cTn id="8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"/>
                            </p:stCondLst>
                            <p:childTnLst>
                              <p:par>
                                <p:cTn id="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"/>
                            </p:stCondLst>
                            <p:childTnLst>
                              <p:par>
                                <p:cTn id="9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"/>
                            </p:stCondLst>
                            <p:childTnLst>
                              <p:par>
                                <p:cTn id="10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"/>
                            </p:stCondLst>
                            <p:childTnLst>
                              <p:par>
                                <p:cTn id="1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"/>
                            </p:stCondLst>
                            <p:childTnLst>
                              <p:par>
                                <p:cTn id="10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"/>
                            </p:stCondLst>
                            <p:childTnLst>
                              <p:par>
                                <p:cTn id="10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"/>
                            </p:stCondLst>
                            <p:childTnLst>
                              <p:par>
                                <p:cTn id="1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"/>
                            </p:stCondLst>
                            <p:childTnLst>
                              <p:par>
                                <p:cTn id="1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"/>
                            </p:stCondLst>
                            <p:childTnLst>
                              <p:par>
                                <p:cTn id="1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"/>
                            </p:stCondLst>
                            <p:childTnLst>
                              <p:par>
                                <p:cTn id="1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"/>
                            </p:stCondLst>
                            <p:childTnLst>
                              <p:par>
                                <p:cTn id="1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"/>
                            </p:stCondLst>
                            <p:childTnLst>
                              <p:par>
                                <p:cTn id="1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"/>
                            </p:stCondLst>
                            <p:childTnLst>
                              <p:par>
                                <p:cTn id="1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"/>
                            </p:stCondLst>
                            <p:childTnLst>
                              <p:par>
                                <p:cTn id="1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"/>
                            </p:stCondLst>
                            <p:childTnLst>
                              <p:par>
                                <p:cTn id="14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"/>
                            </p:stCondLst>
                            <p:childTnLst>
                              <p:par>
                                <p:cTn id="14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"/>
                            </p:stCondLst>
                            <p:childTnLst>
                              <p:par>
                                <p:cTn id="1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"/>
                            </p:stCondLst>
                            <p:childTnLst>
                              <p:par>
                                <p:cTn id="14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>
            <a:off x="1759680" y="4248446"/>
            <a:ext cx="710784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V="1">
            <a:off x="1753920" y="1087315"/>
            <a:ext cx="1440" cy="316689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0" y="4953000"/>
            <a:ext cx="2168520" cy="564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9049" rIns="81639" bIns="40820"/>
          <a:lstStyle/>
          <a:p>
            <a:pPr algn="ctr">
              <a:tabLst>
                <a:tab pos="656650" algn="l"/>
              </a:tabLst>
            </a:pPr>
            <a:r>
              <a:rPr lang="en-US" sz="33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Time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 rot="16200000">
            <a:off x="-650444" y="2257876"/>
            <a:ext cx="3213120" cy="8309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7220" rIns="81639" bIns="40820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500" dirty="0" smtClean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Number of </a:t>
            </a:r>
            <a:r>
              <a:rPr lang="en-US" sz="2500" dirty="0" err="1" smtClean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Procs</a:t>
            </a:r>
            <a:r>
              <a:rPr lang="en-US" sz="2500" dirty="0" smtClean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Used</a:t>
            </a:r>
            <a:endParaRPr lang="en-US" sz="2500" dirty="0">
              <a:solidFill>
                <a:srgbClr val="000000"/>
              </a:solidFill>
              <a:ea typeface="DejaVu Sans" pitchFamily="16" charset="0"/>
              <a:cs typeface="DejaVu Sans" pitchFamily="16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1761120" y="2603794"/>
            <a:ext cx="1658880" cy="16619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1198080" y="2488581"/>
            <a:ext cx="41760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>
            <a:off x="1198080" y="4252767"/>
            <a:ext cx="41760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4104" name="AutoShape 8"/>
          <p:cNvCxnSpPr>
            <a:cxnSpLocks noChangeShapeType="1"/>
            <a:stCxn id="4102" idx="1"/>
            <a:endCxn id="4103" idx="1"/>
          </p:cNvCxnSpPr>
          <p:nvPr/>
        </p:nvCxnSpPr>
        <p:spPr bwMode="auto">
          <a:xfrm>
            <a:off x="1406881" y="2488581"/>
            <a:ext cx="1440" cy="17641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032480" y="3176973"/>
            <a:ext cx="288000" cy="322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4934" rIns="81639" bIns="40820"/>
          <a:lstStyle/>
          <a:p>
            <a:r>
              <a:rPr lang="en-US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6821281" y="2603794"/>
            <a:ext cx="1661760" cy="16619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428640" y="2592272"/>
            <a:ext cx="338688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441600" y="2592272"/>
            <a:ext cx="1440" cy="1672016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6805440" y="2592272"/>
            <a:ext cx="1440" cy="1672016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617121" y="4520636"/>
            <a:ext cx="324000" cy="3758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5848" rIns="81639" bIns="40820"/>
          <a:lstStyle/>
          <a:p>
            <a:r>
              <a:rPr lang="en-US" sz="20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0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317760" y="4520636"/>
            <a:ext cx="316800" cy="3758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5848" rIns="81639" bIns="40820"/>
          <a:lstStyle/>
          <a:p>
            <a:r>
              <a:rPr lang="en-US" sz="20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652800" y="4520636"/>
            <a:ext cx="414720" cy="6711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5848" rIns="81639" bIns="40820"/>
          <a:lstStyle/>
          <a:p>
            <a:r>
              <a:rPr lang="en-US" sz="20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r>
              <a:rPr lang="en-US" sz="20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8006400" y="4520636"/>
            <a:ext cx="1209600" cy="6711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5848" rIns="81639" bIns="40820"/>
          <a:lstStyle/>
          <a:p>
            <a:pPr>
              <a:tabLst>
                <a:tab pos="656650" algn="l"/>
              </a:tabLst>
            </a:pPr>
            <a:r>
              <a:rPr lang="en-US" sz="20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P -1</a:t>
            </a:r>
          </a:p>
          <a:p>
            <a:pPr>
              <a:tabLst>
                <a:tab pos="656650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228600"/>
            <a:ext cx="8686800" cy="811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 smtClean="0">
                <a:solidFill>
                  <a:schemeClr val="tx1"/>
                </a:solidFill>
              </a:rPr>
              <a:t>Row decomposition, with pipelining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8753"/>
      </p:ext>
    </p:extLst>
  </p:cSld>
  <p:clrMapOvr>
    <a:masterClrMapping/>
  </p:clrMapOvr>
  <p:transition xmlns:p14="http://schemas.microsoft.com/office/powerpoint/2010/main" spd="med" advTm="6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Squares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 squares calculate values based on the black squares</a:t>
            </a:r>
          </a:p>
          <a:p>
            <a:pPr lvl="1"/>
            <a:r>
              <a:rPr lang="en-US" dirty="0" smtClean="0"/>
              <a:t>Then black squares use values from red squares</a:t>
            </a:r>
          </a:p>
          <a:p>
            <a:pPr lvl="1"/>
            <a:r>
              <a:rPr lang="en-US" dirty="0" smtClean="0"/>
              <a:t>Now red ones can be done in parallel and then black ones can be done in parallel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7432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27432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43800" y="27432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86600" y="32004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32004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01000" y="32004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32004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01000" y="27432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9400" y="36576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36576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43800" y="36576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86600" y="41148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43800" y="41148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01000" y="41148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29400" y="41148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1000" y="36576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57200" y="2834640"/>
            <a:ext cx="5791200" cy="33375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square locally can do Gauss-Seidel computation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488792"/>
      </p:ext>
    </p:extLst>
  </p:cSld>
  <p:clrMapOvr>
    <a:masterClrMapping/>
  </p:clrMapOvr>
  <p:transition xmlns:p14="http://schemas.microsoft.com/office/powerpoint/2010/main" advTm="189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ea typeface="SimSun" pitchFamily="2" charset="-122"/>
              </a:rPr>
              <a:t>Jacobi with </a:t>
            </a:r>
            <a:r>
              <a:rPr lang="en-US" altLang="zh-CN" sz="4000" dirty="0" err="1" smtClean="0">
                <a:ea typeface="SimSun" pitchFamily="2" charset="-122"/>
              </a:rPr>
              <a:t>OpenMP</a:t>
            </a:r>
            <a:r>
              <a:rPr lang="en-US" altLang="zh-CN" sz="4000" dirty="0" smtClean="0">
                <a:ea typeface="SimSun" pitchFamily="2" charset="-122"/>
              </a:rPr>
              <a:t>:</a:t>
            </a:r>
            <a:endParaRPr lang="en-US" altLang="zh-CN" sz="4000" dirty="0">
              <a:ea typeface="SimSun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SimSun" pitchFamily="2" charset="-122"/>
              </a:rPr>
              <a:t>Different computation schemes </a:t>
            </a:r>
            <a:endParaRPr lang="en-US" altLang="zh-CN" dirty="0" smtClean="0">
              <a:ea typeface="SimSun" pitchFamily="2" charset="-122"/>
            </a:endParaRPr>
          </a:p>
          <a:p>
            <a:pPr lvl="1"/>
            <a:r>
              <a:rPr lang="en-US" altLang="zh-CN" dirty="0" smtClean="0">
                <a:ea typeface="SimSun" pitchFamily="2" charset="-122"/>
              </a:rPr>
              <a:t>Which </a:t>
            </a:r>
            <a:r>
              <a:rPr lang="en-US" altLang="zh-CN" dirty="0">
                <a:ea typeface="SimSun" pitchFamily="2" charset="-122"/>
              </a:rPr>
              <a:t>dimension to iterate over first, X or Y?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Which dimension to parallelize, X or Y?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CS484: OpenMP3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30480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#pragma </a:t>
            </a:r>
            <a:r>
              <a:rPr lang="en-US" sz="2400" dirty="0" err="1" smtClean="0"/>
              <a:t>omp</a:t>
            </a:r>
            <a:r>
              <a:rPr lang="en-US" sz="2400" dirty="0" smtClean="0"/>
              <a:t> parallel for private(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for(x=1; x&lt;MATSIZE-1; x++)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for (y=1; y&lt;MATSIZE-1; y++)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newA</a:t>
            </a:r>
            <a:r>
              <a:rPr lang="en-US" sz="2400" dirty="0" smtClean="0"/>
              <a:t>[x][y] = (</a:t>
            </a:r>
            <a:r>
              <a:rPr lang="en-US" sz="2400" dirty="0" err="1" smtClean="0"/>
              <a:t>oldA</a:t>
            </a:r>
            <a:r>
              <a:rPr lang="en-US" sz="2400" dirty="0" smtClean="0"/>
              <a:t>[x][y] + </a:t>
            </a:r>
            <a:r>
              <a:rPr lang="en-US" sz="2400" dirty="0" err="1" smtClean="0"/>
              <a:t>oldA</a:t>
            </a:r>
            <a:r>
              <a:rPr lang="en-US" sz="2400" dirty="0" smtClean="0"/>
              <a:t>[x+1][y] + </a:t>
            </a:r>
            <a:r>
              <a:rPr lang="en-US" sz="2400" dirty="0" err="1" smtClean="0"/>
              <a:t>oldA</a:t>
            </a:r>
            <a:r>
              <a:rPr lang="en-US" sz="2400" dirty="0" smtClean="0"/>
              <a:t>[x-1][y] +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</a:t>
            </a:r>
            <a:r>
              <a:rPr lang="en-US" sz="2400" dirty="0" err="1" smtClean="0"/>
              <a:t>oldA</a:t>
            </a:r>
            <a:r>
              <a:rPr lang="en-US" sz="2400" dirty="0" smtClean="0"/>
              <a:t>[x][y+1] + </a:t>
            </a:r>
            <a:r>
              <a:rPr lang="en-US" sz="2400" dirty="0" err="1" smtClean="0"/>
              <a:t>oldA</a:t>
            </a:r>
            <a:r>
              <a:rPr lang="en-US" sz="2400" dirty="0" smtClean="0"/>
              <a:t>[x][y-1])/5;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Different computation </a:t>
            </a:r>
            <a:r>
              <a:rPr lang="en-US" altLang="zh-CN" sz="4000" dirty="0" smtClean="0">
                <a:ea typeface="SimSun" pitchFamily="2" charset="-122"/>
              </a:rPr>
              <a:t>schemes</a:t>
            </a:r>
            <a:endParaRPr lang="en-US" altLang="zh-CN" sz="4000" dirty="0">
              <a:ea typeface="SimSun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pic>
        <p:nvPicPr>
          <p:cNvPr id="7" name="Picture 6" descr="jacobipe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924800" cy="4661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000" dirty="0">
                <a:ea typeface="SimSun" pitchFamily="2" charset="-122"/>
              </a:rPr>
              <a:t>Different way of expressing the same parallelization scheme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Take </a:t>
            </a:r>
            <a:r>
              <a:rPr lang="en-US" altLang="zh-CN" dirty="0" err="1">
                <a:ea typeface="SimSun" pitchFamily="2" charset="-122"/>
              </a:rPr>
              <a:t>xy_inner</a:t>
            </a:r>
            <a:r>
              <a:rPr lang="en-US" altLang="zh-CN" dirty="0">
                <a:ea typeface="SimSun" pitchFamily="2" charset="-122"/>
              </a:rPr>
              <a:t> as an example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overhead of creating </a:t>
            </a:r>
            <a:r>
              <a:rPr lang="en-US" altLang="zh-CN" dirty="0" err="1">
                <a:ea typeface="SimSun" pitchFamily="2" charset="-122"/>
              </a:rPr>
              <a:t>omp</a:t>
            </a:r>
            <a:r>
              <a:rPr lang="en-US" altLang="zh-CN" dirty="0">
                <a:ea typeface="SimSun" pitchFamily="2" charset="-122"/>
              </a:rPr>
              <a:t> threads in every inner loop</a:t>
            </a:r>
          </a:p>
          <a:p>
            <a:r>
              <a:rPr lang="en-US" altLang="zh-CN" dirty="0">
                <a:ea typeface="SimSun" pitchFamily="2" charset="-122"/>
              </a:rPr>
              <a:t>Implicit </a:t>
            </a:r>
            <a:r>
              <a:rPr lang="en-US" altLang="zh-CN" dirty="0" smtClean="0">
                <a:ea typeface="SimSun" pitchFamily="2" charset="-122"/>
                <a:sym typeface="Wingdings"/>
              </a:rPr>
              <a:t></a:t>
            </a:r>
            <a:r>
              <a:rPr lang="en-US" altLang="zh-CN" dirty="0" smtClean="0">
                <a:ea typeface="SimSun" pitchFamily="2" charset="-122"/>
                <a:sym typeface="Wingdings" pitchFamily="2" charset="2"/>
              </a:rPr>
              <a:t> </a:t>
            </a:r>
            <a:r>
              <a:rPr lang="en-US" altLang="zh-CN" dirty="0">
                <a:ea typeface="SimSun" pitchFamily="2" charset="-122"/>
                <a:sym typeface="Wingdings" pitchFamily="2" charset="2"/>
              </a:rPr>
              <a:t>Explicit parallelism expression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Removes the above overhead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886200" y="41148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SimSun" pitchFamily="2" charset="-122"/>
                <a:sym typeface="Wingdings" pitchFamily="2" charset="2"/>
              </a:rPr>
              <a:t>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10" y="3429000"/>
            <a:ext cx="38862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for(x=1; x&lt;MATSIZE-1; x++)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for private</a:t>
            </a:r>
            <a:r>
              <a:rPr lang="en-US" dirty="0" smtClean="0"/>
              <a:t>(y)</a:t>
            </a:r>
          </a:p>
          <a:p>
            <a:r>
              <a:rPr lang="en-US" dirty="0"/>
              <a:t> </a:t>
            </a:r>
            <a:r>
              <a:rPr lang="en-US" dirty="0" smtClean="0"/>
              <a:t>   for (y=1; y&lt;MATSIZE-1; y++) 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newA</a:t>
            </a:r>
            <a:r>
              <a:rPr lang="en-US" dirty="0" smtClean="0"/>
              <a:t>[x][y] = (A[x][y] + A[x+1][y] +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A[x-1][y] + A[x][y+1] +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A[x][y-1])/5;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3048000"/>
            <a:ext cx="4876800" cy="3262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parallel private(</a:t>
            </a:r>
            <a:r>
              <a:rPr lang="en-US" sz="1600" dirty="0" err="1" smtClean="0"/>
              <a:t>x,y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chunksize</a:t>
            </a:r>
            <a:r>
              <a:rPr lang="en-US" sz="1600" dirty="0" smtClean="0"/>
              <a:t> = (MATSIZE-2)/</a:t>
            </a:r>
            <a:r>
              <a:rPr lang="en-US" sz="1600" dirty="0" err="1" smtClean="0"/>
              <a:t>omp_get_num_threads</a:t>
            </a:r>
            <a:r>
              <a:rPr lang="en-US" sz="1600" dirty="0" smtClean="0"/>
              <a:t>();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mystart</a:t>
            </a:r>
            <a:r>
              <a:rPr lang="en-US" sz="1600" dirty="0" smtClean="0"/>
              <a:t> = 1 + </a:t>
            </a:r>
            <a:r>
              <a:rPr lang="en-US" sz="1600" dirty="0" err="1" smtClean="0"/>
              <a:t>omp_get_threads_num</a:t>
            </a:r>
            <a:r>
              <a:rPr lang="en-US" sz="1600" dirty="0" smtClean="0"/>
              <a:t>()*</a:t>
            </a:r>
            <a:r>
              <a:rPr lang="en-US" sz="1600" dirty="0" err="1" smtClean="0"/>
              <a:t>chunksize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dirty="0" smtClean="0"/>
              <a:t>  for(x=1; x&lt;MATSIZE-1; x++) {</a:t>
            </a:r>
          </a:p>
          <a:p>
            <a:r>
              <a:rPr lang="en-US" dirty="0"/>
              <a:t> </a:t>
            </a:r>
            <a:r>
              <a:rPr lang="en-US" dirty="0" smtClean="0"/>
              <a:t>       for(y=</a:t>
            </a:r>
            <a:r>
              <a:rPr lang="en-US" dirty="0" err="1" smtClean="0"/>
              <a:t>mystart</a:t>
            </a:r>
            <a:r>
              <a:rPr lang="en-US" dirty="0" smtClean="0"/>
              <a:t>; y&lt;</a:t>
            </a:r>
            <a:r>
              <a:rPr lang="en-US" dirty="0" err="1" smtClean="0"/>
              <a:t>mystart+chunksize</a:t>
            </a:r>
            <a:r>
              <a:rPr lang="en-US" dirty="0" smtClean="0"/>
              <a:t>; y++) {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newA</a:t>
            </a:r>
            <a:r>
              <a:rPr lang="en-US" dirty="0"/>
              <a:t>[x][y] = </a:t>
            </a:r>
            <a:r>
              <a:rPr lang="en-US" dirty="0" smtClean="0"/>
              <a:t>(A</a:t>
            </a:r>
            <a:r>
              <a:rPr lang="en-US" dirty="0"/>
              <a:t>[x][y] + </a:t>
            </a:r>
            <a:r>
              <a:rPr lang="en-US" dirty="0" smtClean="0"/>
              <a:t>A</a:t>
            </a:r>
            <a:r>
              <a:rPr lang="en-US" dirty="0"/>
              <a:t>[x+1][y] + </a:t>
            </a:r>
          </a:p>
          <a:p>
            <a:r>
              <a:rPr lang="en-US" dirty="0"/>
              <a:t>                              </a:t>
            </a:r>
            <a:r>
              <a:rPr lang="en-US" dirty="0" smtClean="0"/>
              <a:t>A</a:t>
            </a:r>
            <a:r>
              <a:rPr lang="en-US" dirty="0"/>
              <a:t>[x-1][y] + </a:t>
            </a:r>
            <a:r>
              <a:rPr lang="en-US" dirty="0" smtClean="0"/>
              <a:t>A</a:t>
            </a:r>
            <a:r>
              <a:rPr lang="en-US" dirty="0"/>
              <a:t>[x][y+1] + </a:t>
            </a:r>
          </a:p>
          <a:p>
            <a:r>
              <a:rPr lang="en-US" dirty="0"/>
              <a:t>                              </a:t>
            </a:r>
            <a:r>
              <a:rPr lang="en-US" dirty="0" smtClean="0"/>
              <a:t>A</a:t>
            </a:r>
            <a:r>
              <a:rPr lang="en-US" dirty="0"/>
              <a:t>[x][y-1])/5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867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90"/>
                </a:solidFill>
              </a:rPr>
              <a:t>Implicit</a:t>
            </a:r>
            <a:endParaRPr lang="en-US" b="1" u="sng" dirty="0">
              <a:solidFill>
                <a:srgbClr val="00009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5867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90"/>
                </a:solidFill>
              </a:rPr>
              <a:t>Explicit</a:t>
            </a:r>
            <a:endParaRPr lang="en-US" b="1" u="sng" dirty="0">
              <a:solidFill>
                <a:srgbClr val="00009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000" dirty="0">
                <a:ea typeface="SimSun" pitchFamily="2" charset="-122"/>
              </a:rPr>
              <a:t>Different way of expressing the same parallelization scheme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pic>
        <p:nvPicPr>
          <p:cNvPr id="3" name="Picture 2" descr="jacobiimplici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534400" cy="5020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a typeface="SimSun" pitchFamily="2" charset="-122"/>
              </a:rPr>
              <a:t>Parallelization for absolute </a:t>
            </a:r>
            <a:r>
              <a:rPr lang="en-US" altLang="zh-CN" sz="4000" dirty="0" smtClean="0">
                <a:ea typeface="SimSun" pitchFamily="2" charset="-122"/>
              </a:rPr>
              <a:t>performance</a:t>
            </a:r>
            <a:endParaRPr lang="en-US" altLang="zh-CN" sz="4000" dirty="0">
              <a:ea typeface="SimSun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Implicit barrier for each parallel construct in </a:t>
            </a:r>
            <a:r>
              <a:rPr lang="en-US" altLang="zh-CN" dirty="0" err="1">
                <a:ea typeface="SimSun" pitchFamily="2" charset="-122"/>
              </a:rPr>
              <a:t>OpenMP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Each iteration of the outermost loop is separated by an implicit </a:t>
            </a:r>
            <a:r>
              <a:rPr lang="en-US" altLang="zh-CN" dirty="0" err="1">
                <a:ea typeface="SimSun" pitchFamily="2" charset="-122"/>
              </a:rPr>
              <a:t>OpenMP</a:t>
            </a:r>
            <a:r>
              <a:rPr lang="en-US" altLang="zh-CN" dirty="0">
                <a:ea typeface="SimSun" pitchFamily="2" charset="-122"/>
              </a:rPr>
              <a:t> barrier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Is it possible that one thread starts the next iteration without waiting for all other threads </a:t>
            </a:r>
            <a:r>
              <a:rPr lang="en-US" altLang="zh-CN" dirty="0" smtClean="0">
                <a:ea typeface="SimSun" pitchFamily="2" charset="-122"/>
              </a:rPr>
              <a:t>to finish </a:t>
            </a:r>
            <a:r>
              <a:rPr lang="en-US" altLang="zh-CN" dirty="0">
                <a:ea typeface="SimSun" pitchFamily="2" charset="-122"/>
              </a:rPr>
              <a:t>the current iteration?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Removing the barrier could lead to the overlap of computation from different iterations, thus saving time!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square decomposition good?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4" descr="overlap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2895600" cy="28956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800600" y="1752600"/>
            <a:ext cx="3048000" cy="2819400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0600" y="16002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1600200"/>
            <a:ext cx="762000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62600" y="1600200"/>
            <a:ext cx="762000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24600" y="1600200"/>
            <a:ext cx="762000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48600" y="19050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48600" y="20574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25146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48600" y="23622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48600" y="22098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48600" y="17526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48600" y="28194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48600" y="29718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48600" y="34290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848600" y="32766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48600" y="31242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48600" y="26670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48600" y="37338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48600" y="38862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48600" y="43434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48600" y="41910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48600" y="40386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48600" y="35814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19200" y="5105400"/>
            <a:ext cx="6553200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No, because the situation is asymmetric across dimensions. </a:t>
            </a:r>
          </a:p>
          <a:p>
            <a:r>
              <a:rPr lang="en-US" sz="2000" dirty="0" smtClean="0"/>
              <a:t>It should be a rectangle with longer dimension along rows..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jacobitil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6271"/>
            <a:ext cx="9144000" cy="2151529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Parallelization for </a:t>
            </a:r>
            <a:r>
              <a:rPr lang="en-US" altLang="zh-CN" dirty="0" smtClean="0">
                <a:ea typeface="SimSun" pitchFamily="2" charset="-122"/>
              </a:rPr>
              <a:t>scalability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3400" y="1103055"/>
            <a:ext cx="6477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#pragma </a:t>
            </a:r>
            <a:r>
              <a:rPr lang="en-US" sz="1300" dirty="0" err="1" smtClean="0"/>
              <a:t>omp</a:t>
            </a:r>
            <a:r>
              <a:rPr lang="en-US" sz="1300" dirty="0" smtClean="0"/>
              <a:t> parallel for private(</a:t>
            </a:r>
            <a:r>
              <a:rPr lang="en-US" sz="1300" dirty="0" err="1" smtClean="0"/>
              <a:t>x,y,xx,yy,i</a:t>
            </a:r>
            <a:r>
              <a:rPr lang="en-US" sz="1300" dirty="0" smtClean="0"/>
              <a:t>)</a:t>
            </a:r>
          </a:p>
          <a:p>
            <a:r>
              <a:rPr lang="en-US" sz="1300" dirty="0" smtClean="0"/>
              <a:t>for(</a:t>
            </a:r>
            <a:r>
              <a:rPr lang="en-US" sz="1300" dirty="0" err="1" smtClean="0"/>
              <a:t>i</a:t>
            </a:r>
            <a:r>
              <a:rPr lang="en-US" sz="1300" dirty="0" smtClean="0"/>
              <a:t>=0; </a:t>
            </a:r>
            <a:r>
              <a:rPr lang="en-US" sz="1300" dirty="0" err="1" smtClean="0"/>
              <a:t>i</a:t>
            </a:r>
            <a:r>
              <a:rPr lang="en-US" sz="1300" dirty="0" smtClean="0"/>
              <a:t>&lt;</a:t>
            </a:r>
            <a:r>
              <a:rPr lang="en-US" sz="1300" dirty="0" err="1" smtClean="0"/>
              <a:t>numBlkX</a:t>
            </a:r>
            <a:r>
              <a:rPr lang="en-US" sz="1300" dirty="0" smtClean="0"/>
              <a:t>*</a:t>
            </a:r>
            <a:r>
              <a:rPr lang="en-US" sz="1300" dirty="0" err="1" smtClean="0"/>
              <a:t>numBlkY</a:t>
            </a:r>
            <a:r>
              <a:rPr lang="en-US" sz="1300" dirty="0" smtClean="0"/>
              <a:t>; </a:t>
            </a:r>
            <a:r>
              <a:rPr lang="en-US" sz="1300" dirty="0" err="1" smtClean="0"/>
              <a:t>i</a:t>
            </a:r>
            <a:r>
              <a:rPr lang="en-US" sz="1300" dirty="0" smtClean="0"/>
              <a:t>++) {</a:t>
            </a:r>
          </a:p>
          <a:p>
            <a:r>
              <a:rPr lang="en-US" sz="1300" dirty="0" smtClean="0"/>
              <a:t>    xx = 1+(</a:t>
            </a:r>
            <a:r>
              <a:rPr lang="en-US" sz="1300" dirty="0" err="1" smtClean="0"/>
              <a:t>i</a:t>
            </a:r>
            <a:r>
              <a:rPr lang="en-US" sz="1300" dirty="0" smtClean="0"/>
              <a:t>/</a:t>
            </a:r>
            <a:r>
              <a:rPr lang="en-US" sz="1300" dirty="0" err="1" smtClean="0"/>
              <a:t>numBlkY</a:t>
            </a:r>
            <a:r>
              <a:rPr lang="en-US" sz="1300" dirty="0" smtClean="0"/>
              <a:t>)*BLKX; /*BLKX is #</a:t>
            </a:r>
            <a:r>
              <a:rPr lang="en-US" sz="1300" dirty="0" err="1" smtClean="0"/>
              <a:t>elems</a:t>
            </a:r>
            <a:r>
              <a:rPr lang="en-US" sz="1300" dirty="0" smtClean="0"/>
              <a:t> in X-dim of tile*/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err="1" smtClean="0"/>
              <a:t>yy</a:t>
            </a:r>
            <a:r>
              <a:rPr lang="en-US" sz="1300" dirty="0" smtClean="0"/>
              <a:t> = 1+(</a:t>
            </a:r>
            <a:r>
              <a:rPr lang="en-US" sz="1300" dirty="0" err="1" smtClean="0"/>
              <a:t>i%numBlkY</a:t>
            </a:r>
            <a:r>
              <a:rPr lang="en-US" sz="1300" dirty="0" smtClean="0"/>
              <a:t>)*BLKY; /*BLKY is #</a:t>
            </a:r>
            <a:r>
              <a:rPr lang="en-US" sz="1300" dirty="0" err="1" smtClean="0"/>
              <a:t>elems</a:t>
            </a:r>
            <a:r>
              <a:rPr lang="en-US" sz="1300" dirty="0" smtClean="0"/>
              <a:t> in Y-dim of tile*/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for(x=xx; x&lt;</a:t>
            </a:r>
            <a:r>
              <a:rPr lang="en-US" sz="1300" dirty="0" err="1" smtClean="0"/>
              <a:t>xx+BLKX</a:t>
            </a:r>
            <a:r>
              <a:rPr lang="en-US" sz="1300" dirty="0" smtClean="0"/>
              <a:t>; x++) {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    for(y=</a:t>
            </a:r>
            <a:r>
              <a:rPr lang="en-US" sz="1300" dirty="0" err="1" smtClean="0"/>
              <a:t>yy</a:t>
            </a:r>
            <a:r>
              <a:rPr lang="en-US" sz="1300" dirty="0" smtClean="0"/>
              <a:t>; y&lt;</a:t>
            </a:r>
            <a:r>
              <a:rPr lang="en-US" sz="1300" dirty="0" err="1" smtClean="0"/>
              <a:t>yy+BLKY</a:t>
            </a:r>
            <a:r>
              <a:rPr lang="en-US" sz="1300" dirty="0" smtClean="0"/>
              <a:t>; y++) {</a:t>
            </a:r>
            <a:endParaRPr lang="en-US" sz="1300" dirty="0"/>
          </a:p>
          <a:p>
            <a:r>
              <a:rPr lang="en-US" sz="1300" dirty="0" smtClean="0"/>
              <a:t>            </a:t>
            </a:r>
            <a:r>
              <a:rPr lang="en-US" sz="1300" dirty="0" err="1"/>
              <a:t>newA</a:t>
            </a:r>
            <a:r>
              <a:rPr lang="en-US" sz="1300" dirty="0"/>
              <a:t>[x][y] = (</a:t>
            </a:r>
            <a:r>
              <a:rPr lang="en-US" sz="1300" dirty="0" err="1"/>
              <a:t>oldA</a:t>
            </a:r>
            <a:r>
              <a:rPr lang="en-US" sz="1300" dirty="0"/>
              <a:t>[x][y] + </a:t>
            </a:r>
            <a:r>
              <a:rPr lang="en-US" sz="1300" dirty="0" err="1"/>
              <a:t>oldA</a:t>
            </a:r>
            <a:r>
              <a:rPr lang="en-US" sz="1300" dirty="0"/>
              <a:t>[x+1][y] + </a:t>
            </a:r>
            <a:r>
              <a:rPr lang="en-US" sz="1300" dirty="0" err="1" smtClean="0"/>
              <a:t>oldA</a:t>
            </a:r>
            <a:r>
              <a:rPr lang="en-US" sz="1300" dirty="0"/>
              <a:t>[x-1][y] + </a:t>
            </a:r>
            <a:r>
              <a:rPr lang="en-US" sz="1300" dirty="0" err="1"/>
              <a:t>oldA</a:t>
            </a:r>
            <a:r>
              <a:rPr lang="en-US" sz="1300" dirty="0"/>
              <a:t>[x][y+1] + </a:t>
            </a:r>
            <a:r>
              <a:rPr lang="en-US" sz="1300" dirty="0" err="1" smtClean="0"/>
              <a:t>oldA</a:t>
            </a:r>
            <a:r>
              <a:rPr lang="en-US" sz="1300" dirty="0"/>
              <a:t>[x][y-1])/5</a:t>
            </a:r>
            <a:r>
              <a:rPr lang="en-US" sz="1300" dirty="0" smtClean="0"/>
              <a:t>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    }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}</a:t>
            </a:r>
          </a:p>
          <a:p>
            <a:r>
              <a:rPr lang="en-US" sz="1300" dirty="0" smtClean="0"/>
              <a:t>}</a:t>
            </a:r>
            <a:endParaRPr lang="en-US" sz="13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98633"/>
              </p:ext>
            </p:extLst>
          </p:nvPr>
        </p:nvGraphicFramePr>
        <p:xfrm>
          <a:off x="914400" y="5334000"/>
          <a:ext cx="1666240" cy="1066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0668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86972"/>
              </p:ext>
            </p:extLst>
          </p:nvPr>
        </p:nvGraphicFramePr>
        <p:xfrm>
          <a:off x="2895600" y="5334000"/>
          <a:ext cx="1666240" cy="1066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6560"/>
                <a:gridCol w="416560"/>
                <a:gridCol w="416560"/>
                <a:gridCol w="416560"/>
              </a:tblGrid>
              <a:tr h="5334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8061"/>
              </p:ext>
            </p:extLst>
          </p:nvPr>
        </p:nvGraphicFramePr>
        <p:xfrm>
          <a:off x="4876800" y="5334000"/>
          <a:ext cx="1666240" cy="1066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3120"/>
                <a:gridCol w="833120"/>
              </a:tblGrid>
              <a:tr h="2667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50215"/>
              </p:ext>
            </p:extLst>
          </p:nvPr>
        </p:nvGraphicFramePr>
        <p:xfrm>
          <a:off x="6781800" y="5334000"/>
          <a:ext cx="1666240" cy="1066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66240"/>
              </a:tblGrid>
              <a:tr h="1333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a typeface="SimSun" pitchFamily="2" charset="-122"/>
              </a:rPr>
              <a:t>Parallelization for absolute </a:t>
            </a:r>
            <a:r>
              <a:rPr lang="en-US" altLang="zh-CN" sz="4000" dirty="0" smtClean="0">
                <a:ea typeface="SimSun" pitchFamily="2" charset="-122"/>
              </a:rPr>
              <a:t>performance</a:t>
            </a:r>
            <a:endParaRPr lang="en-US" altLang="zh-CN" sz="4000" dirty="0">
              <a:ea typeface="SimSun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SimSun" pitchFamily="2" charset="-122"/>
              </a:rPr>
              <a:t>Considering block decomposition of the matrix</a:t>
            </a:r>
          </a:p>
          <a:p>
            <a:r>
              <a:rPr lang="en-US" altLang="zh-CN" sz="2400">
                <a:ea typeface="SimSun" pitchFamily="2" charset="-122"/>
              </a:rPr>
              <a:t>For simplicity, each thread holds one block</a:t>
            </a:r>
          </a:p>
        </p:txBody>
      </p:sp>
      <p:pic>
        <p:nvPicPr>
          <p:cNvPr id="17412" name="Picture 4" descr="overl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800"/>
            <a:ext cx="3429000" cy="3429000"/>
          </a:xfrm>
          <a:prstGeom prst="rect">
            <a:avLst/>
          </a:prstGeom>
          <a:noFill/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962400" y="2438400"/>
            <a:ext cx="464820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Observation: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zh-CN" sz="2000" dirty="0">
                <a:ea typeface="SimSun" pitchFamily="2" charset="-122"/>
              </a:rPr>
              <a:t>Thread 5 can start the next iteration when its neighbor threads </a:t>
            </a:r>
            <a:r>
              <a:rPr lang="en-US" altLang="zh-CN" sz="2000" dirty="0" smtClean="0">
                <a:ea typeface="SimSun" pitchFamily="2" charset="-122"/>
              </a:rPr>
              <a:t>1,4,6,9 </a:t>
            </a:r>
            <a:r>
              <a:rPr lang="en-US" altLang="zh-CN" sz="2000" dirty="0">
                <a:ea typeface="SimSun" pitchFamily="2" charset="-122"/>
              </a:rPr>
              <a:t>finishes their updates for the shaded parts respectively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zh-CN" sz="2000" dirty="0">
                <a:ea typeface="SimSun" pitchFamily="2" charset="-122"/>
              </a:rPr>
              <a:t>Thread 5 doesn’t need to wait for its non-neighbor threads (such as 0, 3, 7, 13 etc.) to finish the current iteration to start the next iteration</a:t>
            </a:r>
            <a:r>
              <a:rPr lang="en-US" altLang="zh-CN" dirty="0">
                <a:ea typeface="SimSun" pitchFamily="2" charset="-122"/>
              </a:rPr>
              <a:t> </a:t>
            </a:r>
            <a:endParaRPr lang="en-US" altLang="zh-CN" dirty="0" smtClean="0">
              <a:ea typeface="SimSun" pitchFamily="2" charset="-122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zh-CN" dirty="0" smtClean="0">
                <a:ea typeface="SimSun" pitchFamily="2" charset="-122"/>
              </a:rPr>
              <a:t>How to do this? Use flags to signal readiness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OpenMP3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2.2|1.1|5|1.5|0.7|57.5|9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6409</TotalTime>
  <Words>1623</Words>
  <Application>Microsoft Macintosh PowerPoint</Application>
  <PresentationFormat>On-screen Show (4:3)</PresentationFormat>
  <Paragraphs>281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CS484: Dealing with Performance Issues in OpenMP</vt:lpstr>
      <vt:lpstr>Jacobi with OpenMP:</vt:lpstr>
      <vt:lpstr>Different computation schemes</vt:lpstr>
      <vt:lpstr>Different way of expressing the same parallelization scheme (1)</vt:lpstr>
      <vt:lpstr>Different way of expressing the same parallelization scheme (2)</vt:lpstr>
      <vt:lpstr>Parallelization for absolute performance</vt:lpstr>
      <vt:lpstr>Is square decomposition good?</vt:lpstr>
      <vt:lpstr>Parallelization for scalability</vt:lpstr>
      <vt:lpstr>Parallelization for absolute performance</vt:lpstr>
      <vt:lpstr>OpenMP with Performance Issues</vt:lpstr>
      <vt:lpstr>OpenMP performance Issues</vt:lpstr>
      <vt:lpstr>Recap: Gauss-Jacobi Relaxation</vt:lpstr>
      <vt:lpstr>Gauss-Seidel Relaxation</vt:lpstr>
      <vt:lpstr>How do we parallelize Gauss-Seidel?</vt:lpstr>
      <vt:lpstr>Parallelizing Gauss Seidel</vt:lpstr>
      <vt:lpstr>PowerPoint Presentation</vt:lpstr>
      <vt:lpstr>PowerPoint Presentation</vt:lpstr>
      <vt:lpstr>Red-Black Squares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Laxmikant Kale</cp:lastModifiedBy>
  <cp:revision>64</cp:revision>
  <dcterms:created xsi:type="dcterms:W3CDTF">2006-08-16T00:00:00Z</dcterms:created>
  <dcterms:modified xsi:type="dcterms:W3CDTF">2016-02-17T18:26:32Z</dcterms:modified>
</cp:coreProperties>
</file>