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8" r:id="rId3"/>
    <p:sldId id="265" r:id="rId4"/>
    <p:sldId id="260" r:id="rId5"/>
    <p:sldId id="266" r:id="rId6"/>
    <p:sldId id="270" r:id="rId7"/>
    <p:sldId id="261" r:id="rId8"/>
    <p:sldId id="262" r:id="rId9"/>
    <p:sldId id="263" r:id="rId10"/>
    <p:sldId id="264" r:id="rId11"/>
    <p:sldId id="268" r:id="rId12"/>
    <p:sldId id="269" r:id="rId13"/>
    <p:sldId id="271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19"/>
    <p:restoredTop sz="94574"/>
  </p:normalViewPr>
  <p:slideViewPr>
    <p:cSldViewPr>
      <p:cViewPr varScale="1">
        <p:scale>
          <a:sx n="122" d="100"/>
          <a:sy n="122" d="100"/>
        </p:scale>
        <p:origin x="208" y="8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7812DD-10A8-9E47-AB11-CDB7DFBD7DBE}" type="datetimeFigureOut">
              <a:rPr lang="en-US" smtClean="0"/>
              <a:t>4/7/17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E79D7A-3C62-324B-8BC2-97206EE8D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25667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5B1161-EA9E-4DBA-B642-2026B96B5F81}" type="datetimeFigureOut">
              <a:rPr lang="en-US" smtClean="0"/>
              <a:pPr/>
              <a:t>4/7/17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523266-C16B-4853-8F95-5166A860CC6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54256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9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  <p:sp>
        <p:nvSpPr>
          <p:cNvPr id="122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370994DF-60F2-403F-B6BA-F46540EC291F}" type="slidenum">
              <a:rPr lang="en-US" smtClean="0"/>
              <a:pPr/>
              <a:t>2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521744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Based on (</a:t>
            </a:r>
            <a:r>
              <a:rPr lang="en-US" dirty="0" err="1" smtClean="0"/>
              <a:t>extendinng</a:t>
            </a:r>
            <a:r>
              <a:rPr lang="en-US" dirty="0" smtClean="0"/>
              <a:t>)</a:t>
            </a:r>
            <a:r>
              <a:rPr lang="en-US" baseline="0" dirty="0" smtClean="0"/>
              <a:t> 2009 class lecture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23266-C16B-4853-8F95-5166A860CC6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4349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FAD02685-CA7F-49E9-BC58-E6D9DC56CE35}" type="slidenum">
              <a:rPr lang="en-US" smtClean="0"/>
              <a:pPr/>
              <a:t>4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420999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F5211714-2235-4B63-A8CA-DFAD9A409067}" type="slidenum">
              <a:rPr lang="en-US" smtClean="0"/>
              <a:pPr/>
              <a:t>7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2709326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E172C81A-5A1E-4C6C-A152-E4F062179400}" type="slidenum">
              <a:rPr lang="en-US" smtClean="0"/>
              <a:pPr/>
              <a:t>8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6925946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B905623-3FD7-4BF9-BB87-706097618F74}" type="slidenum">
              <a:rPr lang="en-US" smtClean="0"/>
              <a:pPr/>
              <a:t>9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8698271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C3AB8D04-6138-4B2B-A228-C754E1D47CA2}" type="slidenum">
              <a:rPr lang="en-US" smtClean="0"/>
              <a:pPr/>
              <a:t>10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0568715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r>
              <a:rPr lang="en-US" smtClean="0"/>
              <a:t>Fall 2014</a:t>
            </a:r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CS420: Sorting</a:t>
            </a:r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Fall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CS420: Sorting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Fall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CS420: Sorting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Fall 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CS420: Sorting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r>
              <a:rPr lang="en-US" smtClean="0"/>
              <a:t>Fall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en-US" smtClean="0"/>
              <a:t>CS420: Sorting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Fall 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CS420: Sorting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Fall 2014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CS420: Sorting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Fall 2014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CS420: Sorting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Fall 2014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CS420: Sorting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Fall 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CS420: Sorting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Fall 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CS420: Sorting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Fall 2014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ct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CS420: Sorting</a:t>
            </a: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Parallel Algorithms: Sorting</a:t>
            </a:r>
            <a:br>
              <a:rPr lang="en-US" dirty="0" smtClean="0"/>
            </a:br>
            <a:r>
              <a:rPr lang="en-US" dirty="0" smtClean="0"/>
              <a:t>CS420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Laxmikant V. Kale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Regular Sampling: Attributes</a:t>
            </a:r>
          </a:p>
        </p:txBody>
      </p:sp>
      <p:sp>
        <p:nvSpPr>
          <p:cNvPr id="819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are some of the issues?</a:t>
            </a:r>
          </a:p>
          <a:p>
            <a:pPr lvl="1"/>
            <a:r>
              <a:rPr lang="en-US" dirty="0" smtClean="0"/>
              <a:t>Does it work? (What does that mean)</a:t>
            </a:r>
          </a:p>
          <a:p>
            <a:pPr lvl="2"/>
            <a:r>
              <a:rPr lang="en-US" dirty="0" smtClean="0"/>
              <a:t>Is the data sorted at the end?</a:t>
            </a:r>
          </a:p>
          <a:p>
            <a:pPr lvl="2"/>
            <a:r>
              <a:rPr lang="en-US" dirty="0" smtClean="0"/>
              <a:t>n/p keys on each </a:t>
            </a:r>
            <a:r>
              <a:rPr lang="en-US" dirty="0" err="1" smtClean="0"/>
              <a:t>prcoessor</a:t>
            </a:r>
            <a:r>
              <a:rPr lang="en-US" dirty="0" smtClean="0"/>
              <a:t> at the end? </a:t>
            </a:r>
          </a:p>
          <a:p>
            <a:pPr lvl="3"/>
            <a:r>
              <a:rPr lang="en-US" dirty="0" smtClean="0"/>
              <a:t>Not quite.. But bounded by 2n/p</a:t>
            </a:r>
          </a:p>
          <a:p>
            <a:pPr lvl="2"/>
            <a:r>
              <a:rPr lang="en-US" dirty="0" smtClean="0"/>
              <a:t>Does it fit within memory at other times? (Transient memory)?</a:t>
            </a:r>
          </a:p>
          <a:p>
            <a:pPr lvl="3"/>
            <a:r>
              <a:rPr lang="en-US" dirty="0" smtClean="0"/>
              <a:t>Sending messages while receiving them</a:t>
            </a:r>
          </a:p>
          <a:p>
            <a:pPr lvl="3"/>
            <a:r>
              <a:rPr lang="en-US" dirty="0" smtClean="0"/>
              <a:t>Memory at the “root”</a:t>
            </a:r>
          </a:p>
          <a:p>
            <a:pPr lvl="1"/>
            <a:r>
              <a:rPr lang="en-US" dirty="0" smtClean="0"/>
              <a:t>How efficient it is?</a:t>
            </a:r>
          </a:p>
          <a:p>
            <a:pPr lvl="1"/>
            <a:r>
              <a:rPr lang="en-US" dirty="0" smtClean="0"/>
              <a:t>Scalable? </a:t>
            </a:r>
            <a:r>
              <a:rPr lang="en-US" dirty="0" err="1" smtClean="0"/>
              <a:t>Isoefficiency</a:t>
            </a:r>
            <a:r>
              <a:rPr lang="en-US" dirty="0" smtClean="0"/>
              <a:t>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Fall 2014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CS420: Sorting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Quicksort: Sequential algorithm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Fall 2014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CS420: Sorting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Choose a pivot (say, the first value)</a:t>
            </a:r>
          </a:p>
          <a:p>
            <a:r>
              <a:rPr lang="en-US" dirty="0" smtClean="0"/>
              <a:t>Partition the data into two sub-arrays</a:t>
            </a:r>
          </a:p>
          <a:p>
            <a:pPr lvl="1"/>
            <a:r>
              <a:rPr lang="en-US" dirty="0" smtClean="0"/>
              <a:t>One contains values smaller than the pivot</a:t>
            </a:r>
          </a:p>
          <a:p>
            <a:pPr lvl="1"/>
            <a:r>
              <a:rPr lang="en-US" dirty="0" smtClean="0"/>
              <a:t>The other contains value larger than or equal to pivot</a:t>
            </a:r>
          </a:p>
          <a:p>
            <a:pPr lvl="1"/>
            <a:r>
              <a:rPr lang="en-US" dirty="0" smtClean="0"/>
              <a:t>The sizes of those may be unequal</a:t>
            </a:r>
          </a:p>
          <a:p>
            <a:r>
              <a:rPr lang="en-US" dirty="0" smtClean="0"/>
              <a:t>Sort each sub-array separately, using the same method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767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Quicksort: Parallelization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Fall 2014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CS420: Sorting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Data is distributed</a:t>
            </a:r>
          </a:p>
          <a:p>
            <a:pPr lvl="1"/>
            <a:r>
              <a:rPr lang="en-US" dirty="0" smtClean="0"/>
              <a:t>So each processor has M keys </a:t>
            </a:r>
          </a:p>
          <a:p>
            <a:pPr lvl="2"/>
            <a:r>
              <a:rPr lang="en-US" dirty="0" smtClean="0"/>
              <a:t>lets assume equal distribution</a:t>
            </a:r>
          </a:p>
          <a:p>
            <a:pPr lvl="2"/>
            <a:r>
              <a:rPr lang="en-US" dirty="0" smtClean="0"/>
              <a:t>But if not, spend some time equalizing it: one scan and one all-to-all</a:t>
            </a:r>
          </a:p>
          <a:p>
            <a:r>
              <a:rPr lang="en-US" dirty="0" smtClean="0"/>
              <a:t>Recursive formulation:</a:t>
            </a:r>
          </a:p>
          <a:p>
            <a:pPr lvl="1"/>
            <a:r>
              <a:rPr lang="en-US" dirty="0" smtClean="0"/>
              <a:t>A group of processes, with ranks </a:t>
            </a:r>
            <a:r>
              <a:rPr lang="en-US" i="1" dirty="0" smtClean="0"/>
              <a:t>[min, ..max] </a:t>
            </a:r>
            <a:r>
              <a:rPr lang="en-US" dirty="0" smtClean="0"/>
              <a:t>will sort the data that</a:t>
            </a:r>
            <a:r>
              <a:rPr lang="fr-FR" dirty="0" smtClean="0"/>
              <a:t>’</a:t>
            </a:r>
            <a:r>
              <a:rPr lang="en-US" dirty="0" smtClean="0"/>
              <a:t>s available on the same set of processes</a:t>
            </a:r>
          </a:p>
          <a:p>
            <a:pPr lvl="1"/>
            <a:r>
              <a:rPr lang="en-US" dirty="0" smtClean="0"/>
              <a:t>We have to make sure this is true in each recursive call</a:t>
            </a:r>
          </a:p>
          <a:p>
            <a:r>
              <a:rPr lang="en-US" dirty="0" smtClean="0"/>
              <a:t>A good pivot is useful</a:t>
            </a:r>
          </a:p>
          <a:p>
            <a:pPr lvl="1"/>
            <a:r>
              <a:rPr lang="en-US" dirty="0"/>
              <a:t>L</a:t>
            </a:r>
            <a:r>
              <a:rPr lang="en-US" dirty="0" smtClean="0"/>
              <a:t>ets assume its selected somehow by one processor (say min)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579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quicksort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Fall 2014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CS420: Sorting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Broadcast pivot to everyone in the set [</a:t>
            </a:r>
            <a:r>
              <a:rPr lang="en-US" dirty="0" err="1" smtClean="0"/>
              <a:t>min..max</a:t>
            </a:r>
            <a:r>
              <a:rPr lang="en-US" dirty="0" smtClean="0"/>
              <a:t>]</a:t>
            </a:r>
          </a:p>
          <a:p>
            <a:pPr lvl="1"/>
            <a:r>
              <a:rPr lang="en-US" dirty="0" smtClean="0"/>
              <a:t>Make a communicator? Or do point-to-point sends?</a:t>
            </a:r>
          </a:p>
          <a:p>
            <a:r>
              <a:rPr lang="en-US" dirty="0" smtClean="0"/>
              <a:t>Partitioning </a:t>
            </a:r>
            <a:r>
              <a:rPr lang="en-US" dirty="0" err="1" smtClean="0"/>
              <a:t>wrt</a:t>
            </a:r>
            <a:r>
              <a:rPr lang="en-US" dirty="0" smtClean="0"/>
              <a:t> the pivot: every processor </a:t>
            </a:r>
            <a:r>
              <a:rPr lang="en-US" dirty="0" err="1" smtClean="0"/>
              <a:t>i</a:t>
            </a:r>
            <a:r>
              <a:rPr lang="en-US" dirty="0" smtClean="0"/>
              <a:t> partitions its data into 2 sets: </a:t>
            </a:r>
            <a:r>
              <a:rPr lang="en-US" dirty="0" err="1" smtClean="0"/>
              <a:t>Smaller</a:t>
            </a:r>
            <a:r>
              <a:rPr lang="en-US" baseline="-25000" dirty="0" err="1" smtClean="0"/>
              <a:t>i</a:t>
            </a:r>
            <a:r>
              <a:rPr lang="en-US" dirty="0" smtClean="0"/>
              <a:t> , </a:t>
            </a:r>
            <a:r>
              <a:rPr lang="en-US" dirty="0" err="1" smtClean="0"/>
              <a:t>Larger</a:t>
            </a:r>
            <a:r>
              <a:rPr lang="en-US" baseline="-25000" dirty="0" err="1" smtClean="0"/>
              <a:t>i</a:t>
            </a:r>
            <a:endParaRPr lang="en-US" dirty="0"/>
          </a:p>
          <a:p>
            <a:r>
              <a:rPr lang="en-US" dirty="0" smtClean="0"/>
              <a:t>We have to find a processor </a:t>
            </a:r>
            <a:r>
              <a:rPr lang="en-US" i="1" dirty="0" smtClean="0"/>
              <a:t>mid </a:t>
            </a:r>
            <a:r>
              <a:rPr lang="en-US" dirty="0" smtClean="0"/>
              <a:t>, such that [</a:t>
            </a:r>
            <a:r>
              <a:rPr lang="en-US" dirty="0" err="1" smtClean="0"/>
              <a:t>min..mid</a:t>
            </a:r>
            <a:r>
              <a:rPr lang="en-US" dirty="0" smtClean="0"/>
              <a:t>] and [</a:t>
            </a:r>
            <a:r>
              <a:rPr lang="en-US" dirty="0" smtClean="0"/>
              <a:t>mid+1.. </a:t>
            </a:r>
            <a:r>
              <a:rPr lang="en-US" dirty="0" smtClean="0"/>
              <a:t>Max] will do the recursive work at the next level.</a:t>
            </a:r>
          </a:p>
          <a:p>
            <a:pPr lvl="1"/>
            <a:r>
              <a:rPr lang="en-US" i="1" dirty="0" smtClean="0"/>
              <a:t>Calculate Sum of </a:t>
            </a:r>
            <a:r>
              <a:rPr lang="en-US" i="1" dirty="0" smtClean="0"/>
              <a:t>sizes of </a:t>
            </a:r>
            <a:r>
              <a:rPr lang="en-US" i="1" dirty="0" err="1" smtClean="0"/>
              <a:t>smaller</a:t>
            </a:r>
            <a:r>
              <a:rPr lang="en-US" i="1" baseline="-25000" dirty="0" err="1" smtClean="0"/>
              <a:t>i</a:t>
            </a:r>
            <a:r>
              <a:rPr lang="en-US" i="1" dirty="0" smtClean="0"/>
              <a:t> </a:t>
            </a:r>
            <a:r>
              <a:rPr lang="en-US" i="1" dirty="0" smtClean="0"/>
              <a:t>and </a:t>
            </a:r>
            <a:r>
              <a:rPr lang="en-US" i="1" dirty="0" smtClean="0"/>
              <a:t> </a:t>
            </a:r>
            <a:r>
              <a:rPr lang="en-US" i="1" dirty="0" err="1" smtClean="0"/>
              <a:t>larger</a:t>
            </a:r>
            <a:r>
              <a:rPr lang="en-US" i="1" baseline="-25000" dirty="0" err="1" smtClean="0"/>
              <a:t>i</a:t>
            </a:r>
            <a:r>
              <a:rPr lang="en-US" i="1" dirty="0" smtClean="0"/>
              <a:t> , and calculate mid to divide processors in the same ratio</a:t>
            </a:r>
          </a:p>
          <a:p>
            <a:pPr lvl="1"/>
            <a:r>
              <a:rPr lang="en-US" i="1" dirty="0" smtClean="0"/>
              <a:t>Use prefix-sum (twice) to decide where to sent all my data</a:t>
            </a:r>
          </a:p>
          <a:p>
            <a:endParaRPr lang="en-US" dirty="0"/>
          </a:p>
          <a:p>
            <a:endParaRPr lang="en-US" baseline="-25000" dirty="0" smtClean="0"/>
          </a:p>
        </p:txBody>
      </p:sp>
    </p:spTree>
    <p:extLst>
      <p:ext uri="{BB962C8B-B14F-4D97-AF65-F5344CB8AC3E}">
        <p14:creationId xmlns:p14="http://schemas.microsoft.com/office/powerpoint/2010/main" val="559214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96423F9-DA4C-436D-84D1-AA2BAD04D1F1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smtClean="0"/>
              <a:t>Sorting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Input: </a:t>
            </a:r>
          </a:p>
          <a:p>
            <a:pPr lvl="1"/>
            <a:r>
              <a:rPr lang="en-US" dirty="0" smtClean="0"/>
              <a:t>Each processor has some records, for a total of N records</a:t>
            </a:r>
          </a:p>
          <a:p>
            <a:pPr lvl="1"/>
            <a:r>
              <a:rPr lang="en-US" dirty="0" smtClean="0"/>
              <a:t>Let us assume each record has a 64 bit integer key, K</a:t>
            </a:r>
          </a:p>
          <a:p>
            <a:pPr lvl="2"/>
            <a:r>
              <a:rPr lang="en-US" dirty="0" smtClean="0"/>
              <a:t>Plus some data, of B bytes</a:t>
            </a:r>
          </a:p>
          <a:p>
            <a:r>
              <a:rPr lang="en-US" dirty="0" smtClean="0"/>
              <a:t>Output:</a:t>
            </a:r>
          </a:p>
          <a:p>
            <a:pPr lvl="1"/>
            <a:r>
              <a:rPr lang="en-US" dirty="0" smtClean="0"/>
              <a:t>At the end, we want processor 0 to hold M = N/P records with the smallest keys, and so on.</a:t>
            </a:r>
          </a:p>
          <a:p>
            <a:pPr lvl="2"/>
            <a:r>
              <a:rPr lang="en-US" dirty="0" smtClean="0"/>
              <a:t>Relaxation: approximately N/P keys on each processor at the end i.e. allow a few percent over or under N/P</a:t>
            </a:r>
          </a:p>
          <a:p>
            <a:pPr lvl="1"/>
            <a:r>
              <a:rPr lang="en-US" dirty="0" smtClean="0"/>
              <a:t>Operations allowed:</a:t>
            </a:r>
          </a:p>
          <a:p>
            <a:pPr lvl="2"/>
            <a:r>
              <a:rPr lang="en-US" dirty="0" smtClean="0"/>
              <a:t>Comparison, or also breaking down the key</a:t>
            </a:r>
          </a:p>
          <a:p>
            <a:pPr lvl="2"/>
            <a:r>
              <a:rPr lang="en-US" dirty="0" smtClean="0"/>
              <a:t>Generalization: keys are strings, with a large length limit (100?)</a:t>
            </a:r>
          </a:p>
          <a:p>
            <a:pPr lvl="2"/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Fall 2014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CS420: Sorting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6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Uses of sorting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Fall 2014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CS420: Sorting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Where can sorting be useful?</a:t>
            </a:r>
          </a:p>
          <a:p>
            <a:r>
              <a:rPr lang="en-US" dirty="0" smtClean="0"/>
              <a:t>Cosmology: N particles spread across processors</a:t>
            </a:r>
          </a:p>
          <a:p>
            <a:pPr lvl="1"/>
            <a:r>
              <a:rPr lang="en-US" dirty="0" smtClean="0"/>
              <a:t>Partitioning: combine the x, y and z coordinates of the particles by some trickery and sort by this number</a:t>
            </a:r>
          </a:p>
          <a:p>
            <a:pPr lvl="1"/>
            <a:r>
              <a:rPr lang="en-US" dirty="0" smtClean="0"/>
              <a:t>Piano-Hilbert space filling curves</a:t>
            </a:r>
          </a:p>
          <a:p>
            <a:r>
              <a:rPr lang="en-US" dirty="0" smtClean="0"/>
              <a:t>Distributed storage of data: simple lookup to find the home processor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0C283EE-4532-4217-A227-6D7297C33342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smtClean="0"/>
              <a:t>Algorithm 1: Radix sort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 16 bit buckets (arbitrary choice), and 4 phases </a:t>
            </a:r>
          </a:p>
          <a:p>
            <a:pPr lvl="1"/>
            <a:r>
              <a:rPr lang="en-US" dirty="0" smtClean="0"/>
              <a:t>Why 4 phases?</a:t>
            </a:r>
          </a:p>
          <a:p>
            <a:r>
              <a:rPr lang="en-US" dirty="0" smtClean="0"/>
              <a:t>In the first phase, sort data based on </a:t>
            </a:r>
            <a:r>
              <a:rPr lang="en-US" i="1" dirty="0" smtClean="0">
                <a:solidFill>
                  <a:srgbClr val="FF0000"/>
                </a:solidFill>
              </a:rPr>
              <a:t>least significant</a:t>
            </a:r>
            <a:r>
              <a:rPr lang="en-US" dirty="0" smtClean="0"/>
              <a:t> 16 bits: which 16 bits are least significant?</a:t>
            </a:r>
          </a:p>
          <a:p>
            <a:r>
              <a:rPr lang="en-US" dirty="0" smtClean="0"/>
              <a:t>Re-distribute data to processors, keeping the load balanced</a:t>
            </a:r>
          </a:p>
          <a:p>
            <a:r>
              <a:rPr lang="en-US" dirty="0" smtClean="0"/>
              <a:t>Repeat for next 3 phases using the next 16 bits</a:t>
            </a:r>
          </a:p>
          <a:p>
            <a:r>
              <a:rPr lang="en-US" dirty="0" smtClean="0"/>
              <a:t>We may return to this algorithm later, but notice:</a:t>
            </a:r>
          </a:p>
          <a:p>
            <a:pPr lvl="1"/>
            <a:r>
              <a:rPr lang="en-US" dirty="0" smtClean="0"/>
              <a:t>In each phase, each processor has to partition its data and send some portions to each other processor</a:t>
            </a:r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Fall 2014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CS420: Sorting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0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using bins of size 1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Fall 2014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CS420: Sorting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800100" y="3009900"/>
            <a:ext cx="838200" cy="158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5400000">
            <a:off x="1334294" y="3009106"/>
            <a:ext cx="838200" cy="158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219200" y="3429000"/>
            <a:ext cx="533400" cy="158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5400000">
            <a:off x="1484312" y="3009900"/>
            <a:ext cx="838200" cy="158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5400000">
            <a:off x="2018506" y="3009106"/>
            <a:ext cx="838200" cy="158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903412" y="3429000"/>
            <a:ext cx="533400" cy="158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5400000">
            <a:off x="2170112" y="3009900"/>
            <a:ext cx="838200" cy="158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5400000">
            <a:off x="2704306" y="3009106"/>
            <a:ext cx="838200" cy="158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589212" y="3429000"/>
            <a:ext cx="533400" cy="158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rot="5400000">
            <a:off x="2855911" y="3009900"/>
            <a:ext cx="838200" cy="158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rot="5400000">
            <a:off x="3390105" y="3009106"/>
            <a:ext cx="838200" cy="158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3275011" y="3429000"/>
            <a:ext cx="533400" cy="158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rot="5400000">
            <a:off x="3541712" y="3009900"/>
            <a:ext cx="838200" cy="158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rot="5400000">
            <a:off x="4075906" y="3009106"/>
            <a:ext cx="838200" cy="158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3960812" y="3429000"/>
            <a:ext cx="533400" cy="158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rot="5400000">
            <a:off x="4229894" y="3009900"/>
            <a:ext cx="838200" cy="158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rot="5400000">
            <a:off x="4764088" y="3009106"/>
            <a:ext cx="838200" cy="158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4648994" y="3429000"/>
            <a:ext cx="533400" cy="158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rot="5400000">
            <a:off x="4913312" y="3009900"/>
            <a:ext cx="838200" cy="158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rot="5400000">
            <a:off x="5447506" y="3009106"/>
            <a:ext cx="838200" cy="158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5332412" y="3429000"/>
            <a:ext cx="533400" cy="158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rot="5400000">
            <a:off x="5599112" y="3009900"/>
            <a:ext cx="838200" cy="158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rot="5400000">
            <a:off x="6133306" y="3009106"/>
            <a:ext cx="838200" cy="158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6018212" y="3429000"/>
            <a:ext cx="533400" cy="158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rot="5400000">
            <a:off x="6284912" y="3009900"/>
            <a:ext cx="838200" cy="158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rot="5400000">
            <a:off x="6819106" y="3009106"/>
            <a:ext cx="838200" cy="158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6704012" y="3429000"/>
            <a:ext cx="533400" cy="158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rot="5400000">
            <a:off x="6970712" y="3009900"/>
            <a:ext cx="838200" cy="158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rot="5400000">
            <a:off x="7504906" y="3009106"/>
            <a:ext cx="838200" cy="158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7389812" y="3429000"/>
            <a:ext cx="533400" cy="158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200400" y="15240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23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3657600" y="15240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18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4038600" y="15240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45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4876800" y="15240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15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4495800" y="15240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92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5257800" y="15240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12</a:t>
            </a:r>
            <a:endParaRPr lang="en-US" dirty="0"/>
          </a:p>
        </p:txBody>
      </p:sp>
      <p:cxnSp>
        <p:nvCxnSpPr>
          <p:cNvPr id="46" name="Straight Connector 45"/>
          <p:cNvCxnSpPr/>
          <p:nvPr/>
        </p:nvCxnSpPr>
        <p:spPr>
          <a:xfrm rot="5400000">
            <a:off x="800894" y="4227512"/>
            <a:ext cx="838200" cy="1588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rot="5400000">
            <a:off x="1335088" y="4226718"/>
            <a:ext cx="838200" cy="1588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1219994" y="4646612"/>
            <a:ext cx="533400" cy="1588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rot="5400000">
            <a:off x="1485106" y="4227512"/>
            <a:ext cx="838200" cy="1588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rot="5400000">
            <a:off x="2019300" y="4226718"/>
            <a:ext cx="838200" cy="1588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1904206" y="4646612"/>
            <a:ext cx="533400" cy="1588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rot="5400000">
            <a:off x="2170906" y="4227512"/>
            <a:ext cx="838200" cy="1588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rot="5400000">
            <a:off x="2705100" y="4226718"/>
            <a:ext cx="838200" cy="1588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2590006" y="4646612"/>
            <a:ext cx="533400" cy="1588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rot="5400000">
            <a:off x="2856705" y="4227512"/>
            <a:ext cx="838200" cy="1588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rot="5400000">
            <a:off x="3390899" y="4226718"/>
            <a:ext cx="838200" cy="1588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3275805" y="4646612"/>
            <a:ext cx="533400" cy="1588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rot="5400000">
            <a:off x="3542506" y="4227512"/>
            <a:ext cx="838200" cy="1588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rot="5400000">
            <a:off x="4076700" y="4226718"/>
            <a:ext cx="838200" cy="1588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3961606" y="4646612"/>
            <a:ext cx="533400" cy="1588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rot="5400000">
            <a:off x="4230688" y="4227512"/>
            <a:ext cx="838200" cy="1588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rot="5400000">
            <a:off x="4764882" y="4226718"/>
            <a:ext cx="838200" cy="1588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4649788" y="4646612"/>
            <a:ext cx="533400" cy="1588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rot="5400000">
            <a:off x="4914106" y="4227512"/>
            <a:ext cx="838200" cy="1588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rot="5400000">
            <a:off x="5448300" y="4226718"/>
            <a:ext cx="838200" cy="1588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5333206" y="4646612"/>
            <a:ext cx="533400" cy="1588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rot="5400000">
            <a:off x="5599906" y="4227512"/>
            <a:ext cx="838200" cy="1588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rot="5400000">
            <a:off x="6134100" y="4226718"/>
            <a:ext cx="838200" cy="1588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6019006" y="4646612"/>
            <a:ext cx="533400" cy="1588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rot="5400000">
            <a:off x="6285706" y="4227512"/>
            <a:ext cx="838200" cy="1588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rot="5400000">
            <a:off x="6819900" y="4226718"/>
            <a:ext cx="838200" cy="1588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6704806" y="4646612"/>
            <a:ext cx="533400" cy="1588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rot="5400000">
            <a:off x="6971506" y="4227512"/>
            <a:ext cx="838200" cy="1588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rot="5400000">
            <a:off x="7505700" y="4226718"/>
            <a:ext cx="838200" cy="1588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7390606" y="4646612"/>
            <a:ext cx="533400" cy="1588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5715000" y="15240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48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83333E-6 3.33333E-6 C 0.00381 0.09259 0.00763 0.18519 0.00919 0.22222 " pathEditMode="relative" ptsTypes="aA">
                                      <p:cBhvr>
                                        <p:cTn id="6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3.33333E-6 C 0.18559 0.02986 0.37118 0.05995 0.42743 0.09653 C 0.48368 0.1331 0.41076 0.17662 0.33784 0.22014 " pathEditMode="relative" ptsTypes="aaA">
                                      <p:cBhvr>
                                        <p:cTn id="10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8.67362E-19 C 0.07396 0.03264 0.14809 0.06551 0.16042 0.10278 C 0.17274 0.14005 0.12326 0.18218 0.07396 0.22431 " pathEditMode="relative" ptsTypes="aaA">
                                      <p:cBhvr>
                                        <p:cTn id="14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3.33333E-6 C -0.08437 0.09259 -0.16857 0.18519 -0.20226 0.22222 " pathEditMode="relative" ptsTypes="aA">
                                      <p:cBhvr>
                                        <p:cTn id="18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3.33333E-6 C -0.01094 0.06945 -0.02188 0.13889 -0.02622 0.16667 " pathEditMode="relative" ptsTypes="aA">
                                      <p:cBhvr>
                                        <p:cTn id="22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3.33333E-6 C -0.12083 0.02407 -0.24149 0.04815 -0.2901 0.07616 C -0.33871 0.10417 -0.29132 0.15324 -0.29167 0.16875 " pathEditMode="relative" ptsTypes="aaA">
                                      <p:cBhvr>
                                        <p:cTn id="26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11111E-6 -8.67362E-19 C 0.07551 0.02223 0.15103 0.04468 0.16978 0.07199 C 0.18853 0.09931 0.15051 0.13195 0.11267 0.16459 " pathEditMode="relative" ptsTypes="aaA">
                                      <p:cBhvr>
                                        <p:cTn id="30" dur="2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1" grpId="0"/>
      <p:bldP spid="42" grpId="0"/>
      <p:bldP spid="43" grpId="0"/>
      <p:bldP spid="44" grpId="0"/>
      <p:bldP spid="45" grpId="0"/>
      <p:bldP spid="8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using bins of size 10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Fall 2014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CS420: Sorting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971800" y="1371600"/>
            <a:ext cx="36599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23 18 45 92 15 12 48</a:t>
            </a:r>
            <a:endParaRPr lang="en-US" sz="3200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800100" y="3009900"/>
            <a:ext cx="838200" cy="158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5400000">
            <a:off x="1334294" y="3009106"/>
            <a:ext cx="838200" cy="158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219200" y="3429000"/>
            <a:ext cx="533400" cy="158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5400000">
            <a:off x="1484312" y="3009900"/>
            <a:ext cx="838200" cy="158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5400000">
            <a:off x="2018506" y="3009106"/>
            <a:ext cx="838200" cy="158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903412" y="3429000"/>
            <a:ext cx="533400" cy="158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5400000">
            <a:off x="2170112" y="3009900"/>
            <a:ext cx="838200" cy="158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5400000">
            <a:off x="2704306" y="3009106"/>
            <a:ext cx="838200" cy="158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589212" y="3429000"/>
            <a:ext cx="533400" cy="158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rot="5400000">
            <a:off x="2855911" y="3009900"/>
            <a:ext cx="838200" cy="158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rot="5400000">
            <a:off x="3390105" y="3009106"/>
            <a:ext cx="838200" cy="158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3275011" y="3429000"/>
            <a:ext cx="533400" cy="158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rot="5400000">
            <a:off x="3541712" y="3009900"/>
            <a:ext cx="838200" cy="158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rot="5400000">
            <a:off x="4075906" y="3009106"/>
            <a:ext cx="838200" cy="158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3960812" y="3429000"/>
            <a:ext cx="533400" cy="158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rot="5400000">
            <a:off x="4229894" y="3009900"/>
            <a:ext cx="838200" cy="158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rot="5400000">
            <a:off x="4764088" y="3009106"/>
            <a:ext cx="838200" cy="158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4648994" y="3429000"/>
            <a:ext cx="533400" cy="158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rot="5400000">
            <a:off x="4913312" y="3009900"/>
            <a:ext cx="838200" cy="158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rot="5400000">
            <a:off x="5447506" y="3009106"/>
            <a:ext cx="838200" cy="158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5332412" y="3429000"/>
            <a:ext cx="533400" cy="158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rot="5400000">
            <a:off x="5599112" y="3009900"/>
            <a:ext cx="838200" cy="158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rot="5400000">
            <a:off x="6133306" y="3009106"/>
            <a:ext cx="838200" cy="158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6018212" y="3429000"/>
            <a:ext cx="533400" cy="158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rot="5400000">
            <a:off x="6284912" y="3009900"/>
            <a:ext cx="838200" cy="158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rot="5400000">
            <a:off x="6819106" y="3009106"/>
            <a:ext cx="838200" cy="158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6704012" y="3429000"/>
            <a:ext cx="533400" cy="158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rot="5400000">
            <a:off x="6970712" y="3009900"/>
            <a:ext cx="838200" cy="158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rot="5400000">
            <a:off x="7504906" y="3009106"/>
            <a:ext cx="838200" cy="158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7389812" y="3429000"/>
            <a:ext cx="533400" cy="158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352800" y="29718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23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6781800" y="29718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18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4724400" y="29718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45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4724400" y="26670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15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2667000" y="29718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92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2667000" y="26786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12</a:t>
            </a:r>
            <a:endParaRPr lang="en-US" dirty="0"/>
          </a:p>
        </p:txBody>
      </p:sp>
      <p:cxnSp>
        <p:nvCxnSpPr>
          <p:cNvPr id="46" name="Straight Connector 45"/>
          <p:cNvCxnSpPr/>
          <p:nvPr/>
        </p:nvCxnSpPr>
        <p:spPr>
          <a:xfrm rot="5400000">
            <a:off x="800894" y="4227512"/>
            <a:ext cx="838200" cy="1588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rot="5400000">
            <a:off x="1335088" y="4226718"/>
            <a:ext cx="838200" cy="1588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1219994" y="4646612"/>
            <a:ext cx="533400" cy="1588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rot="5400000">
            <a:off x="1485106" y="4227512"/>
            <a:ext cx="838200" cy="1588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rot="5400000">
            <a:off x="2019300" y="4226718"/>
            <a:ext cx="838200" cy="1588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1904206" y="4646612"/>
            <a:ext cx="533400" cy="1588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rot="5400000">
            <a:off x="2170906" y="4227512"/>
            <a:ext cx="838200" cy="1588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rot="5400000">
            <a:off x="2705100" y="4226718"/>
            <a:ext cx="838200" cy="1588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2590006" y="4646612"/>
            <a:ext cx="533400" cy="1588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rot="5400000">
            <a:off x="2856705" y="4227512"/>
            <a:ext cx="838200" cy="1588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rot="5400000">
            <a:off x="3390899" y="4226718"/>
            <a:ext cx="838200" cy="1588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3275805" y="4646612"/>
            <a:ext cx="533400" cy="1588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rot="5400000">
            <a:off x="3542506" y="4227512"/>
            <a:ext cx="838200" cy="1588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rot="5400000">
            <a:off x="4076700" y="4226718"/>
            <a:ext cx="838200" cy="1588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3961606" y="4646612"/>
            <a:ext cx="533400" cy="1588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rot="5400000">
            <a:off x="4230688" y="4227512"/>
            <a:ext cx="838200" cy="1588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rot="5400000">
            <a:off x="4764882" y="4226718"/>
            <a:ext cx="838200" cy="1588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4649788" y="4646612"/>
            <a:ext cx="533400" cy="1588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rot="5400000">
            <a:off x="4914106" y="4227512"/>
            <a:ext cx="838200" cy="1588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rot="5400000">
            <a:off x="5448300" y="4226718"/>
            <a:ext cx="838200" cy="1588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5333206" y="4646612"/>
            <a:ext cx="533400" cy="1588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rot="5400000">
            <a:off x="5599906" y="4227512"/>
            <a:ext cx="838200" cy="1588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rot="5400000">
            <a:off x="6134100" y="4226718"/>
            <a:ext cx="838200" cy="1588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6019006" y="4646612"/>
            <a:ext cx="533400" cy="1588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rot="5400000">
            <a:off x="6285706" y="4227512"/>
            <a:ext cx="838200" cy="1588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rot="5400000">
            <a:off x="6819900" y="4226718"/>
            <a:ext cx="838200" cy="1588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6704806" y="4646612"/>
            <a:ext cx="533400" cy="1588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rot="5400000">
            <a:off x="6971506" y="4227512"/>
            <a:ext cx="838200" cy="1588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rot="5400000">
            <a:off x="7505700" y="4226718"/>
            <a:ext cx="838200" cy="1588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7390606" y="4646612"/>
            <a:ext cx="533400" cy="1588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6781800" y="25908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033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3.46945E-18 C -0.03177 0.09259 -0.06337 0.18519 -0.07552 0.22222 " pathEditMode="relative" ptsTypes="aA">
                                      <p:cBhvr>
                                        <p:cTn id="6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38889E-6 -2.96296E-6 C 0.18994 0.01273 0.38004 0.02569 0.46754 0.0537 C 0.55504 0.08171 0.53976 0.12523 0.52466 0.16875 " pathEditMode="relative" ptsTypes="aaA">
                                      <p:cBhvr>
                                        <p:cTn id="10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94444E-6 -4.44444E-6 C 0.00278 0.04907 0.00574 0.09838 -0.00607 0.12963 C -0.01788 0.16088 -0.06024 0.17778 -0.071 0.18727 " pathEditMode="relative" ptsTypes="aaA">
                                      <p:cBhvr>
                                        <p:cTn id="14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7.40741E-7 C -0.06563 0.03912 -0.13125 0.07824 -0.18212 0.10903 C -0.23299 0.13982 -0.26927 0.1625 -0.30556 0.18519 " pathEditMode="relative" ptsTypes="aaA">
                                      <p:cBhvr>
                                        <p:cTn id="18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1.11111E-6 C -0.01701 0.04328 -0.03385 0.0868 -0.04635 0.11736 C -0.05885 0.14791 -0.06718 0.16551 -0.07552 0.1831 " pathEditMode="relative" ptsTypes="aaA">
                                      <p:cBhvr>
                                        <p:cTn id="22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94444E-6 -4.44444E-6 C -0.06527 0.04514 -0.13038 0.09028 -0.18055 0.11945 C -0.23072 0.14862 -0.26579 0.16181 -0.30086 0.175 " pathEditMode="relative" ptsTypes="aaA">
                                      <p:cBhvr>
                                        <p:cTn id="26" dur="2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7.77778E-6 C -0.21997 0.04189 -0.43976 0.08402 -0.52778 0.10092 " pathEditMode="relative" ptsTypes="aA">
                                      <p:cBhvr>
                                        <p:cTn id="30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1" grpId="0"/>
      <p:bldP spid="42" grpId="0"/>
      <p:bldP spid="43" grpId="0"/>
      <p:bldP spid="44" grpId="0"/>
      <p:bldP spid="45" grpId="0"/>
      <p:bldP spid="8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26E02DE-5ECF-4C49-82D1-DE444791C1B7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smtClean="0"/>
              <a:t>Algorithm 2: Histogramming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Comparison based (doesn’t assume keys are 64 bits)</a:t>
            </a:r>
          </a:p>
          <a:p>
            <a:r>
              <a:rPr lang="en-US" dirty="0" smtClean="0"/>
              <a:t>Let us consider a 1 phase algorithm first</a:t>
            </a:r>
          </a:p>
          <a:p>
            <a:r>
              <a:rPr lang="en-US" dirty="0" smtClean="0"/>
              <a:t>Processor 0 creates an initial separator keys (lets say P-1) keys</a:t>
            </a:r>
          </a:p>
          <a:p>
            <a:pPr lvl="1"/>
            <a:r>
              <a:rPr lang="en-US" dirty="0" smtClean="0"/>
              <a:t>How? </a:t>
            </a:r>
          </a:p>
          <a:p>
            <a:pPr lvl="1"/>
            <a:r>
              <a:rPr lang="en-US" dirty="0" smtClean="0"/>
              <a:t>Let us say uniformly dividing the name space in P parts</a:t>
            </a:r>
          </a:p>
          <a:p>
            <a:r>
              <a:rPr lang="en-US" dirty="0" smtClean="0"/>
              <a:t>Broadcasts to everyone</a:t>
            </a:r>
          </a:p>
          <a:p>
            <a:r>
              <a:rPr lang="en-US" dirty="0" smtClean="0"/>
              <a:t>Everyone calculates how many keys they own are in each partition</a:t>
            </a:r>
          </a:p>
          <a:p>
            <a:r>
              <a:rPr lang="en-US" dirty="0" smtClean="0"/>
              <a:t>Reduction brings totals to PE 0</a:t>
            </a:r>
          </a:p>
          <a:p>
            <a:r>
              <a:rPr lang="en-US" dirty="0" smtClean="0"/>
              <a:t>Adjust keys and Repeat until correct separators found.</a:t>
            </a:r>
          </a:p>
          <a:p>
            <a:r>
              <a:rPr lang="en-US" dirty="0" smtClean="0"/>
              <a:t>Then: </a:t>
            </a:r>
          </a:p>
          <a:p>
            <a:pPr lvl="1"/>
            <a:r>
              <a:rPr lang="en-US" dirty="0" smtClean="0"/>
              <a:t>Each processor partitions its data based on the final separators, and sends each partition to its correct destination processor (keeping one set for itself).</a:t>
            </a:r>
          </a:p>
          <a:p>
            <a:pPr lvl="1"/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Fall 2014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CS420: Sorting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4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 3: Sorting by Regular Sampling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53000"/>
          </a:xfrm>
        </p:spPr>
        <p:txBody>
          <a:bodyPr>
            <a:normAutofit/>
          </a:bodyPr>
          <a:lstStyle/>
          <a:p>
            <a:r>
              <a:rPr lang="en-US" sz="1800" dirty="0" smtClean="0"/>
              <a:t>n keys on p processors</a:t>
            </a:r>
          </a:p>
          <a:p>
            <a:pPr lvl="1"/>
            <a:r>
              <a:rPr lang="en-US" sz="1800" dirty="0" smtClean="0"/>
              <a:t>So, each processor has n/p items</a:t>
            </a:r>
          </a:p>
          <a:p>
            <a:r>
              <a:rPr lang="en-US" sz="1800" dirty="0" smtClean="0"/>
              <a:t>Phase I: each processor sorts its own data</a:t>
            </a:r>
          </a:p>
          <a:p>
            <a:pPr lvl="1"/>
            <a:r>
              <a:rPr lang="en-US" sz="1800" dirty="0" smtClean="0"/>
              <a:t>And identifies elements at p regular intervals (i.e. at index 0, n/p^2, ..)</a:t>
            </a:r>
          </a:p>
          <a:p>
            <a:pPr lvl="2"/>
            <a:r>
              <a:rPr lang="en-US" sz="1600" dirty="0" smtClean="0"/>
              <a:t>I.e. finds p-1 equally spaced “pivots” that partition its data into p equal parts</a:t>
            </a:r>
          </a:p>
          <a:p>
            <a:pPr lvl="1"/>
            <a:r>
              <a:rPr lang="en-US" sz="1800" dirty="0" smtClean="0"/>
              <a:t>This is the “regular sample” of its data</a:t>
            </a:r>
          </a:p>
          <a:p>
            <a:r>
              <a:rPr lang="en-US" sz="1800" dirty="0" smtClean="0"/>
              <a:t>Phase II:</a:t>
            </a:r>
          </a:p>
          <a:p>
            <a:pPr lvl="1"/>
            <a:r>
              <a:rPr lang="en-US" sz="1800" dirty="0" smtClean="0"/>
              <a:t>All (p^2) regular samples  are sent to one process, which sorts them</a:t>
            </a:r>
          </a:p>
          <a:p>
            <a:pPr lvl="1"/>
            <a:r>
              <a:rPr lang="en-US" sz="1800" dirty="0" smtClean="0"/>
              <a:t>Selects p-1 equally spaced pivots again, and broadcasts to everyone</a:t>
            </a:r>
          </a:p>
          <a:p>
            <a:r>
              <a:rPr lang="en-US" sz="1800" dirty="0" smtClean="0"/>
              <a:t>Phase III: </a:t>
            </a:r>
          </a:p>
          <a:p>
            <a:pPr lvl="1"/>
            <a:r>
              <a:rPr lang="en-US" sz="1800" dirty="0" smtClean="0"/>
              <a:t>Each processor partitions its data in p buckets based on the pivots</a:t>
            </a:r>
          </a:p>
          <a:p>
            <a:pPr lvl="1"/>
            <a:r>
              <a:rPr lang="en-US" sz="1800" dirty="0" smtClean="0"/>
              <a:t>Sends </a:t>
            </a:r>
            <a:r>
              <a:rPr lang="en-US" sz="1800" dirty="0" err="1" smtClean="0"/>
              <a:t>j’th</a:t>
            </a:r>
            <a:r>
              <a:rPr lang="en-US" sz="1800" dirty="0" smtClean="0"/>
              <a:t> partition to processor j.</a:t>
            </a:r>
          </a:p>
          <a:p>
            <a:r>
              <a:rPr lang="en-US" sz="1800" dirty="0" smtClean="0"/>
              <a:t>Phase IV: Each processor “merges” the data it received.</a:t>
            </a:r>
          </a:p>
          <a:p>
            <a:pPr lvl="1"/>
            <a:endParaRPr lang="en-US" sz="18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609600" y="5638800"/>
            <a:ext cx="7772400" cy="5847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sz="1600" dirty="0"/>
              <a:t>NOT required </a:t>
            </a:r>
            <a:r>
              <a:rPr lang="en-US" sz="1600" dirty="0" smtClean="0"/>
              <a:t>reading: Li </a:t>
            </a:r>
            <a:r>
              <a:rPr lang="en-US" sz="1600" dirty="0"/>
              <a:t>et al. “On the versatility of Parallel Sorting by Regular Sampling” Parallel Computing 19:1079-1193, 1993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Fall 2014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CS420: Sorting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Beginning of the code: Phase I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247775"/>
            <a:ext cx="5029200" cy="49244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sz="1600" dirty="0"/>
              <a:t>m = n/p;</a:t>
            </a:r>
          </a:p>
          <a:p>
            <a:pPr>
              <a:defRPr/>
            </a:pPr>
            <a:r>
              <a:rPr lang="en-US" sz="1600" dirty="0"/>
              <a:t>sort(A, m);</a:t>
            </a:r>
          </a:p>
          <a:p>
            <a:pPr>
              <a:defRPr/>
            </a:pPr>
            <a:r>
              <a:rPr lang="nn-NO" sz="1600" dirty="0"/>
              <a:t>for (i=0; i&lt;m; i*m/p &lt;m) </a:t>
            </a:r>
          </a:p>
          <a:p>
            <a:pPr>
              <a:defRPr/>
            </a:pPr>
            <a:r>
              <a:rPr lang="en-US" sz="1600" dirty="0"/>
              <a:t>    </a:t>
            </a:r>
            <a:r>
              <a:rPr lang="en-US" sz="1600" dirty="0" err="1"/>
              <a:t>msg</a:t>
            </a:r>
            <a:r>
              <a:rPr lang="en-US" sz="1600" dirty="0"/>
              <a:t>[</a:t>
            </a:r>
            <a:r>
              <a:rPr lang="en-US" sz="1600" dirty="0" err="1"/>
              <a:t>i</a:t>
            </a:r>
            <a:r>
              <a:rPr lang="en-US" sz="1600" dirty="0"/>
              <a:t>] = A[</a:t>
            </a:r>
            <a:r>
              <a:rPr lang="en-US" sz="1600" dirty="0" err="1"/>
              <a:t>i</a:t>
            </a:r>
            <a:r>
              <a:rPr lang="en-US" sz="1600" dirty="0"/>
              <a:t>*m/p); </a:t>
            </a:r>
          </a:p>
          <a:p>
            <a:pPr>
              <a:defRPr/>
            </a:pPr>
            <a:r>
              <a:rPr lang="en-US" sz="1600" dirty="0"/>
              <a:t>send(</a:t>
            </a:r>
            <a:r>
              <a:rPr lang="en-US" sz="1600" dirty="0" err="1"/>
              <a:t>msg</a:t>
            </a:r>
            <a:r>
              <a:rPr lang="en-US" sz="1600" dirty="0"/>
              <a:t>, 8*p, BYTE, 0, TAG, ..)</a:t>
            </a:r>
          </a:p>
          <a:p>
            <a:pPr>
              <a:defRPr/>
            </a:pPr>
            <a:r>
              <a:rPr lang="en-US" sz="1600" dirty="0"/>
              <a:t>if (I am 0) </a:t>
            </a:r>
          </a:p>
          <a:p>
            <a:pPr>
              <a:defRPr/>
            </a:pPr>
            <a:r>
              <a:rPr lang="nn-NO" sz="1600" dirty="0"/>
              <a:t>  {  for (i = 0; i&lt;p; i++)</a:t>
            </a:r>
          </a:p>
          <a:p>
            <a:pPr>
              <a:defRPr/>
            </a:pPr>
            <a:r>
              <a:rPr lang="sv-SE" sz="1600" dirty="0"/>
              <a:t>          recv(&amp; (buf[i*p], 8*p, BYTE, i, TAG, ..)</a:t>
            </a:r>
          </a:p>
          <a:p>
            <a:pPr>
              <a:defRPr/>
            </a:pPr>
            <a:r>
              <a:rPr lang="en-US" sz="1600" dirty="0"/>
              <a:t>       sort(</a:t>
            </a:r>
            <a:r>
              <a:rPr lang="en-US" sz="1600" dirty="0" err="1"/>
              <a:t>buf</a:t>
            </a:r>
            <a:r>
              <a:rPr lang="en-US" sz="1600" dirty="0"/>
              <a:t>, p*p);</a:t>
            </a:r>
          </a:p>
          <a:p>
            <a:pPr>
              <a:defRPr/>
            </a:pPr>
            <a:r>
              <a:rPr lang="en-US" sz="1600" dirty="0"/>
              <a:t>       copy sample of </a:t>
            </a:r>
            <a:r>
              <a:rPr lang="en-US" sz="1600" dirty="0" err="1"/>
              <a:t>buf</a:t>
            </a:r>
            <a:r>
              <a:rPr lang="en-US" sz="1600" dirty="0"/>
              <a:t> </a:t>
            </a:r>
            <a:r>
              <a:rPr lang="en-US" sz="1600" dirty="0" err="1"/>
              <a:t>int</a:t>
            </a:r>
            <a:r>
              <a:rPr lang="en-US" sz="1600" dirty="0"/>
              <a:t> “sample”</a:t>
            </a:r>
          </a:p>
          <a:p>
            <a:pPr>
              <a:defRPr/>
            </a:pPr>
            <a:r>
              <a:rPr lang="en-US" sz="1600" dirty="0"/>
              <a:t>       broadcast sample</a:t>
            </a:r>
          </a:p>
          <a:p>
            <a:pPr>
              <a:defRPr/>
            </a:pPr>
            <a:r>
              <a:rPr lang="en-US" sz="1600" dirty="0"/>
              <a:t>}</a:t>
            </a:r>
          </a:p>
          <a:p>
            <a:pPr>
              <a:defRPr/>
            </a:pPr>
            <a:r>
              <a:rPr lang="en-US" sz="1600" dirty="0"/>
              <a:t> else call broadcast to </a:t>
            </a:r>
            <a:r>
              <a:rPr lang="en-US" sz="1600" dirty="0" err="1"/>
              <a:t>recv</a:t>
            </a:r>
            <a:r>
              <a:rPr lang="en-US" sz="1600" dirty="0"/>
              <a:t> sample.</a:t>
            </a:r>
          </a:p>
          <a:p>
            <a:pPr>
              <a:defRPr/>
            </a:pPr>
            <a:r>
              <a:rPr lang="en-US" sz="1600" dirty="0"/>
              <a:t>For (</a:t>
            </a:r>
            <a:r>
              <a:rPr lang="en-US" sz="1600" dirty="0" err="1"/>
              <a:t>dest</a:t>
            </a:r>
            <a:r>
              <a:rPr lang="en-US" sz="1600" dirty="0"/>
              <a:t> = 0; </a:t>
            </a:r>
            <a:r>
              <a:rPr lang="en-US" sz="1600" dirty="0" err="1"/>
              <a:t>dest</a:t>
            </a:r>
            <a:r>
              <a:rPr lang="en-US" sz="1600" dirty="0"/>
              <a:t> &lt; p; </a:t>
            </a:r>
            <a:r>
              <a:rPr lang="en-US" sz="1600" dirty="0" err="1"/>
              <a:t>dest</a:t>
            </a:r>
            <a:r>
              <a:rPr lang="en-US" sz="1600" dirty="0"/>
              <a:t>++)</a:t>
            </a:r>
          </a:p>
          <a:p>
            <a:pPr>
              <a:defRPr/>
            </a:pPr>
            <a:r>
              <a:rPr lang="en-US" sz="1600" dirty="0"/>
              <a:t>   if </a:t>
            </a:r>
            <a:r>
              <a:rPr lang="en-US" sz="1600" dirty="0" err="1"/>
              <a:t>dest</a:t>
            </a:r>
            <a:r>
              <a:rPr lang="en-US" sz="1600" dirty="0"/>
              <a:t> is not me {</a:t>
            </a:r>
          </a:p>
          <a:p>
            <a:pPr>
              <a:defRPr/>
            </a:pPr>
            <a:r>
              <a:rPr lang="en-US" sz="1600" dirty="0"/>
              <a:t>      copy data from A between two samples </a:t>
            </a:r>
          </a:p>
          <a:p>
            <a:pPr>
              <a:defRPr/>
            </a:pPr>
            <a:r>
              <a:rPr lang="en-US" sz="1600" dirty="0"/>
              <a:t>          meant for </a:t>
            </a:r>
            <a:r>
              <a:rPr lang="en-US" sz="1600" dirty="0" err="1"/>
              <a:t>dest</a:t>
            </a:r>
            <a:endParaRPr lang="en-US" sz="1600" dirty="0"/>
          </a:p>
          <a:p>
            <a:pPr>
              <a:defRPr/>
            </a:pPr>
            <a:r>
              <a:rPr lang="en-US" sz="1600" dirty="0"/>
              <a:t>      send to </a:t>
            </a:r>
            <a:r>
              <a:rPr lang="en-US" sz="1600" dirty="0" err="1"/>
              <a:t>dest</a:t>
            </a:r>
            <a:r>
              <a:rPr lang="en-US" sz="1600" dirty="0"/>
              <a:t> }</a:t>
            </a:r>
          </a:p>
          <a:p>
            <a:pPr>
              <a:defRPr/>
            </a:pPr>
            <a:r>
              <a:rPr lang="en-US" sz="1600" dirty="0" err="1"/>
              <a:t>Recv</a:t>
            </a:r>
            <a:r>
              <a:rPr lang="en-US" sz="1600" dirty="0"/>
              <a:t> P messages and “merge” them.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Fall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CS420: Sorting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Illinois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46A02"/>
      </a:accent1>
      <a:accent2>
        <a:srgbClr val="002A7E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381</TotalTime>
  <Words>1114</Words>
  <Application>Microsoft Macintosh PowerPoint</Application>
  <PresentationFormat>On-screen Show (4:3)</PresentationFormat>
  <Paragraphs>171</Paragraphs>
  <Slides>13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Calibri</vt:lpstr>
      <vt:lpstr>Wingdings</vt:lpstr>
      <vt:lpstr>Wingdings 3</vt:lpstr>
      <vt:lpstr>Origin</vt:lpstr>
      <vt:lpstr>Parallel Algorithms: Sorting CS420</vt:lpstr>
      <vt:lpstr>Sorting</vt:lpstr>
      <vt:lpstr>Uses of sorting</vt:lpstr>
      <vt:lpstr>Algorithm 1: Radix sort</vt:lpstr>
      <vt:lpstr>Example using bins of size 1</vt:lpstr>
      <vt:lpstr>Example using bins of size 10</vt:lpstr>
      <vt:lpstr>Algorithm 2: Histogramming</vt:lpstr>
      <vt:lpstr>Algorithm 3: Sorting by Regular Sampling</vt:lpstr>
      <vt:lpstr>Beginning of the code: Phase I</vt:lpstr>
      <vt:lpstr>Regular Sampling: Attributes</vt:lpstr>
      <vt:lpstr>Quicksort: Sequential algorithm</vt:lpstr>
      <vt:lpstr>Quicksort: Parallelization</vt:lpstr>
      <vt:lpstr>Parallel quicksort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CS420: Introduction</dc:title>
  <dc:creator>bhatele</dc:creator>
  <cp:lastModifiedBy>Microsoft Office User</cp:lastModifiedBy>
  <cp:revision>47</cp:revision>
  <dcterms:created xsi:type="dcterms:W3CDTF">2006-08-16T00:00:00Z</dcterms:created>
  <dcterms:modified xsi:type="dcterms:W3CDTF">2017-04-07T19:23:58Z</dcterms:modified>
</cp:coreProperties>
</file>