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  <p:sldMasterId id="2147483717" r:id="rId2"/>
    <p:sldMasterId id="2147483718" r:id="rId3"/>
    <p:sldMasterId id="2147483719" r:id="rId4"/>
    <p:sldMasterId id="2147483720" r:id="rId5"/>
    <p:sldMasterId id="2147483721" r:id="rId6"/>
  </p:sldMasterIdLst>
  <p:notesMasterIdLst>
    <p:notesMasterId r:id="rId44"/>
  </p:notesMasterIdLst>
  <p:handoutMasterIdLst>
    <p:handoutMasterId r:id="rId45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92" r:id="rId15"/>
    <p:sldId id="264" r:id="rId16"/>
    <p:sldId id="265" r:id="rId17"/>
    <p:sldId id="294" r:id="rId18"/>
    <p:sldId id="29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6" r:id="rId35"/>
    <p:sldId id="287" r:id="rId36"/>
    <p:sldId id="281" r:id="rId37"/>
    <p:sldId id="282" r:id="rId38"/>
    <p:sldId id="283" r:id="rId39"/>
    <p:sldId id="284" r:id="rId40"/>
    <p:sldId id="285" r:id="rId41"/>
    <p:sldId id="288" r:id="rId42"/>
    <p:sldId id="289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AB3FAE-1B5C-4D88-BD2E-0CFE24927750}">
  <a:tblStyle styleId="{8CAB3FAE-1B5C-4D88-BD2E-0CFE2492775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37"/>
  </p:normalViewPr>
  <p:slideViewPr>
    <p:cSldViewPr snapToGrid="0" snapToObjects="1">
      <p:cViewPr varScale="1">
        <p:scale>
          <a:sx n="131" d="100"/>
          <a:sy n="131" d="100"/>
        </p:scale>
        <p:origin x="4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83299-0DDF-8C4A-84CC-1D3DB12854B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FA0D-1617-A247-9291-8A085118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07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8905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10" name="Shape 310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"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508" name="Shape 508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"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692" name="Shape 69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457200" y="114210"/>
            <a:ext cx="8229239" cy="2753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212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457200" y="114210"/>
            <a:ext cx="8229239" cy="2753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4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ubTitle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ubTitle" idx="1"/>
          </p:nvPr>
        </p:nvSpPr>
        <p:spPr>
          <a:xfrm>
            <a:off x="457200" y="114210"/>
            <a:ext cx="8229239" cy="2753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3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3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4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8359" y="914219"/>
            <a:ext cx="6302520" cy="377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457200" y="114210"/>
            <a:ext cx="8229239" cy="2753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3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457200" y="114210"/>
            <a:ext cx="8229239" cy="2753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80880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714919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3"/>
          </p:nvPr>
        </p:nvSpPr>
        <p:spPr>
          <a:xfrm>
            <a:off x="4714919" y="2884679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714919" y="914490"/>
            <a:ext cx="4127400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380880" y="2884679"/>
            <a:ext cx="8457839" cy="1799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theme" Target="../theme/theme5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theme" Target="../theme/theme6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68680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85800" y="1597860"/>
            <a:ext cx="7772039" cy="1102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r>
              <a:rPr lang="en-US" smtClean="0"/>
              <a:t>cs484: performance and complexity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8680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r>
              <a:rPr lang="en-US" smtClean="0"/>
              <a:t>cs484: performance and complexity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722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68680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45720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r>
              <a:rPr lang="en-US" smtClean="0"/>
              <a:t>cs484: performance and complexity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68680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45720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r>
              <a:rPr lang="en-US" smtClean="0"/>
              <a:t>cs484: performance and complexity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8680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45720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r>
              <a:rPr lang="en-US" smtClean="0"/>
              <a:t>cs484: performance and complexity</a:t>
            </a: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680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dt" idx="10"/>
          </p:nvPr>
        </p:nvSpPr>
        <p:spPr>
          <a:xfrm>
            <a:off x="45720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ftr" idx="11"/>
          </p:nvPr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r>
              <a:rPr lang="en-US" smtClean="0"/>
              <a:t>cs484: performance and complexity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520" y="4718520"/>
            <a:ext cx="472680" cy="42471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380880" y="342900"/>
            <a:ext cx="8457839" cy="235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dirty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CS484 </a:t>
            </a:r>
            <a:br>
              <a:rPr lang="en" sz="4000" b="0" i="0" u="none" strike="noStrike" cap="none" dirty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0" b="0" i="0" u="none" strike="noStrike" cap="none" dirty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Parallel </a:t>
            </a:r>
            <a:r>
              <a:rPr lang="en" sz="4000" b="0" i="0" u="none" strike="noStrike" cap="none" dirty="0" smtClean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 lang="en-US" sz="4000" b="0" i="0" u="none" strike="noStrike" cap="none" dirty="0" smtClean="0">
              <a:solidFill>
                <a:srgbClr val="5A16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Performance via Complexity</a:t>
            </a:r>
            <a:r>
              <a:rPr lang="en" sz="4000" b="0" i="0" u="none" strike="noStrike" cap="none" dirty="0" smtClean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000" b="0" i="0" u="none" strike="noStrike" cap="none" dirty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000" b="0" i="0" u="none" strike="noStrike" cap="none" dirty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4000" b="0" i="0" u="none" strike="noStrike" cap="none" dirty="0">
              <a:solidFill>
                <a:srgbClr val="5A16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439450" y="2182050"/>
            <a:ext cx="6400500" cy="131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Laxmikant (Sanjay) Kale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sng" strike="noStrike" cap="none">
                <a:solidFill>
                  <a:srgbClr val="DE9D8C"/>
                </a:solidFill>
                <a:latin typeface="Cambria"/>
                <a:ea typeface="Cambria"/>
                <a:cs typeface="Cambria"/>
                <a:sym typeface="Cambria"/>
              </a:rPr>
              <a:t>http://charm.cs.illinois.edu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Parallel Programming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University of Illinois at Urbana Champaign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8400" y="4192125"/>
            <a:ext cx="2625599" cy="68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4443400"/>
            <a:ext cx="2294700" cy="4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Bandwidth Can Be Increased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More pins can be added to chips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3D stacking of memory can increase bandwidth further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2B2F36"/>
              </a:buClr>
              <a:buSzPct val="75000"/>
              <a:buFont typeface="Noto Sans Symbols"/>
              <a:buChar char="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Need methods that translate latency problems to bandwidth problems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2B2F36"/>
              </a:buClr>
              <a:buSzPct val="75000"/>
              <a:buFont typeface="Noto Sans Symbols"/>
              <a:buChar char="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Solution : Concurrency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244583"/>
              </a:buClr>
              <a:buSzPct val="75000"/>
              <a:buFont typeface="Noto Sans Symbols"/>
              <a:buChar char="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Issues :</a:t>
            </a:r>
          </a:p>
          <a:p>
            <a:pPr marL="1296000" marR="0" lvl="2" indent="-292699" algn="l" rtl="0">
              <a:spcBef>
                <a:spcPts val="0"/>
              </a:spcBef>
              <a:buClr>
                <a:srgbClr val="244583"/>
              </a:buClr>
              <a:buSzPct val="45000"/>
              <a:buFont typeface="Noto Sans Symbols"/>
              <a:buChar char="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Data dependencies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477" name="Shape 477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10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365760" y="13716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Cache Hierarchies and Performance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11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990720" y="1657260"/>
            <a:ext cx="1828440" cy="914220"/>
          </a:xfrm>
          <a:prstGeom prst="ellipse">
            <a:avLst/>
          </a:prstGeom>
          <a:solidFill>
            <a:srgbClr val="FE8637">
              <a:alpha val="69803"/>
            </a:srgbClr>
          </a:solidFill>
          <a:ln w="25550" cap="flat" cmpd="sng">
            <a:solidFill>
              <a:srgbClr val="BB63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457200" y="4057560"/>
            <a:ext cx="3276360" cy="571319"/>
          </a:xfrm>
          <a:prstGeom prst="roundRect">
            <a:avLst>
              <a:gd name="adj" fmla="val 16667"/>
            </a:avLst>
          </a:prstGeom>
          <a:solidFill>
            <a:srgbClr val="7030A0">
              <a:alpha val="69803"/>
            </a:srgbClr>
          </a:solidFill>
          <a:ln w="255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1828800" y="2571750"/>
            <a:ext cx="380519" cy="51408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1566725" y="1939675"/>
            <a:ext cx="941099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490" name="Shape 490"/>
          <p:cNvSpPr/>
          <p:nvPr/>
        </p:nvSpPr>
        <p:spPr>
          <a:xfrm>
            <a:off x="1459800" y="4168529"/>
            <a:ext cx="1232639" cy="3420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491" name="Shape 491"/>
          <p:cNvSpPr/>
          <p:nvPr/>
        </p:nvSpPr>
        <p:spPr>
          <a:xfrm>
            <a:off x="1066679" y="3086100"/>
            <a:ext cx="1904760" cy="28538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73200" y="3028860"/>
            <a:ext cx="941039" cy="6158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</a:t>
            </a:r>
          </a:p>
        </p:txBody>
      </p:sp>
      <p:sp>
        <p:nvSpPr>
          <p:cNvPr id="493" name="Shape 493"/>
          <p:cNvSpPr/>
          <p:nvPr/>
        </p:nvSpPr>
        <p:spPr>
          <a:xfrm>
            <a:off x="1828800" y="3371760"/>
            <a:ext cx="380519" cy="68552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6172200" y="800009"/>
            <a:ext cx="1828440" cy="799739"/>
          </a:xfrm>
          <a:prstGeom prst="ellipse">
            <a:avLst/>
          </a:prstGeom>
          <a:solidFill>
            <a:srgbClr val="FE8637">
              <a:alpha val="69803"/>
            </a:srgbClr>
          </a:solidFill>
          <a:ln w="25550" cap="flat" cmpd="sng">
            <a:solidFill>
              <a:srgbClr val="BB63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4876919" y="4571910"/>
            <a:ext cx="4266720" cy="571319"/>
          </a:xfrm>
          <a:prstGeom prst="roundRect">
            <a:avLst>
              <a:gd name="adj" fmla="val 16667"/>
            </a:avLst>
          </a:prstGeom>
          <a:solidFill>
            <a:srgbClr val="7030A0">
              <a:alpha val="69803"/>
            </a:srgbClr>
          </a:solidFill>
          <a:ln w="255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6934320" y="1600289"/>
            <a:ext cx="380519" cy="45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6654552" y="1028700"/>
            <a:ext cx="941099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</p:txBody>
      </p:sp>
      <p:sp>
        <p:nvSpPr>
          <p:cNvPr id="498" name="Shape 498"/>
          <p:cNvSpPr/>
          <p:nvPr/>
        </p:nvSpPr>
        <p:spPr>
          <a:xfrm>
            <a:off x="6412680" y="4629150"/>
            <a:ext cx="1232639" cy="3420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</p:txBody>
      </p:sp>
      <p:sp>
        <p:nvSpPr>
          <p:cNvPr id="499" name="Shape 499"/>
          <p:cNvSpPr/>
          <p:nvPr/>
        </p:nvSpPr>
        <p:spPr>
          <a:xfrm>
            <a:off x="6324480" y="2057400"/>
            <a:ext cx="1599840" cy="28538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4800600" y="2000160"/>
            <a:ext cx="1169640" cy="3420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Caches</a:t>
            </a:r>
          </a:p>
        </p:txBody>
      </p:sp>
      <p:sp>
        <p:nvSpPr>
          <p:cNvPr id="501" name="Shape 501"/>
          <p:cNvSpPr/>
          <p:nvPr/>
        </p:nvSpPr>
        <p:spPr>
          <a:xfrm>
            <a:off x="7010279" y="3829139"/>
            <a:ext cx="380519" cy="68552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7010279" y="2400300"/>
            <a:ext cx="380519" cy="45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6095880" y="2743200"/>
            <a:ext cx="2209320" cy="28538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7010279" y="3086100"/>
            <a:ext cx="380519" cy="45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ACC1E8">
              <a:alpha val="69803"/>
            </a:srgbClr>
          </a:solidFill>
          <a:ln w="25550" cap="flat" cmpd="sng">
            <a:solidFill>
              <a:srgbClr val="3668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5867280" y="3543210"/>
            <a:ext cx="2742839" cy="28538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typical speeds/times worth knowing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11770"/>
              </p:ext>
            </p:extLst>
          </p:nvPr>
        </p:nvGraphicFramePr>
        <p:xfrm>
          <a:off x="311696" y="1017724"/>
          <a:ext cx="8222703" cy="42439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37103"/>
                <a:gridCol w="2130574"/>
                <a:gridCol w="2455026"/>
              </a:tblGrid>
              <a:tr h="38310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Latency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Bandwidth</a:t>
                      </a:r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Modern processor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L1 cache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L2-L3 cache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Solid state</a:t>
                      </a:r>
                      <a:r>
                        <a:rPr lang="en-US" sz="2000" baseline="0" dirty="0" smtClean="0"/>
                        <a:t> drive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Hard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</a:t>
                      </a:r>
                      <a:r>
                        <a:rPr lang="en-US" sz="2000" baseline="0" dirty="0" smtClean="0"/>
                        <a:t>: </a:t>
                      </a:r>
                      <a:r>
                        <a:rPr lang="en-US" sz="2000" dirty="0" smtClean="0"/>
                        <a:t>Cluster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Network: Ethernet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778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Network: World-wide-web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7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typical speeds/times worth knowing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11696" y="1017724"/>
          <a:ext cx="8222703" cy="42439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37103"/>
                <a:gridCol w="2130574"/>
                <a:gridCol w="2455026"/>
              </a:tblGrid>
              <a:tr h="38310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Latency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Bandwidth</a:t>
                      </a:r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Modern processor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0.25 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L1 cache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several 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L2-L3 cache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10s</a:t>
                      </a:r>
                      <a:r>
                        <a:rPr lang="en-US" sz="2000" baseline="0" dirty="0" smtClean="0"/>
                        <a:t> 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30-70 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10-20GB/s</a:t>
                      </a:r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Solid state</a:t>
                      </a:r>
                      <a:r>
                        <a:rPr lang="en-US" sz="2000" baseline="0" dirty="0" smtClean="0"/>
                        <a:t> drive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200-1500</a:t>
                      </a:r>
                      <a:r>
                        <a:rPr lang="en-US" sz="2000" baseline="0" dirty="0" smtClean="0"/>
                        <a:t> MB/s</a:t>
                      </a:r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Hard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5-10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200MB/s</a:t>
                      </a:r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</a:t>
                      </a:r>
                      <a:r>
                        <a:rPr lang="en-US" sz="2000" baseline="0" dirty="0" smtClean="0"/>
                        <a:t>: </a:t>
                      </a:r>
                      <a:r>
                        <a:rPr lang="en-US" sz="2000" dirty="0" smtClean="0"/>
                        <a:t>Cluster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1-10 µs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1-10GB/s</a:t>
                      </a:r>
                      <a:endParaRPr lang="en-US" sz="2000" dirty="0"/>
                    </a:p>
                  </a:txBody>
                  <a:tcPr/>
                </a:tc>
              </a:tr>
              <a:tr h="3831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Network: Ethernet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 µs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1GB/s</a:t>
                      </a:r>
                      <a:endParaRPr lang="en-US" sz="2000" dirty="0"/>
                    </a:p>
                  </a:txBody>
                  <a:tcPr/>
                </a:tc>
              </a:tr>
              <a:tr h="6778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Network: World-wide-web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10s of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10Mb/s (note b</a:t>
                      </a:r>
                      <a:r>
                        <a:rPr lang="en-US" sz="2000" baseline="0" dirty="0" smtClean="0"/>
                        <a:t> vs 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4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Why and how does a cache help?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1" u="sng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Temporal and Spatial locality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Programs tend to access the same and/or nearby data repeatedly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Size of cache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Multiple levels of cache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Performance impact of caches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Designing programs for good sequential performance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14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Cache : Parameters and Metrics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Reuse ratio: 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Captures how well data is reused once it is brought into cache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Fraction of times a data item is found in cache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Best possible: 1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Cache line : Spatial Locality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64 bytes or 128 bytes, consecutive memory addresses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 Make it too short : what happens?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 Make it too long : what happens?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Hit ratio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May be higher than that given by reuse ratio because of spatial locality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21" name="Shape 521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15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Cache : write policies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380880" y="914490"/>
            <a:ext cx="8381519" cy="33714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Write-back vs Write-through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Write allocate issue : 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On a write miss, the cache line is fetched from memory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Consider the following code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529" name="Shape 529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16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1189079" y="2126789"/>
            <a:ext cx="5943240" cy="616409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n; i++)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A[i] = B[i]*x; 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259737" y="885669"/>
            <a:ext cx="8623799" cy="3642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2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>
              <a:solidFill>
                <a:srgbClr val="2B2F3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>
              <a:solidFill>
                <a:srgbClr val="2B2F3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2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For this code, no need to fetch the cache lines for A from memory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200" strike="noStrik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		We are going to be overwriting those locations anyway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2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	Two solutions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200" strike="noStrik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		Special write instructions: write to buffer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200" strike="noStrik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		Special “Zero out” instructions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Care must be taken because you are dealing with the whole cache line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Cache mapping and associativity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ay you have 64 KB of cache, 64 byte cache lines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So, 1024 cache blocks in all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On a read miss, you have to fetch a cache line from memory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(or from next level cache)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Where in the cache should it go?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i.e. which of the 1024 blocks should be used to store it??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Anywhere : fully-associative cache </a:t>
            </a:r>
          </a:p>
          <a:p>
            <a:pPr marL="1728000" marR="0" lvl="3" indent="-216699" algn="l" rtl="0">
              <a:spcBef>
                <a:spcPts val="0"/>
              </a:spcBef>
              <a:buClr>
                <a:srgbClr val="FFFFFF"/>
              </a:buClr>
              <a:buSzPct val="75000"/>
              <a:buFont typeface="Noto Sans Symbols"/>
              <a:buChar char="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Expensive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800"/>
              <a:t>  </a:t>
            </a: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Set associative cache 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17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457200" y="5724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Set associative cache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18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30491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59436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88380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113220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142164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1711080" y="857250"/>
            <a:ext cx="165240" cy="1314090"/>
          </a:xfrm>
          <a:prstGeom prst="rect">
            <a:avLst/>
          </a:prstGeom>
          <a:blipFill rotWithShape="1">
            <a:blip r:embed="rId3">
              <a:alphaModFix/>
            </a:blip>
            <a:tile tx="0" ty="0" sx="78131" sy="78131" flip="none" algn="tl"/>
          </a:blip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200088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224891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253871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282815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311760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36600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65543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394488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423468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48271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457200" y="2168369"/>
            <a:ext cx="8457839" cy="3420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Program’s memory: a sequence of cache lines</a:t>
            </a:r>
          </a:p>
        </p:txBody>
      </p:sp>
      <p:sp>
        <p:nvSpPr>
          <p:cNvPr id="565" name="Shape 565"/>
          <p:cNvSpPr/>
          <p:nvPr/>
        </p:nvSpPr>
        <p:spPr>
          <a:xfrm>
            <a:off x="380880" y="2571750"/>
            <a:ext cx="8686439" cy="5251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strike="noStrik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Where in the cache can the shaded one go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strike="noStrik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(if it needs to be  brought into the cache?</a:t>
            </a:r>
          </a:p>
        </p:txBody>
      </p:sp>
      <p:sp>
        <p:nvSpPr>
          <p:cNvPr id="566" name="Shape 566"/>
          <p:cNvSpPr/>
          <p:nvPr/>
        </p:nvSpPr>
        <p:spPr>
          <a:xfrm>
            <a:off x="480060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509003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537983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562788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591731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620711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649656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674496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03440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732383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761363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861679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815112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844092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873036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8978400" y="857250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6882120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171560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7461000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7709400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998839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8288279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8578079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8826120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6858000" y="4743360"/>
            <a:ext cx="2285639" cy="2735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associative</a:t>
            </a:r>
          </a:p>
        </p:txBody>
      </p:sp>
      <p:sp>
        <p:nvSpPr>
          <p:cNvPr id="591" name="Shape 591"/>
          <p:cNvSpPr/>
          <p:nvPr/>
        </p:nvSpPr>
        <p:spPr>
          <a:xfrm>
            <a:off x="38088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70679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96012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1208159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1497959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1787400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07684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232524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304919" y="4629150"/>
            <a:ext cx="2285639" cy="2735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Mapped</a:t>
            </a:r>
          </a:p>
        </p:txBody>
      </p:sp>
      <p:sp>
        <p:nvSpPr>
          <p:cNvPr id="600" name="Shape 600"/>
          <p:cNvSpPr/>
          <p:nvPr/>
        </p:nvSpPr>
        <p:spPr>
          <a:xfrm>
            <a:off x="360540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3894839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4184639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443268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4722119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5011919" y="3314789"/>
            <a:ext cx="165240" cy="1314090"/>
          </a:xfrm>
          <a:prstGeom prst="rect">
            <a:avLst/>
          </a:prstGeom>
          <a:solidFill>
            <a:srgbClr val="575F6D"/>
          </a:solidFill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30136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5549400" y="3314789"/>
            <a:ext cx="165240" cy="1314090"/>
          </a:xfrm>
          <a:prstGeom prst="rect">
            <a:avLst/>
          </a:prstGeom>
          <a:noFill/>
          <a:ln w="19075" cap="flat" cmpd="sng">
            <a:solidFill>
              <a:srgbClr val="575F6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610645" y="4561649"/>
            <a:ext cx="2285639" cy="4792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associative: 4 sets of 2 cache lines each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19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900" y="669575"/>
            <a:ext cx="6797100" cy="3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/>
          <p:nvPr/>
        </p:nvSpPr>
        <p:spPr>
          <a:xfrm>
            <a:off x="304919" y="4457700"/>
            <a:ext cx="8457839" cy="342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Source: Prof Sarita Adve’s lecture in C433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Components of a basic computer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Memory and Caches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Brief overview of Pipelining, Out of order execution, etc</a:t>
            </a:r>
            <a:r>
              <a:rPr lang="en" sz="2800" b="0" i="0" u="none" strike="noStrike" cap="none" dirty="0" smtClean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lang="en-US" sz="2800" b="0" i="0" u="none" strike="noStrike" cap="none" dirty="0" smtClean="0">
              <a:solidFill>
                <a:srgbClr val="2B2F3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endParaRPr lang="en-US" sz="2800" dirty="0">
              <a:solidFill>
                <a:srgbClr val="2B2F3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Theme: </a:t>
            </a:r>
            <a:r>
              <a:rPr lang="en-US" sz="2400" b="0" i="0" u="none" strike="noStrike" cap="none" dirty="0" smtClean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Modern processors attain their high performance by paying for in increased complexity</a:t>
            </a:r>
            <a:r>
              <a:rPr lang="en-US" sz="2400" b="0" i="0" u="none" strike="noStrike" cap="none" smtClean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smtClean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400" b="0" i="0" u="none" strike="noStrike" cap="none" dirty="0" smtClean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programmers, mainly, have to deal with the complexity and performance variability that results from it. </a:t>
            </a:r>
          </a:p>
          <a:p>
            <a:pPr marL="343080" lvl="3" indent="-343080">
              <a:buClr>
                <a:srgbClr val="2B2F36"/>
              </a:buClr>
              <a:buSzPct val="100000"/>
              <a:buFont typeface="Arial"/>
              <a:buChar char="•"/>
            </a:pPr>
            <a:endParaRPr lang="en" sz="2800" b="0" i="0" u="none" strike="noStrike" cap="none" dirty="0">
              <a:solidFill>
                <a:srgbClr val="2B2F3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dirty="0"/>
          </a:p>
        </p:txBody>
      </p:sp>
      <p:sp>
        <p:nvSpPr>
          <p:cNvPr id="323" name="Shape 323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Cache replacement policy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Which cache line to evict?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For direct mapped cache, there is only one candidate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For associative caches, multiple choices exists, so a policy is needed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Random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LRU: least recently used,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What do you think will be a good policy?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But no significant impact on performance across applications is observed..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23" name="Shape 623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20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Categorizing cache misses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Compulsory misses: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33333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“cold” cache accesses. i.e. first time you access it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Capacity misses: 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There is no space in cache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Conflict misses: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There is space, but it is not in the right set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The idea of a “working set”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A set of addresses that the program accesses over a time window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Question: which misses cannot happen with fully associative cache?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31" name="Shape 631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21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380880" y="1657260"/>
            <a:ext cx="8381519" cy="30285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What happens with: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Direct map cache?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Fully associative cache?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4-way associative cache?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How many cache misses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What if the loop repeats?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i.e. there is an outer loop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Working set: the data in A, B, and C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22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09479" y="914490"/>
            <a:ext cx="7391160" cy="616409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 i &lt; n; i += M )   // M is the cache size in 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A[i] = B[i] + C[i]; 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380880" y="1657260"/>
            <a:ext cx="8152919" cy="30285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How many cache misses? 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What kind of misses are those?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Can we reduce the cost of those misses? How?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Answers: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One for every cache line.. N/k, where k is the size of a cache line in words 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So, 64 byte cache line, single precision words of 4 bytes: k = 16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These are all compulsory misses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First time we access the data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648" name="Shape 648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23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09479" y="914490"/>
            <a:ext cx="7391160" cy="616409"/>
          </a:xfrm>
          <a:prstGeom prst="rect">
            <a:avLst/>
          </a:prstGeom>
          <a:solidFill>
            <a:srgbClr val="EFF1F7"/>
          </a:solidFill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n; i++)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sum = sum + A[i]; 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Prefetch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Look for pattern in memory accesses: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that you are accessing successive memory locations in A.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if I make the hardware detect this pattern, what can I do?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Two techniques: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Bring multiple cache lines in on a miss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Prefetch even more lines..: asynchronous load instructions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57" name="Shape 657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24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Shape 6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519" y="991440"/>
            <a:ext cx="8047800" cy="377217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/>
          <p:nvPr/>
        </p:nvSpPr>
        <p:spPr>
          <a:xfrm>
            <a:off x="457200" y="0"/>
            <a:ext cx="8229239" cy="8569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Reducing Gate Delays - Pipelining</a:t>
            </a:r>
          </a:p>
        </p:txBody>
      </p:sp>
      <p:sp>
        <p:nvSpPr>
          <p:cNvPr id="665" name="Shape 665"/>
          <p:cNvSpPr/>
          <p:nvPr/>
        </p:nvSpPr>
        <p:spPr>
          <a:xfrm>
            <a:off x="380880" y="4514939"/>
            <a:ext cx="2285639" cy="2735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wikibooks.org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Pipelined processor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Allows us to reduce the clock period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Since long gate delay (critical paths) are reduced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But assumes we can always pipeline instructions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What can disturb a pipeline?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Hazards</a:t>
            </a:r>
          </a:p>
          <a:p>
            <a:pPr marL="1296000" marR="0" lvl="2" indent="-292699" algn="l" rtl="0">
              <a:spcBef>
                <a:spcPts val="0"/>
              </a:spcBef>
              <a:buClr>
                <a:srgbClr val="FFFFFF"/>
              </a:buClr>
              <a:buSzPct val="45000"/>
              <a:buFont typeface="Noto Sans Symbols"/>
              <a:buChar char="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Data hazard : instruction which needs a result calculated by a previous instruction</a:t>
            </a:r>
          </a:p>
          <a:p>
            <a:pPr marL="1296000" marR="0" lvl="2" indent="-292699" algn="l" rtl="0">
              <a:spcBef>
                <a:spcPts val="0"/>
              </a:spcBef>
              <a:buClr>
                <a:srgbClr val="FFFFFF"/>
              </a:buClr>
              <a:buSzPct val="45000"/>
              <a:buFont typeface="Noto Sans Symbols"/>
              <a:buChar char="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Control hazard : Branches and Jumps</a:t>
            </a:r>
          </a:p>
          <a:p>
            <a:pPr marL="1296000" marR="0" lvl="2" indent="-292699" algn="l" rtl="0">
              <a:spcBef>
                <a:spcPts val="0"/>
              </a:spcBef>
              <a:buClr>
                <a:srgbClr val="FFFFFF"/>
              </a:buClr>
              <a:buSzPct val="45000"/>
              <a:buFont typeface="Noto Sans Symbols"/>
              <a:buChar char="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72" name="Shape 672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26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Avoiding Pipeline Stalls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Data forwarding: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In addition to storing the result in a register, forward it to the next instruction (store it in the pipelines buffer)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Branch prediction!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Separate hardware units that track branch statistics, and predict which way a branch will go!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E.g. a loop : branch will go back in all cases, except the last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80" name="Shape 680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27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Floating Point Operations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 multiply and add is needed together in many situations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DAXPY: </a:t>
            </a:r>
            <a:r>
              <a:rPr lang="en" sz="2400" b="1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ouble-precision </a:t>
            </a:r>
            <a:r>
              <a:rPr lang="en" sz="2400" b="1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lpha </a:t>
            </a:r>
            <a:r>
              <a:rPr lang="en" sz="2400" b="1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lus </a:t>
            </a:r>
            <a:r>
              <a:rPr lang="en" sz="2400" b="1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Y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for (i=0; i&lt;N; i++) Y[i] = a*X[i] + Y[i];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Special hardware units that can do the two together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And, of course, it is pipelined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When there are enough such operations in sequence, the pipeline is full, and you get 2 floating point ops per cycle</a:t>
            </a:r>
          </a:p>
          <a:p>
            <a:pPr marL="343080" marR="0" lvl="0" indent="-3176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Machines support a FMAD instruction (saves instruction space) 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28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Out of order execution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Keep many instructions “in flight”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If there are data dependencies, buffer the instruction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Important techniques : register re-naming, scoreboarding etc to satisfy dependencies and ensure correctness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Also, try to issue multiple instructions per cycle!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40" name="Shape 740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29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228600" y="805950"/>
            <a:ext cx="1649159" cy="378890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Instruction</a:t>
            </a:r>
            <a:br>
              <a:rPr lang="e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</a:p>
        </p:txBody>
      </p:sp>
      <p:sp>
        <p:nvSpPr>
          <p:cNvPr id="330" name="Shape 330"/>
          <p:cNvSpPr/>
          <p:nvPr/>
        </p:nvSpPr>
        <p:spPr>
          <a:xfrm>
            <a:off x="2639880" y="1193400"/>
            <a:ext cx="3167280" cy="29294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PC (Program Counter)</a:t>
            </a:r>
          </a:p>
        </p:txBody>
      </p:sp>
      <p:sp>
        <p:nvSpPr>
          <p:cNvPr id="331" name="Shape 331"/>
          <p:cNvSpPr/>
          <p:nvPr/>
        </p:nvSpPr>
        <p:spPr>
          <a:xfrm>
            <a:off x="2639880" y="2343060"/>
            <a:ext cx="3167280" cy="138051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CPU</a:t>
            </a:r>
          </a:p>
        </p:txBody>
      </p:sp>
      <p:sp>
        <p:nvSpPr>
          <p:cNvPr id="332" name="Shape 332"/>
          <p:cNvSpPr/>
          <p:nvPr/>
        </p:nvSpPr>
        <p:spPr>
          <a:xfrm>
            <a:off x="7620120" y="800009"/>
            <a:ext cx="1460879" cy="379431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Memory</a:t>
            </a:r>
          </a:p>
        </p:txBody>
      </p:sp>
      <p:sp>
        <p:nvSpPr>
          <p:cNvPr id="333" name="Shape 333"/>
          <p:cNvSpPr/>
          <p:nvPr/>
        </p:nvSpPr>
        <p:spPr>
          <a:xfrm flipH="1">
            <a:off x="1844999" y="1339739"/>
            <a:ext cx="792360" cy="374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4" name="Shape 334"/>
          <p:cNvSpPr/>
          <p:nvPr/>
        </p:nvSpPr>
        <p:spPr>
          <a:xfrm>
            <a:off x="228600" y="1617300"/>
            <a:ext cx="1649159" cy="153900"/>
          </a:xfrm>
          <a:prstGeom prst="roundRect">
            <a:avLst>
              <a:gd name="adj" fmla="val 16667"/>
            </a:avLst>
          </a:prstGeom>
          <a:solidFill>
            <a:srgbClr val="C8D6F0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33520" y="114210"/>
            <a:ext cx="8076960" cy="7983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Components of a Stored-Program computer</a:t>
            </a:r>
          </a:p>
        </p:txBody>
      </p:sp>
      <p:sp>
        <p:nvSpPr>
          <p:cNvPr id="336" name="Shape 336"/>
          <p:cNvSpPr/>
          <p:nvPr/>
        </p:nvSpPr>
        <p:spPr>
          <a:xfrm>
            <a:off x="1878119" y="3028860"/>
            <a:ext cx="761759" cy="4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7" name="Shape 337"/>
          <p:cNvSpPr/>
          <p:nvPr/>
        </p:nvSpPr>
        <p:spPr>
          <a:xfrm>
            <a:off x="1801800" y="3028860"/>
            <a:ext cx="91403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</a:p>
        </p:txBody>
      </p:sp>
      <p:sp>
        <p:nvSpPr>
          <p:cNvPr id="338" name="Shape 338"/>
          <p:cNvSpPr/>
          <p:nvPr/>
        </p:nvSpPr>
        <p:spPr>
          <a:xfrm>
            <a:off x="5840280" y="2685960"/>
            <a:ext cx="533159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9" name="Shape 339"/>
          <p:cNvSpPr/>
          <p:nvPr/>
        </p:nvSpPr>
        <p:spPr>
          <a:xfrm>
            <a:off x="5611680" y="2685960"/>
            <a:ext cx="914039" cy="3415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Name</a:t>
            </a:r>
          </a:p>
        </p:txBody>
      </p:sp>
      <p:sp>
        <p:nvSpPr>
          <p:cNvPr id="340" name="Shape 340"/>
          <p:cNvSpPr/>
          <p:nvPr/>
        </p:nvSpPr>
        <p:spPr>
          <a:xfrm flipH="1">
            <a:off x="5789159" y="3371760"/>
            <a:ext cx="533159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1" name="Shape 341"/>
          <p:cNvSpPr/>
          <p:nvPr/>
        </p:nvSpPr>
        <p:spPr>
          <a:xfrm>
            <a:off x="5840280" y="3429000"/>
            <a:ext cx="483840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342" name="Shape 342"/>
          <p:cNvSpPr/>
          <p:nvPr/>
        </p:nvSpPr>
        <p:spPr>
          <a:xfrm rot="10800000" flipH="1">
            <a:off x="4223880" y="1486349"/>
            <a:ext cx="359" cy="8564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3" name="Shape 343"/>
          <p:cNvSpPr/>
          <p:nvPr/>
        </p:nvSpPr>
        <p:spPr>
          <a:xfrm>
            <a:off x="4164119" y="1657260"/>
            <a:ext cx="1066319" cy="3415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 the next location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6324480" y="2286089"/>
          <a:ext cx="875500" cy="1638075"/>
        </p:xfrm>
        <a:graphic>
          <a:graphicData uri="http://schemas.openxmlformats.org/drawingml/2006/table">
            <a:tbl>
              <a:tblPr>
                <a:noFill/>
                <a:tableStyleId>{8CAB3FAE-1B5C-4D88-BD2E-0CFE24927750}</a:tableStyleId>
              </a:tblPr>
              <a:tblGrid>
                <a:gridCol w="218875"/>
                <a:gridCol w="218875"/>
                <a:gridCol w="218875"/>
                <a:gridCol w="218875"/>
              </a:tblGrid>
              <a:tr h="1638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5" name="Shape 345"/>
          <p:cNvSpPr/>
          <p:nvPr/>
        </p:nvSpPr>
        <p:spPr>
          <a:xfrm>
            <a:off x="7162920" y="3028860"/>
            <a:ext cx="456840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sp>
      <p:sp>
        <p:nvSpPr>
          <p:cNvPr id="346" name="Shape 346"/>
          <p:cNvSpPr/>
          <p:nvPr/>
        </p:nvSpPr>
        <p:spPr>
          <a:xfrm>
            <a:off x="6248519" y="1885950"/>
            <a:ext cx="106631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Set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Superscalar processors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Can we execute multiple instructions per cycle?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FMAD was a single instruction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Idea: fetch multiple instructions in each cycle..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And execute as many of them in parallel as is possible without violating data dependencies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Need more hardware on chip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More registers for buffering results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Multiple load units etc.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IPC: instruction-level parallelism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How many can you execute each cycle?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Typically 2-3 is the max.. 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30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Example program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457200" y="914490"/>
            <a:ext cx="8229239" cy="15427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Imagine a sequential  program running using a large array, A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For each I, A[i] = A[i] + A[some other index]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How long should the program take, if each addition is </a:t>
            </a:r>
            <a:r>
              <a:rPr lang="en" sz="1800" b="1" i="1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 ns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What is the performance difference you expect, depending on how the other index is chosen?</a:t>
            </a:r>
          </a:p>
        </p:txBody>
      </p:sp>
      <p:sp>
        <p:nvSpPr>
          <p:cNvPr id="697" name="Shape 697"/>
          <p:cNvSpPr/>
          <p:nvPr/>
        </p:nvSpPr>
        <p:spPr>
          <a:xfrm>
            <a:off x="457200" y="3509189"/>
            <a:ext cx="6857640" cy="11628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(i=0, index2=0; i&lt;size;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index2 += SOME_NUMBER; // smaller than size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 (index2 &gt; size)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index2 -= size;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A[i]  += A[index2];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31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700" name="Shape 700"/>
          <p:cNvSpPr/>
          <p:nvPr/>
        </p:nvSpPr>
        <p:spPr>
          <a:xfrm>
            <a:off x="457200" y="2571750"/>
            <a:ext cx="3885839" cy="6153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(i=0; i&lt;size-1; i++)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A[i]  += A[i+1];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Architecture Trends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32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 dirty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Architecture over </a:t>
            </a:r>
            <a:r>
              <a:rPr lang="en" sz="2800" strike="noStrike" dirty="0" smtClean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2-3 </a:t>
            </a:r>
            <a:r>
              <a:rPr lang="en" sz="2800" strike="noStrike" dirty="0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decades was driven by the need to make clock cycle faster.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 dirty="0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Pipelining developed as an essential technique early on.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 dirty="0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Each instruction execution is pipelined: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Fetch, decode, execute, stages at least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In addition, floating point operations, which take longer to calculate, have their own separate pipeline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L1 cache accesses in Nehalem are pipelined – so even though it takes 4 cycles to get the result, you can keep issuing a new load every cycle, and you wouldn’t notice a difference (almost) if they are all found in L1 cache (i.e. are “hits”)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Multiprogramming and virtual memory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 computers runs many programs, “simultaneously”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It gives each program a time slice of some milliseconds (10ms was typical)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How can it keep their memories from mixing up?</a:t>
            </a:r>
          </a:p>
          <a:p>
            <a:pPr marL="343080" marR="0" lvl="0" indent="-2795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1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Answer: virtual memory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Each program thinks it has the whole processor to itself, and can address memory from 0 ..X gigabytes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This “virtual” address is mapped to a physical address by the hardware and Operating system, via “page tables”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Each page has (say) 4kilobytes of data.. It may or may not be in physical memory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If it is not in memory, it is kept on disk (in “swap” space)</a:t>
            </a:r>
          </a:p>
          <a:p>
            <a:pPr marL="743040" marR="0" lvl="1" indent="-2477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18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The mapping itself is stored in memory!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33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What is a good page size?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In most OSes it is set at 4KB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That’s fine for multiprogrammed machines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For a dedicated parallel computer?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HugePages option: 2 MB pages, 4 MB pages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On BlueWaters, simply load the 2 MB page module before compilation and execution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Loading a module redirects mallocs to use larger pages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23" name="Shape 723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34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Load Instruction</a:t>
            </a:r>
          </a:p>
        </p:txBody>
      </p:sp>
      <p:pic>
        <p:nvPicPr>
          <p:cNvPr id="730" name="Shape 7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960" y="897480"/>
            <a:ext cx="7562880" cy="3531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/>
          <p:nvPr/>
        </p:nvSpPr>
        <p:spPr>
          <a:xfrm>
            <a:off x="228600" y="4499279"/>
            <a:ext cx="8076960" cy="2964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:  </a:t>
            </a:r>
            <a:r>
              <a:rPr lang="en" sz="2000" u="sng" strike="noStrike">
                <a:solidFill>
                  <a:srgbClr val="D261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http://www.cs.auckland.ac.nz/~jmor159/363/html/TLB.html</a:t>
            </a:r>
            <a:r>
              <a:rPr lang="e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35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Capabilities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Black-box nature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Optimization levels: -O1, -O2, -O3…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Higher level of optimization is better for performance, but occasionally (rarely) may compile wrong!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Lower levels make debugging easier.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Flags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More specialized, nuanced, control over what kinds of optimizations the compiler may try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Debug information retained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56" name="Shape 756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cs420: speed with complexity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36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strike="noStrik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Bottom line?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The speed increase has come at the cost of complexity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strike="noStrik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This leads to high performance variability that programmers have to deal with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400" strike="noStrik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It takes a lot to write an efficient program!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64" name="Shape 764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strike="noStrik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strike="noStrik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37</a:t>
            </a:fld>
            <a:endParaRPr lang="en" sz="1000" strike="noStrik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The Stored-Program Architecture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The processor includes a small number of  registers, in a register file, with dedicated paths to ALU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All ALU instructions operate on registers 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Only way to use memory is via: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Load Ri, x  // copy content of memory location x to Ri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Store Ri, x // copy contents of Ri to memory location x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55" name="Shape 355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4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380880" y="914490"/>
            <a:ext cx="8457839" cy="37716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Instructions are fetched from memory sequentially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using addresses generated by the program counter (PC)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After every instruction, the PC is incremented to point to the next instruction stored in memory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Control instructions like branches and jumps can directly modify PC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63" name="Shape 363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5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6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Datapath - Schematic</a:t>
            </a:r>
          </a:p>
        </p:txBody>
      </p:sp>
      <p:sp>
        <p:nvSpPr>
          <p:cNvPr id="372" name="Shape 372"/>
          <p:cNvSpPr/>
          <p:nvPr/>
        </p:nvSpPr>
        <p:spPr>
          <a:xfrm>
            <a:off x="5257800" y="1028700"/>
            <a:ext cx="1133279" cy="5813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file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B</a:t>
            </a:r>
          </a:p>
        </p:txBody>
      </p:sp>
      <p:sp>
        <p:nvSpPr>
          <p:cNvPr id="373" name="Shape 373"/>
          <p:cNvSpPr/>
          <p:nvPr/>
        </p:nvSpPr>
        <p:spPr>
          <a:xfrm>
            <a:off x="5257800" y="1048950"/>
            <a:ext cx="1142639" cy="57131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4" name="Shape 374"/>
          <p:cNvCxnSpPr/>
          <p:nvPr/>
        </p:nvCxnSpPr>
        <p:spPr>
          <a:xfrm>
            <a:off x="5029200" y="1506060"/>
            <a:ext cx="2286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5029200" y="1163159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Shape 376"/>
          <p:cNvCxnSpPr/>
          <p:nvPr/>
        </p:nvCxnSpPr>
        <p:spPr>
          <a:xfrm>
            <a:off x="5029200" y="1334610"/>
            <a:ext cx="2286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Shape 377"/>
          <p:cNvSpPr/>
          <p:nvPr/>
        </p:nvSpPr>
        <p:spPr>
          <a:xfrm>
            <a:off x="4653719" y="1048950"/>
            <a:ext cx="426599" cy="55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x="6400799" y="1506060"/>
            <a:ext cx="2286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Shape 379"/>
          <p:cNvSpPr/>
          <p:nvPr/>
        </p:nvSpPr>
        <p:spPr>
          <a:xfrm>
            <a:off x="6553080" y="1391850"/>
            <a:ext cx="39167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</a:p>
        </p:txBody>
      </p:sp>
      <p:sp>
        <p:nvSpPr>
          <p:cNvPr id="380" name="Shape 380"/>
          <p:cNvSpPr/>
          <p:nvPr/>
        </p:nvSpPr>
        <p:spPr>
          <a:xfrm>
            <a:off x="5239800" y="2877660"/>
            <a:ext cx="1077119" cy="6269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</a:p>
        </p:txBody>
      </p:sp>
      <p:sp>
        <p:nvSpPr>
          <p:cNvPr id="381" name="Shape 381"/>
          <p:cNvSpPr/>
          <p:nvPr/>
        </p:nvSpPr>
        <p:spPr>
          <a:xfrm>
            <a:off x="5181480" y="2877660"/>
            <a:ext cx="1218960" cy="62829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2" name="Shape 382"/>
          <p:cNvCxnSpPr/>
          <p:nvPr/>
        </p:nvCxnSpPr>
        <p:spPr>
          <a:xfrm>
            <a:off x="4952880" y="2991870"/>
            <a:ext cx="2286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Shape 383"/>
          <p:cNvSpPr/>
          <p:nvPr/>
        </p:nvSpPr>
        <p:spPr>
          <a:xfrm>
            <a:off x="4663439" y="2877660"/>
            <a:ext cx="35171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4952880" y="3106079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4952880" y="3220560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4952880" y="3334770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Shape 387"/>
          <p:cNvCxnSpPr/>
          <p:nvPr/>
        </p:nvCxnSpPr>
        <p:spPr>
          <a:xfrm rot="10800000">
            <a:off x="4952880" y="3448979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Shape 388"/>
          <p:cNvSpPr/>
          <p:nvPr/>
        </p:nvSpPr>
        <p:spPr>
          <a:xfrm>
            <a:off x="4731839" y="3043170"/>
            <a:ext cx="290880" cy="5321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</a:p>
        </p:txBody>
      </p:sp>
      <p:sp>
        <p:nvSpPr>
          <p:cNvPr id="389" name="Shape 389"/>
          <p:cNvSpPr/>
          <p:nvPr/>
        </p:nvSpPr>
        <p:spPr>
          <a:xfrm>
            <a:off x="5777639" y="1963439"/>
            <a:ext cx="609480" cy="3528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B</a:t>
            </a:r>
          </a:p>
        </p:txBody>
      </p:sp>
      <p:sp>
        <p:nvSpPr>
          <p:cNvPr id="390" name="Shape 390"/>
          <p:cNvSpPr/>
          <p:nvPr/>
        </p:nvSpPr>
        <p:spPr>
          <a:xfrm>
            <a:off x="5730839" y="1963439"/>
            <a:ext cx="669599" cy="34263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6400799" y="2134619"/>
            <a:ext cx="2286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Shape 392"/>
          <p:cNvSpPr/>
          <p:nvPr/>
        </p:nvSpPr>
        <p:spPr>
          <a:xfrm>
            <a:off x="6552360" y="2020410"/>
            <a:ext cx="417240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</a:t>
            </a:r>
          </a:p>
        </p:txBody>
      </p:sp>
      <p:sp>
        <p:nvSpPr>
          <p:cNvPr id="393" name="Shape 393"/>
          <p:cNvSpPr/>
          <p:nvPr/>
        </p:nvSpPr>
        <p:spPr>
          <a:xfrm>
            <a:off x="5684039" y="3963600"/>
            <a:ext cx="617039" cy="3645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 D</a:t>
            </a:r>
          </a:p>
        </p:txBody>
      </p:sp>
      <p:sp>
        <p:nvSpPr>
          <p:cNvPr id="394" name="Shape 394"/>
          <p:cNvSpPr/>
          <p:nvPr/>
        </p:nvSpPr>
        <p:spPr>
          <a:xfrm>
            <a:off x="5638680" y="3963600"/>
            <a:ext cx="685439" cy="36288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5" name="Shape 395"/>
          <p:cNvCxnSpPr/>
          <p:nvPr/>
        </p:nvCxnSpPr>
        <p:spPr>
          <a:xfrm rot="10800000">
            <a:off x="6324480" y="4134779"/>
            <a:ext cx="2286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Shape 396"/>
          <p:cNvSpPr/>
          <p:nvPr/>
        </p:nvSpPr>
        <p:spPr>
          <a:xfrm>
            <a:off x="6477839" y="4020839"/>
            <a:ext cx="42659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</a:t>
            </a:r>
          </a:p>
        </p:txBody>
      </p:sp>
      <p:sp>
        <p:nvSpPr>
          <p:cNvPr id="397" name="Shape 397"/>
          <p:cNvSpPr/>
          <p:nvPr/>
        </p:nvSpPr>
        <p:spPr>
          <a:xfrm>
            <a:off x="7185600" y="2857410"/>
            <a:ext cx="1265040" cy="6158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ADRS	DATA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</a:p>
        </p:txBody>
      </p:sp>
      <p:sp>
        <p:nvSpPr>
          <p:cNvPr id="398" name="Shape 398"/>
          <p:cNvSpPr/>
          <p:nvPr/>
        </p:nvSpPr>
        <p:spPr>
          <a:xfrm>
            <a:off x="7162920" y="2857410"/>
            <a:ext cx="1294919" cy="62829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9" name="Shape 399"/>
          <p:cNvCxnSpPr/>
          <p:nvPr/>
        </p:nvCxnSpPr>
        <p:spPr>
          <a:xfrm>
            <a:off x="6933960" y="3143070"/>
            <a:ext cx="2286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0" name="Shape 400"/>
          <p:cNvSpPr/>
          <p:nvPr/>
        </p:nvSpPr>
        <p:spPr>
          <a:xfrm>
            <a:off x="6485760" y="3028860"/>
            <a:ext cx="46007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MW</a:t>
            </a:r>
          </a:p>
        </p:txBody>
      </p:sp>
      <p:cxnSp>
        <p:nvCxnSpPr>
          <p:cNvPr id="401" name="Shape 401"/>
          <p:cNvCxnSpPr/>
          <p:nvPr/>
        </p:nvCxnSpPr>
        <p:spPr>
          <a:xfrm>
            <a:off x="5790960" y="3506220"/>
            <a:ext cx="0" cy="45711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7848360" y="3485970"/>
            <a:ext cx="0" cy="22869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6172200" y="3714660"/>
            <a:ext cx="1676159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>
            <a:off x="6172200" y="3714660"/>
            <a:ext cx="0" cy="24866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Shape 405"/>
          <p:cNvCxnSpPr/>
          <p:nvPr/>
        </p:nvCxnSpPr>
        <p:spPr>
          <a:xfrm>
            <a:off x="6248160" y="1620269"/>
            <a:ext cx="0" cy="34289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095880" y="2306069"/>
            <a:ext cx="0" cy="57159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>
            <a:off x="6095879" y="2628720"/>
            <a:ext cx="20574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Shape 408"/>
          <p:cNvCxnSpPr/>
          <p:nvPr/>
        </p:nvCxnSpPr>
        <p:spPr>
          <a:xfrm>
            <a:off x="8153279" y="2628720"/>
            <a:ext cx="0" cy="22869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>
            <a:off x="5410080" y="1620269"/>
            <a:ext cx="0" cy="125738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5410079" y="2514510"/>
            <a:ext cx="20574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>
            <a:off x="7467479" y="2514510"/>
            <a:ext cx="0" cy="34289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Shape 412"/>
          <p:cNvCxnSpPr/>
          <p:nvPr/>
        </p:nvCxnSpPr>
        <p:spPr>
          <a:xfrm>
            <a:off x="5867280" y="1848960"/>
            <a:ext cx="0" cy="11421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rot="10800000">
            <a:off x="5029200" y="1848960"/>
            <a:ext cx="838079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Shape 414"/>
          <p:cNvSpPr/>
          <p:nvPr/>
        </p:nvSpPr>
        <p:spPr>
          <a:xfrm>
            <a:off x="4320000" y="1734750"/>
            <a:ext cx="688680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</a:p>
        </p:txBody>
      </p:sp>
      <p:sp>
        <p:nvSpPr>
          <p:cNvPr id="415" name="Shape 415"/>
          <p:cNvSpPr/>
          <p:nvPr/>
        </p:nvSpPr>
        <p:spPr>
          <a:xfrm>
            <a:off x="5372280" y="2495610"/>
            <a:ext cx="75959" cy="56969"/>
          </a:xfrm>
          <a:prstGeom prst="ellipse">
            <a:avLst/>
          </a:prstGeom>
          <a:solidFill>
            <a:srgbClr val="000000"/>
          </a:solidFill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058080" y="2611170"/>
            <a:ext cx="75959" cy="56969"/>
          </a:xfrm>
          <a:prstGeom prst="ellipse">
            <a:avLst/>
          </a:prstGeom>
          <a:solidFill>
            <a:srgbClr val="000000"/>
          </a:solidFill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7" name="Shape 417"/>
          <p:cNvCxnSpPr/>
          <p:nvPr/>
        </p:nvCxnSpPr>
        <p:spPr>
          <a:xfrm rot="10800000">
            <a:off x="1828799" y="1257119"/>
            <a:ext cx="11430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 rot="10800000">
            <a:off x="1371600" y="1828710"/>
            <a:ext cx="0" cy="125738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Shape 419"/>
          <p:cNvCxnSpPr/>
          <p:nvPr/>
        </p:nvCxnSpPr>
        <p:spPr>
          <a:xfrm>
            <a:off x="1371600" y="3086100"/>
            <a:ext cx="380879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>
            <a:off x="2971800" y="2571750"/>
            <a:ext cx="0" cy="28565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Shape 421"/>
          <p:cNvSpPr/>
          <p:nvPr/>
        </p:nvSpPr>
        <p:spPr>
          <a:xfrm>
            <a:off x="2542319" y="1865700"/>
            <a:ext cx="840959" cy="6839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</a:p>
        </p:txBody>
      </p:sp>
      <p:sp>
        <p:nvSpPr>
          <p:cNvPr id="422" name="Shape 422"/>
          <p:cNvSpPr/>
          <p:nvPr/>
        </p:nvSpPr>
        <p:spPr>
          <a:xfrm>
            <a:off x="2438280" y="1828710"/>
            <a:ext cx="1066319" cy="74277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2778840" y="1384830"/>
            <a:ext cx="367200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</a:p>
        </p:txBody>
      </p:sp>
      <p:sp>
        <p:nvSpPr>
          <p:cNvPr id="424" name="Shape 424"/>
          <p:cNvSpPr/>
          <p:nvPr/>
        </p:nvSpPr>
        <p:spPr>
          <a:xfrm>
            <a:off x="2438280" y="1371600"/>
            <a:ext cx="1066319" cy="2284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5" name="Shape 425"/>
          <p:cNvCxnSpPr/>
          <p:nvPr/>
        </p:nvCxnSpPr>
        <p:spPr>
          <a:xfrm>
            <a:off x="1828800" y="1485810"/>
            <a:ext cx="60948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2971800" y="1600019"/>
            <a:ext cx="0" cy="22869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Shape 427"/>
          <p:cNvCxnSpPr/>
          <p:nvPr/>
        </p:nvCxnSpPr>
        <p:spPr>
          <a:xfrm>
            <a:off x="2971800" y="1257119"/>
            <a:ext cx="0" cy="11447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Shape 428"/>
          <p:cNvSpPr/>
          <p:nvPr/>
        </p:nvSpPr>
        <p:spPr>
          <a:xfrm>
            <a:off x="1828800" y="2971889"/>
            <a:ext cx="228563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Decoder</a:t>
            </a:r>
          </a:p>
        </p:txBody>
      </p:sp>
      <p:sp>
        <p:nvSpPr>
          <p:cNvPr id="429" name="Shape 429"/>
          <p:cNvSpPr/>
          <p:nvPr/>
        </p:nvSpPr>
        <p:spPr>
          <a:xfrm>
            <a:off x="1752480" y="2857410"/>
            <a:ext cx="2437920" cy="39986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0" name="Shape 430"/>
          <p:cNvCxnSpPr/>
          <p:nvPr/>
        </p:nvCxnSpPr>
        <p:spPr>
          <a:xfrm>
            <a:off x="1904759" y="3257550"/>
            <a:ext cx="0" cy="28565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Shape 431"/>
          <p:cNvCxnSpPr/>
          <p:nvPr/>
        </p:nvCxnSpPr>
        <p:spPr>
          <a:xfrm>
            <a:off x="2209680" y="3257550"/>
            <a:ext cx="0" cy="28565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Shape 432"/>
          <p:cNvCxnSpPr/>
          <p:nvPr/>
        </p:nvCxnSpPr>
        <p:spPr>
          <a:xfrm>
            <a:off x="2514600" y="3257550"/>
            <a:ext cx="0" cy="28565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Shape 433"/>
          <p:cNvCxnSpPr/>
          <p:nvPr/>
        </p:nvCxnSpPr>
        <p:spPr>
          <a:xfrm>
            <a:off x="2819159" y="3257550"/>
            <a:ext cx="0" cy="28565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3429000" y="3257550"/>
            <a:ext cx="0" cy="28565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Shape 435"/>
          <p:cNvCxnSpPr/>
          <p:nvPr/>
        </p:nvCxnSpPr>
        <p:spPr>
          <a:xfrm>
            <a:off x="3733560" y="3257550"/>
            <a:ext cx="0" cy="28565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Shape 436"/>
          <p:cNvCxnSpPr/>
          <p:nvPr/>
        </p:nvCxnSpPr>
        <p:spPr>
          <a:xfrm>
            <a:off x="4038480" y="3257550"/>
            <a:ext cx="0" cy="285659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Shape 437"/>
          <p:cNvCxnSpPr/>
          <p:nvPr/>
        </p:nvCxnSpPr>
        <p:spPr>
          <a:xfrm>
            <a:off x="3124080" y="3257550"/>
            <a:ext cx="0" cy="285659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Shape 438"/>
          <p:cNvSpPr/>
          <p:nvPr/>
        </p:nvSpPr>
        <p:spPr>
          <a:xfrm>
            <a:off x="1685159" y="3543210"/>
            <a:ext cx="2574720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	AA	BA	MB	FS	MD	WR	MW</a:t>
            </a:r>
          </a:p>
        </p:txBody>
      </p:sp>
      <p:sp>
        <p:nvSpPr>
          <p:cNvPr id="439" name="Shape 439"/>
          <p:cNvSpPr/>
          <p:nvPr/>
        </p:nvSpPr>
        <p:spPr>
          <a:xfrm>
            <a:off x="1017000" y="1142909"/>
            <a:ext cx="647279" cy="6612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440" name="Shape 440"/>
          <p:cNvSpPr/>
          <p:nvPr/>
        </p:nvSpPr>
        <p:spPr>
          <a:xfrm>
            <a:off x="838079" y="1142909"/>
            <a:ext cx="990359" cy="685529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1" name="Shape 441"/>
          <p:cNvCxnSpPr/>
          <p:nvPr/>
        </p:nvCxnSpPr>
        <p:spPr>
          <a:xfrm rot="10800000">
            <a:off x="609479" y="1320300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rot="10800000">
            <a:off x="609479" y="1434510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3" name="Shape 443"/>
          <p:cNvCxnSpPr/>
          <p:nvPr/>
        </p:nvCxnSpPr>
        <p:spPr>
          <a:xfrm rot="10800000">
            <a:off x="609479" y="1548989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4" name="Shape 444"/>
          <p:cNvCxnSpPr/>
          <p:nvPr/>
        </p:nvCxnSpPr>
        <p:spPr>
          <a:xfrm rot="10800000">
            <a:off x="609479" y="1663200"/>
            <a:ext cx="228600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45" name="Shape 445"/>
          <p:cNvSpPr/>
          <p:nvPr/>
        </p:nvSpPr>
        <p:spPr>
          <a:xfrm>
            <a:off x="388439" y="1257389"/>
            <a:ext cx="290880" cy="5321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</a:p>
        </p:txBody>
      </p:sp>
      <p:cxnSp>
        <p:nvCxnSpPr>
          <p:cNvPr id="446" name="Shape 446"/>
          <p:cNvCxnSpPr/>
          <p:nvPr/>
        </p:nvCxnSpPr>
        <p:spPr>
          <a:xfrm rot="10800000">
            <a:off x="1828799" y="1714500"/>
            <a:ext cx="1143000" cy="0"/>
          </a:xfrm>
          <a:prstGeom prst="straightConnector1">
            <a:avLst/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Shape 447"/>
          <p:cNvSpPr/>
          <p:nvPr/>
        </p:nvSpPr>
        <p:spPr>
          <a:xfrm>
            <a:off x="1740600" y="685800"/>
            <a:ext cx="1214280" cy="2502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</a:t>
            </a:r>
          </a:p>
        </p:txBody>
      </p:sp>
      <p:sp>
        <p:nvSpPr>
          <p:cNvPr id="448" name="Shape 448"/>
          <p:cNvSpPr/>
          <p:nvPr/>
        </p:nvSpPr>
        <p:spPr>
          <a:xfrm>
            <a:off x="5864400" y="685800"/>
            <a:ext cx="914039" cy="2502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Datapath</a:t>
            </a:r>
          </a:p>
        </p:txBody>
      </p:sp>
      <p:sp>
        <p:nvSpPr>
          <p:cNvPr id="449" name="Shape 449"/>
          <p:cNvSpPr/>
          <p:nvPr/>
        </p:nvSpPr>
        <p:spPr>
          <a:xfrm>
            <a:off x="4572000" y="1314360"/>
            <a:ext cx="533159" cy="17118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572000" y="1485810"/>
            <a:ext cx="533159" cy="17118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6477119" y="1485810"/>
            <a:ext cx="533159" cy="17118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1600200" y="3486239"/>
            <a:ext cx="1066319" cy="285389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505319" y="3543210"/>
            <a:ext cx="456840" cy="17118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4572000" y="1085940"/>
            <a:ext cx="533159" cy="171180"/>
          </a:xfrm>
          <a:prstGeom prst="ellipse">
            <a:avLst/>
          </a:prstGeom>
          <a:noFill/>
          <a:ln w="25550" cap="flat" cmpd="sng">
            <a:solidFill>
              <a:srgbClr val="7598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Obstacles to Speed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80875" y="914500"/>
            <a:ext cx="8457899" cy="392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 What are the possible obstacles to speed in this design?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Slow memory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Long chain of gate delays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“Floating point” computations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Virtual memory and paging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The theme for today: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Overcoming these obstacles can lead to significant increase in complexity, and can make performance difficult to predict and control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461" name="Shape 461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7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i="0" u="none" strike="noStrike" cap="none" dirty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Latency to Memory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228600" y="1028700"/>
            <a:ext cx="8610119" cy="35656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Data processing involves transfers between data memory and processor registers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2B2F36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2B2F36"/>
                </a:solidFill>
                <a:latin typeface="Cambria"/>
                <a:ea typeface="Cambria"/>
                <a:cs typeface="Cambria"/>
                <a:sym typeface="Cambria"/>
              </a:rPr>
              <a:t>DRAM : large, inexpensive, non-volatile memory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Latency : ~50ns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2557F"/>
                </a:solidFill>
                <a:latin typeface="Cambria"/>
                <a:ea typeface="Cambria"/>
                <a:cs typeface="Cambria"/>
                <a:sym typeface="Cambria"/>
              </a:rPr>
              <a:t>Comparatively slow improvement over time: 80 -&gt; 30 ns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A single core clock is 2 GHz: it beats twice in a nanosecond!</a:t>
            </a:r>
          </a:p>
          <a:p>
            <a:pPr marL="1143000" marR="0" lvl="2" indent="-228600" algn="l" rtl="0"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Can perform upward of 4 ALU operations/cycle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Modern processors have tens of cores on a single chip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244583"/>
              </a:buClr>
              <a:buSzPct val="100000"/>
              <a:buFont typeface="Arial"/>
              <a:buChar char="–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Take away : </a:t>
            </a:r>
          </a:p>
          <a:p>
            <a:pPr marL="1143000" marR="0" lvl="2" indent="-228600" algn="l" rtl="0">
              <a:spcBef>
                <a:spcPts val="0"/>
              </a:spcBef>
              <a:buClr>
                <a:srgbClr val="42557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Memory is significantly slower than the processor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0" i="0" u="none" strike="noStrike" cap="none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8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457200" y="114210"/>
            <a:ext cx="8229239" cy="5937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 dirty="0" smtClean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Latency </a:t>
            </a:r>
            <a:r>
              <a:rPr lang="en-US" sz="4000" b="0" i="0" u="none" strike="noStrike" cap="none" dirty="0" err="1" smtClean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4000" b="0" i="0" u="none" strike="noStrike" cap="none" dirty="0" smtClean="0">
                <a:solidFill>
                  <a:srgbClr val="5A160B"/>
                </a:solidFill>
                <a:latin typeface="Calibri"/>
                <a:ea typeface="Calibri"/>
                <a:cs typeface="Calibri"/>
                <a:sym typeface="Calibri"/>
              </a:rPr>
              <a:t> Throughput and Bandwidth</a:t>
            </a:r>
            <a:endParaRPr lang="en" sz="4000" b="0" i="0" u="none" strike="noStrike" cap="none" dirty="0">
              <a:solidFill>
                <a:srgbClr val="5A16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228600" y="1028700"/>
            <a:ext cx="8610119" cy="35656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0" i="0" u="none" strike="noStrike" cap="none" dirty="0" smtClean="0">
                <a:solidFill>
                  <a:srgbClr val="24458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en" sz="2400" b="0" i="0" u="none" strike="noStrike" cap="none" dirty="0">
              <a:solidFill>
                <a:srgbClr val="24458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3124080" y="4767389"/>
            <a:ext cx="289512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B9BEC7"/>
                </a:solidFill>
                <a:latin typeface="Quattrocento"/>
                <a:ea typeface="Quattrocento"/>
                <a:cs typeface="Quattrocento"/>
                <a:sym typeface="Quattrocento"/>
              </a:rPr>
              <a:t>cs484: speed with complexity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6553080" y="4767389"/>
            <a:ext cx="2133360" cy="2735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B8B8B"/>
                </a:solidFill>
                <a:latin typeface="Quattrocento"/>
                <a:ea typeface="Quattrocento"/>
                <a:cs typeface="Quattrocento"/>
                <a:sym typeface="Quattrocento"/>
              </a:rPr>
              <a:t>9</a:t>
            </a:fld>
            <a:endParaRPr lang="en" sz="1000" b="0" i="0" u="none" strike="noStrike" cap="none">
              <a:solidFill>
                <a:srgbClr val="8B8B8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57200" y="7117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Comic Sans M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1200" dirty="0" smtClean="0"/>
              <a:t>Imagine you are putting a fire out</a:t>
            </a:r>
          </a:p>
          <a:p>
            <a:pPr lvl="1"/>
            <a:r>
              <a:rPr lang="en-US" sz="2000" kern="1200" dirty="0" smtClean="0"/>
              <a:t>Only buckets, no hose</a:t>
            </a:r>
          </a:p>
          <a:p>
            <a:pPr lvl="1"/>
            <a:r>
              <a:rPr lang="en-US" sz="2000" kern="1200" dirty="0" smtClean="0"/>
              <a:t>100 seconds to walk with a bucket from water to fire, (and 100 to walk to walk back)</a:t>
            </a:r>
          </a:p>
          <a:p>
            <a:pPr lvl="1"/>
            <a:r>
              <a:rPr lang="en-US" sz="2000" kern="1200" dirty="0" smtClean="0"/>
              <a:t>But if you form a bucket brigade </a:t>
            </a:r>
          </a:p>
          <a:p>
            <a:pPr lvl="2"/>
            <a:r>
              <a:rPr lang="en-US" sz="1800" kern="1200" dirty="0" smtClean="0"/>
              <a:t>(needs people and buckets)</a:t>
            </a:r>
          </a:p>
          <a:p>
            <a:pPr lvl="1"/>
            <a:r>
              <a:rPr lang="en-US" sz="2000" kern="1200" dirty="0" smtClean="0"/>
              <a:t>You can deliver a bucket every 10 seconds</a:t>
            </a:r>
          </a:p>
          <a:p>
            <a:pPr lvl="2"/>
            <a:r>
              <a:rPr lang="en-US" sz="1800" kern="1200" dirty="0" smtClean="0"/>
              <a:t>So, latency is 100 or 200 seconds, but throughput/bandwidth is 0.1 buckets per second.. Much better</a:t>
            </a:r>
          </a:p>
          <a:p>
            <a:pPr lvl="1"/>
            <a:r>
              <a:rPr lang="en-US" sz="2000" kern="1200" dirty="0" err="1" smtClean="0"/>
              <a:t>Whats</a:t>
            </a:r>
            <a:r>
              <a:rPr lang="en-US" sz="2000" kern="1200" dirty="0" smtClean="0"/>
              <a:t> more: you can increase bandwidth:</a:t>
            </a:r>
          </a:p>
          <a:p>
            <a:pPr lvl="2"/>
            <a:r>
              <a:rPr lang="en-US" sz="1800" kern="1200" dirty="0" smtClean="0"/>
              <a:t>Just make more lines of bucket brigade</a:t>
            </a:r>
            <a:endParaRPr 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val="15911658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2311</Words>
  <Application>Microsoft Macintosh PowerPoint</Application>
  <PresentationFormat>On-screen Show (16:9)</PresentationFormat>
  <Paragraphs>432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Calibri</vt:lpstr>
      <vt:lpstr>Cambria</vt:lpstr>
      <vt:lpstr>Comic Sans MS</vt:lpstr>
      <vt:lpstr>Droid Sans Mono</vt:lpstr>
      <vt:lpstr>Noto Sans Symbols</vt:lpstr>
      <vt:lpstr>Quattrocento</vt:lpstr>
      <vt:lpstr>Times New Roman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typical speeds/times worth knowing</vt:lpstr>
      <vt:lpstr>Some typical speeds/times worth knowing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modified xsi:type="dcterms:W3CDTF">2017-01-18T18:04:57Z</dcterms:modified>
</cp:coreProperties>
</file>