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9" r:id="rId3"/>
    <p:sldId id="289" r:id="rId4"/>
    <p:sldId id="290" r:id="rId5"/>
    <p:sldId id="270" r:id="rId6"/>
    <p:sldId id="277" r:id="rId7"/>
    <p:sldId id="279" r:id="rId8"/>
    <p:sldId id="278" r:id="rId9"/>
    <p:sldId id="276" r:id="rId10"/>
    <p:sldId id="271" r:id="rId11"/>
    <p:sldId id="282" r:id="rId12"/>
    <p:sldId id="283" r:id="rId13"/>
    <p:sldId id="284" r:id="rId14"/>
    <p:sldId id="285" r:id="rId15"/>
    <p:sldId id="273" r:id="rId16"/>
    <p:sldId id="274" r:id="rId17"/>
    <p:sldId id="287" r:id="rId18"/>
    <p:sldId id="263" r:id="rId19"/>
    <p:sldId id="266" r:id="rId20"/>
    <p:sldId id="267" r:id="rId21"/>
    <p:sldId id="268" r:id="rId22"/>
    <p:sldId id="264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86"/>
    <p:restoredTop sz="94619"/>
  </p:normalViewPr>
  <p:slideViewPr>
    <p:cSldViewPr>
      <p:cViewPr varScale="1">
        <p:scale>
          <a:sx n="137" d="100"/>
          <a:sy n="137" d="100"/>
        </p:scale>
        <p:origin x="213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F95B1-7291-D145-9085-7E05DB5D29EF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33E7-C2E4-C34E-BA64-389F7E99F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224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B1161-EA9E-4DBA-B642-2026B96B5F81}" type="datetimeFigureOut">
              <a:rPr lang="en-US" smtClean="0"/>
              <a:pPr/>
              <a:t>3/29/17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23266-C16B-4853-8F95-5166A860C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69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1A6AA4A8-681B-4CA0-A35C-D4FB16B2BFE4}" type="slidenum">
              <a:rPr lang="en-US" sz="1200"/>
              <a:pPr algn="r">
                <a:spcBef>
                  <a:spcPct val="0"/>
                </a:spcBef>
              </a:pPr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6930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9A1D5367-78A3-456D-B5ED-510697FABFBC}" type="slidenum">
              <a:rPr lang="en-US" sz="1200"/>
              <a:pPr algn="r">
                <a:spcBef>
                  <a:spcPct val="0"/>
                </a:spcBef>
              </a:pPr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9969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9A1D5367-78A3-456D-B5ED-510697FABFBC}" type="slidenum">
              <a:rPr lang="en-US" sz="1200"/>
              <a:pPr algn="r">
                <a:spcBef>
                  <a:spcPct val="0"/>
                </a:spcBef>
              </a:pPr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05690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40014906-E45B-40FB-B75B-46EA074B1129}" type="slidenum">
              <a:rPr lang="en-US" sz="1200"/>
              <a:pPr algn="r">
                <a:spcBef>
                  <a:spcPct val="0"/>
                </a:spcBef>
              </a:pPr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9239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40014906-E45B-40FB-B75B-46EA074B1129}" type="slidenum">
              <a:rPr lang="en-US" sz="1200"/>
              <a:pPr algn="r">
                <a:spcBef>
                  <a:spcPct val="0"/>
                </a:spcBef>
              </a:pPr>
              <a:t>17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4367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980008-6644-4431-9DF6-EF9B1481A972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02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B2EB41-105A-4A36-9D67-808A34AF1936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30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09A45-DD91-4009-96C4-9A4E54F2B012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6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CS484/420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CS420: Isoefficiency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CS420: Isoefficiency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CS420: Isoefficiency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CS484/420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CS420: Isoefficiency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5336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CS484/420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CS420: Isoefficiency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CS484/420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dirty="0" smtClean="0"/>
              <a:t>CS420: Isoefficiency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CS420: Isoefficiency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CS420: Isoefficiency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CS484/420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CS420: Isoefficiency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CS484/420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CS420: Isoefficiency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CS420: Isoefficiency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CS420: Isoefficiency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CS484/420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CS420: Isoefficiency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Performance analysis, </a:t>
            </a:r>
            <a:br>
              <a:rPr lang="en-US" dirty="0" smtClean="0"/>
            </a:br>
            <a:r>
              <a:rPr lang="en-US" dirty="0" smtClean="0"/>
              <a:t>Scalability </a:t>
            </a:r>
            <a:r>
              <a:rPr lang="en-US" dirty="0" smtClean="0"/>
              <a:t>and Isoefficiency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Laxmikant V. Kale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Isoefficiency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Quantify scalability</a:t>
            </a:r>
          </a:p>
          <a:p>
            <a:pPr eaLnBrk="1" hangingPunct="1"/>
            <a:r>
              <a:rPr lang="en-US" dirty="0"/>
              <a:t>How much increase in problem size is needed to retain the same efficiency on a larger machine?</a:t>
            </a:r>
          </a:p>
          <a:p>
            <a:pPr eaLnBrk="1" hangingPunct="1"/>
            <a:r>
              <a:rPr lang="en-US" dirty="0"/>
              <a:t>Efficiency : </a:t>
            </a:r>
            <a:r>
              <a:rPr lang="en-US" dirty="0" smtClean="0"/>
              <a:t>Sequential Time / </a:t>
            </a:r>
            <a:r>
              <a:rPr lang="en-US" dirty="0"/>
              <a:t>(P · Parallel Time)</a:t>
            </a:r>
          </a:p>
          <a:p>
            <a:pPr lvl="1" eaLnBrk="1" hangingPunct="1"/>
            <a:r>
              <a:rPr lang="en-US" dirty="0"/>
              <a:t>parallel time = computation + communication  + idle</a:t>
            </a:r>
          </a:p>
          <a:p>
            <a:pPr eaLnBrk="1" hangingPunct="1"/>
            <a:r>
              <a:rPr lang="en-US" dirty="0"/>
              <a:t>One way of analyzing scalability:</a:t>
            </a:r>
          </a:p>
          <a:p>
            <a:pPr lvl="1" eaLnBrk="1" hangingPunct="1"/>
            <a:r>
              <a:rPr lang="en-US" dirty="0"/>
              <a:t>Isoefficiency: </a:t>
            </a:r>
          </a:p>
          <a:p>
            <a:pPr lvl="2" eaLnBrk="1" hangingPunct="1"/>
            <a:r>
              <a:rPr lang="en-US" sz="2000" dirty="0"/>
              <a:t>Equation for equal-efficiency curves</a:t>
            </a:r>
          </a:p>
          <a:p>
            <a:pPr lvl="1" eaLnBrk="1" hangingPunct="1"/>
            <a:r>
              <a:rPr lang="en-US" sz="2000" dirty="0"/>
              <a:t>Use </a:t>
            </a:r>
            <a:r>
              <a:rPr lang="en-US" sz="2000" dirty="0">
                <a:cs typeface="Times New Roman" pitchFamily="18" charset="0"/>
              </a:rPr>
              <a:t>η(</a:t>
            </a:r>
            <a:r>
              <a:rPr lang="en-US" sz="2000" dirty="0" err="1">
                <a:cs typeface="Times New Roman" pitchFamily="18" charset="0"/>
              </a:rPr>
              <a:t>p,N</a:t>
            </a:r>
            <a:r>
              <a:rPr lang="en-US" sz="2000" dirty="0">
                <a:cs typeface="Times New Roman" pitchFamily="18" charset="0"/>
              </a:rPr>
              <a:t>) = η</a:t>
            </a:r>
            <a:r>
              <a:rPr lang="en-US" sz="2000" dirty="0"/>
              <a:t>(</a:t>
            </a:r>
            <a:r>
              <a:rPr lang="en-US" sz="2000" dirty="0" err="1"/>
              <a:t>x.p</a:t>
            </a:r>
            <a:r>
              <a:rPr lang="en-US" sz="2000" dirty="0"/>
              <a:t>, </a:t>
            </a:r>
            <a:r>
              <a:rPr lang="en-US" sz="2000" dirty="0" err="1"/>
              <a:t>y.N</a:t>
            </a:r>
            <a:r>
              <a:rPr lang="en-US" sz="2000" dirty="0"/>
              <a:t>) to get this equation</a:t>
            </a:r>
          </a:p>
          <a:p>
            <a:pPr lvl="1" eaLnBrk="1" hangingPunct="1"/>
            <a:r>
              <a:rPr lang="en-US" sz="2000" dirty="0"/>
              <a:t>If no solution: the problem is not scalable </a:t>
            </a:r>
          </a:p>
          <a:p>
            <a:pPr lvl="2" eaLnBrk="1" hangingPunct="1"/>
            <a:r>
              <a:rPr lang="en-US" sz="2000" dirty="0"/>
              <a:t>in the sense defined by isoefficiency</a:t>
            </a:r>
          </a:p>
          <a:p>
            <a:pPr lvl="1" eaLnBrk="1" hangingPunct="1"/>
            <a:endParaRPr lang="en-US" dirty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791200" y="3592512"/>
            <a:ext cx="2819400" cy="2644775"/>
            <a:chOff x="3744" y="2167"/>
            <a:chExt cx="1776" cy="1666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032" y="2496"/>
              <a:ext cx="1488" cy="1104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 rot="10800000">
              <a:off x="3744" y="2544"/>
              <a:ext cx="308" cy="10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eaVert" anchor="b" anchorCtr="1">
              <a:spAutoFit/>
            </a:bodyPr>
            <a:lstStyle/>
            <a:p>
              <a:r>
                <a:rPr lang="en-US" dirty="0"/>
                <a:t>Problem size</a:t>
              </a:r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3936" y="3600"/>
              <a:ext cx="153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rocessors</a:t>
              </a:r>
              <a:endParaRPr lang="en-US" dirty="0"/>
            </a:p>
          </p:txBody>
        </p:sp>
        <p:sp>
          <p:nvSpPr>
            <p:cNvPr id="14345" name="Freeform 9"/>
            <p:cNvSpPr>
              <a:spLocks/>
            </p:cNvSpPr>
            <p:nvPr/>
          </p:nvSpPr>
          <p:spPr bwMode="auto">
            <a:xfrm>
              <a:off x="4224" y="2640"/>
              <a:ext cx="912" cy="816"/>
            </a:xfrm>
            <a:custGeom>
              <a:avLst/>
              <a:gdLst>
                <a:gd name="T0" fmla="*/ 0 w 912"/>
                <a:gd name="T1" fmla="*/ 816 h 816"/>
                <a:gd name="T2" fmla="*/ 240 w 912"/>
                <a:gd name="T3" fmla="*/ 768 h 816"/>
                <a:gd name="T4" fmla="*/ 432 w 912"/>
                <a:gd name="T5" fmla="*/ 672 h 816"/>
                <a:gd name="T6" fmla="*/ 624 w 912"/>
                <a:gd name="T7" fmla="*/ 480 h 816"/>
                <a:gd name="T8" fmla="*/ 768 w 912"/>
                <a:gd name="T9" fmla="*/ 288 h 816"/>
                <a:gd name="T10" fmla="*/ 864 w 912"/>
                <a:gd name="T11" fmla="*/ 96 h 816"/>
                <a:gd name="T12" fmla="*/ 912 w 912"/>
                <a:gd name="T13" fmla="*/ 0 h 8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2"/>
                <a:gd name="T22" fmla="*/ 0 h 816"/>
                <a:gd name="T23" fmla="*/ 912 w 912"/>
                <a:gd name="T24" fmla="*/ 816 h 8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2" h="816">
                  <a:moveTo>
                    <a:pt x="0" y="816"/>
                  </a:moveTo>
                  <a:cubicBezTo>
                    <a:pt x="84" y="804"/>
                    <a:pt x="168" y="792"/>
                    <a:pt x="240" y="768"/>
                  </a:cubicBezTo>
                  <a:cubicBezTo>
                    <a:pt x="312" y="744"/>
                    <a:pt x="368" y="720"/>
                    <a:pt x="432" y="672"/>
                  </a:cubicBezTo>
                  <a:cubicBezTo>
                    <a:pt x="496" y="624"/>
                    <a:pt x="568" y="544"/>
                    <a:pt x="624" y="480"/>
                  </a:cubicBezTo>
                  <a:cubicBezTo>
                    <a:pt x="680" y="416"/>
                    <a:pt x="728" y="352"/>
                    <a:pt x="768" y="288"/>
                  </a:cubicBezTo>
                  <a:cubicBezTo>
                    <a:pt x="808" y="224"/>
                    <a:pt x="840" y="144"/>
                    <a:pt x="864" y="96"/>
                  </a:cubicBezTo>
                  <a:cubicBezTo>
                    <a:pt x="888" y="48"/>
                    <a:pt x="904" y="16"/>
                    <a:pt x="912" y="0"/>
                  </a:cubicBezTo>
                </a:path>
              </a:pathLst>
            </a:custGeom>
            <a:noFill/>
            <a:ln w="19050">
              <a:solidFill>
                <a:srgbClr val="00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46" name="Freeform 10"/>
            <p:cNvSpPr>
              <a:spLocks/>
            </p:cNvSpPr>
            <p:nvPr/>
          </p:nvSpPr>
          <p:spPr bwMode="auto">
            <a:xfrm>
              <a:off x="4224" y="2544"/>
              <a:ext cx="720" cy="768"/>
            </a:xfrm>
            <a:custGeom>
              <a:avLst/>
              <a:gdLst>
                <a:gd name="T0" fmla="*/ 0 w 912"/>
                <a:gd name="T1" fmla="*/ 816 h 816"/>
                <a:gd name="T2" fmla="*/ 240 w 912"/>
                <a:gd name="T3" fmla="*/ 768 h 816"/>
                <a:gd name="T4" fmla="*/ 432 w 912"/>
                <a:gd name="T5" fmla="*/ 672 h 816"/>
                <a:gd name="T6" fmla="*/ 624 w 912"/>
                <a:gd name="T7" fmla="*/ 480 h 816"/>
                <a:gd name="T8" fmla="*/ 768 w 912"/>
                <a:gd name="T9" fmla="*/ 288 h 816"/>
                <a:gd name="T10" fmla="*/ 864 w 912"/>
                <a:gd name="T11" fmla="*/ 96 h 816"/>
                <a:gd name="T12" fmla="*/ 912 w 912"/>
                <a:gd name="T13" fmla="*/ 0 h 8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2"/>
                <a:gd name="T22" fmla="*/ 0 h 816"/>
                <a:gd name="T23" fmla="*/ 912 w 912"/>
                <a:gd name="T24" fmla="*/ 816 h 8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2" h="816">
                  <a:moveTo>
                    <a:pt x="0" y="816"/>
                  </a:moveTo>
                  <a:cubicBezTo>
                    <a:pt x="84" y="804"/>
                    <a:pt x="168" y="792"/>
                    <a:pt x="240" y="768"/>
                  </a:cubicBezTo>
                  <a:cubicBezTo>
                    <a:pt x="312" y="744"/>
                    <a:pt x="368" y="720"/>
                    <a:pt x="432" y="672"/>
                  </a:cubicBezTo>
                  <a:cubicBezTo>
                    <a:pt x="496" y="624"/>
                    <a:pt x="568" y="544"/>
                    <a:pt x="624" y="480"/>
                  </a:cubicBezTo>
                  <a:cubicBezTo>
                    <a:pt x="680" y="416"/>
                    <a:pt x="728" y="352"/>
                    <a:pt x="768" y="288"/>
                  </a:cubicBezTo>
                  <a:cubicBezTo>
                    <a:pt x="808" y="224"/>
                    <a:pt x="840" y="144"/>
                    <a:pt x="864" y="96"/>
                  </a:cubicBezTo>
                  <a:cubicBezTo>
                    <a:pt x="888" y="48"/>
                    <a:pt x="904" y="16"/>
                    <a:pt x="912" y="0"/>
                  </a:cubicBezTo>
                </a:path>
              </a:pathLst>
            </a:custGeom>
            <a:noFill/>
            <a:ln w="19050">
              <a:solidFill>
                <a:srgbClr val="00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47" name="Freeform 11"/>
            <p:cNvSpPr>
              <a:spLocks/>
            </p:cNvSpPr>
            <p:nvPr/>
          </p:nvSpPr>
          <p:spPr bwMode="auto">
            <a:xfrm>
              <a:off x="4224" y="2832"/>
              <a:ext cx="1152" cy="720"/>
            </a:xfrm>
            <a:custGeom>
              <a:avLst/>
              <a:gdLst>
                <a:gd name="T0" fmla="*/ 0 w 912"/>
                <a:gd name="T1" fmla="*/ 816 h 816"/>
                <a:gd name="T2" fmla="*/ 240 w 912"/>
                <a:gd name="T3" fmla="*/ 768 h 816"/>
                <a:gd name="T4" fmla="*/ 432 w 912"/>
                <a:gd name="T5" fmla="*/ 672 h 816"/>
                <a:gd name="T6" fmla="*/ 624 w 912"/>
                <a:gd name="T7" fmla="*/ 480 h 816"/>
                <a:gd name="T8" fmla="*/ 768 w 912"/>
                <a:gd name="T9" fmla="*/ 288 h 816"/>
                <a:gd name="T10" fmla="*/ 864 w 912"/>
                <a:gd name="T11" fmla="*/ 96 h 816"/>
                <a:gd name="T12" fmla="*/ 912 w 912"/>
                <a:gd name="T13" fmla="*/ 0 h 8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2"/>
                <a:gd name="T22" fmla="*/ 0 h 816"/>
                <a:gd name="T23" fmla="*/ 912 w 912"/>
                <a:gd name="T24" fmla="*/ 816 h 8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2" h="816">
                  <a:moveTo>
                    <a:pt x="0" y="816"/>
                  </a:moveTo>
                  <a:cubicBezTo>
                    <a:pt x="84" y="804"/>
                    <a:pt x="168" y="792"/>
                    <a:pt x="240" y="768"/>
                  </a:cubicBezTo>
                  <a:cubicBezTo>
                    <a:pt x="312" y="744"/>
                    <a:pt x="368" y="720"/>
                    <a:pt x="432" y="672"/>
                  </a:cubicBezTo>
                  <a:cubicBezTo>
                    <a:pt x="496" y="624"/>
                    <a:pt x="568" y="544"/>
                    <a:pt x="624" y="480"/>
                  </a:cubicBezTo>
                  <a:cubicBezTo>
                    <a:pt x="680" y="416"/>
                    <a:pt x="728" y="352"/>
                    <a:pt x="768" y="288"/>
                  </a:cubicBezTo>
                  <a:cubicBezTo>
                    <a:pt x="808" y="224"/>
                    <a:pt x="840" y="144"/>
                    <a:pt x="864" y="96"/>
                  </a:cubicBezTo>
                  <a:cubicBezTo>
                    <a:pt x="888" y="48"/>
                    <a:pt x="904" y="16"/>
                    <a:pt x="912" y="0"/>
                  </a:cubicBezTo>
                </a:path>
              </a:pathLst>
            </a:custGeom>
            <a:noFill/>
            <a:ln w="19050">
              <a:solidFill>
                <a:srgbClr val="000066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4032" y="2167"/>
              <a:ext cx="1488" cy="233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Equal efficiency curves</a:t>
              </a:r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>
              <a:off x="4752" y="2448"/>
              <a:ext cx="0" cy="52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>
              <a:off x="4800" y="2448"/>
              <a:ext cx="144" cy="52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>
              <a:off x="4848" y="2448"/>
              <a:ext cx="384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75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Isoefficiency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843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this class, we will focus on communication volume as the impediment to scalability</a:t>
            </a:r>
          </a:p>
          <a:p>
            <a:pPr lvl="1"/>
            <a:r>
              <a:rPr lang="en-US" dirty="0" smtClean="0"/>
              <a:t>i.e. number of bytes sent or received</a:t>
            </a:r>
          </a:p>
          <a:p>
            <a:r>
              <a:rPr lang="en-US" dirty="0" smtClean="0"/>
              <a:t>So, the method for deriving isoefficiency function is:</a:t>
            </a:r>
          </a:p>
          <a:p>
            <a:pPr lvl="1"/>
            <a:r>
              <a:rPr lang="en-US" dirty="0" smtClean="0"/>
              <a:t>Write an expression for communication cost: </a:t>
            </a:r>
            <a:r>
              <a:rPr lang="en-US" dirty="0" err="1" smtClean="0"/>
              <a:t>comm</a:t>
            </a:r>
            <a:endParaRPr lang="en-US" dirty="0" smtClean="0"/>
          </a:p>
          <a:p>
            <a:pPr lvl="1"/>
            <a:r>
              <a:rPr lang="en-US" dirty="0" smtClean="0"/>
              <a:t>Write an expression for computation cost: comp</a:t>
            </a:r>
          </a:p>
          <a:p>
            <a:pPr lvl="1"/>
            <a:r>
              <a:rPr lang="en-US" dirty="0" smtClean="0"/>
              <a:t>Express both in terms of total (sequential) computation work: W</a:t>
            </a:r>
          </a:p>
          <a:p>
            <a:pPr lvl="1"/>
            <a:r>
              <a:rPr lang="en-US" dirty="0" smtClean="0"/>
              <a:t>Write expression for the ratio </a:t>
            </a:r>
            <a:r>
              <a:rPr lang="en-US" dirty="0" err="1" smtClean="0"/>
              <a:t>comm</a:t>
            </a:r>
            <a:r>
              <a:rPr lang="en-US" dirty="0" smtClean="0"/>
              <a:t>/comp and equate to a constant (so the efficiency can remain constant)</a:t>
            </a:r>
          </a:p>
          <a:p>
            <a:pPr lvl="1"/>
            <a:r>
              <a:rPr lang="en-US" dirty="0" smtClean="0"/>
              <a:t>Solve for W in terms of P (and eliminate all other variables)</a:t>
            </a:r>
          </a:p>
          <a:p>
            <a:pPr lvl="2"/>
            <a:r>
              <a:rPr lang="en-US" dirty="0" smtClean="0"/>
              <a:t>Approximate expressions as needed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computation cost is  a.N</a:t>
            </a:r>
            <a:r>
              <a:rPr lang="en-US" baseline="30000" dirty="0" smtClean="0"/>
              <a:t>3</a:t>
            </a:r>
            <a:r>
              <a:rPr lang="en-US" dirty="0" smtClean="0"/>
              <a:t> + </a:t>
            </a:r>
            <a:r>
              <a:rPr lang="en-US" dirty="0" err="1" smtClean="0"/>
              <a:t>b.N</a:t>
            </a:r>
            <a:endParaRPr lang="en-US" baseline="30000" dirty="0"/>
          </a:p>
          <a:p>
            <a:pPr lvl="1"/>
            <a:r>
              <a:rPr lang="en-US" dirty="0" smtClean="0"/>
              <a:t>Approximate this as a.N</a:t>
            </a:r>
            <a:r>
              <a:rPr lang="en-US" baseline="30000" dirty="0" smtClean="0"/>
              <a:t>3 </a:t>
            </a:r>
            <a:r>
              <a:rPr lang="en-US" dirty="0" smtClean="0"/>
              <a:t> , because the cubic term dominates over the linear term, for large N</a:t>
            </a:r>
          </a:p>
          <a:p>
            <a:pPr lvl="1"/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dirty="0" err="1" smtClean="0"/>
              <a:t>k.N</a:t>
            </a:r>
            <a:r>
              <a:rPr lang="en-US" dirty="0" err="1"/>
              <a:t>.</a:t>
            </a:r>
            <a:r>
              <a:rPr lang="en-US" dirty="0" err="1" smtClean="0"/>
              <a:t>log</a:t>
            </a:r>
            <a:r>
              <a:rPr lang="en-US" dirty="0" smtClean="0"/>
              <a:t> N approximates to N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8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sure to use the total work 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For a matrix of size N,  say, the algorithm requires doing N</a:t>
            </a:r>
            <a:r>
              <a:rPr lang="en-US" baseline="30000" dirty="0" smtClean="0"/>
              <a:t>3</a:t>
            </a:r>
            <a:r>
              <a:rPr lang="en-US" dirty="0" smtClean="0"/>
              <a:t> operations (across all processors.. I.e. same as sequential if you are not doing extra work).</a:t>
            </a:r>
          </a:p>
          <a:p>
            <a:pPr lvl="1"/>
            <a:r>
              <a:rPr lang="en-US" dirty="0" smtClean="0"/>
              <a:t>W = N</a:t>
            </a:r>
            <a:r>
              <a:rPr lang="en-US" baseline="30000" dirty="0" smtClean="0"/>
              <a:t>3</a:t>
            </a:r>
            <a:r>
              <a:rPr lang="en-US" dirty="0" smtClean="0"/>
              <a:t>; I.e. N = W </a:t>
            </a:r>
            <a:r>
              <a:rPr lang="en-US" baseline="30000" dirty="0" smtClean="0"/>
              <a:t>1/3</a:t>
            </a:r>
            <a:endParaRPr lang="en-US" dirty="0" smtClean="0"/>
          </a:p>
          <a:p>
            <a:pPr lvl="1"/>
            <a:r>
              <a:rPr lang="en-US" dirty="0" smtClean="0"/>
              <a:t>Make sure you replace all occurrences of N in the </a:t>
            </a:r>
            <a:r>
              <a:rPr lang="en-US" dirty="0" err="1" smtClean="0"/>
              <a:t>comm</a:t>
            </a:r>
            <a:r>
              <a:rPr lang="en-US" dirty="0" smtClean="0"/>
              <a:t>/comp ratio by W </a:t>
            </a:r>
            <a:r>
              <a:rPr lang="en-US" baseline="30000" dirty="0" smtClean="0"/>
              <a:t>1/3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other metrics for isoefficiency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the communication volume is not the metric for measuring inefficiency</a:t>
            </a:r>
          </a:p>
          <a:p>
            <a:pPr lvl="1"/>
            <a:r>
              <a:rPr lang="en-US" dirty="0" smtClean="0"/>
              <a:t>May be: </a:t>
            </a:r>
          </a:p>
          <a:p>
            <a:pPr lvl="2"/>
            <a:r>
              <a:rPr lang="en-US" dirty="0" smtClean="0"/>
              <a:t>number of messages</a:t>
            </a:r>
          </a:p>
          <a:p>
            <a:pPr lvl="2"/>
            <a:r>
              <a:rPr lang="en-US" dirty="0" smtClean="0"/>
              <a:t>Fraction of bisection bandwidth used</a:t>
            </a:r>
          </a:p>
          <a:p>
            <a:r>
              <a:rPr lang="en-US" dirty="0" smtClean="0"/>
              <a:t>Use the dominant metric for overhead to determine equal efficiency equation</a:t>
            </a:r>
          </a:p>
          <a:p>
            <a:pPr lvl="1"/>
            <a:r>
              <a:rPr lang="en-US" dirty="0" err="1" smtClean="0"/>
              <a:t>T</a:t>
            </a:r>
            <a:r>
              <a:rPr lang="en-US" baseline="-25000" dirty="0" err="1" smtClean="0"/>
              <a:t>parallel</a:t>
            </a:r>
            <a:r>
              <a:rPr lang="en-US" dirty="0" smtClean="0"/>
              <a:t> =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comp</a:t>
            </a:r>
            <a:r>
              <a:rPr lang="en-US" baseline="-25000" dirty="0" smtClean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overhead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Gauss-Jacobi Relaxation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457200" y="1980926"/>
            <a:ext cx="5638800" cy="381027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w</a:t>
            </a:r>
            <a:r>
              <a:rPr lang="en-US" sz="1600" dirty="0" smtClean="0">
                <a:latin typeface="Lucida Console" pitchFamily="49" charset="0"/>
              </a:rPr>
              <a:t>hile </a:t>
            </a:r>
            <a:r>
              <a:rPr lang="en-US" sz="1600" dirty="0">
                <a:latin typeface="Lucida Console" pitchFamily="49" charset="0"/>
              </a:rPr>
              <a:t>(</a:t>
            </a:r>
            <a:r>
              <a:rPr lang="en-US" sz="1600" dirty="0" err="1">
                <a:latin typeface="Lucida Console" pitchFamily="49" charset="0"/>
              </a:rPr>
              <a:t>maxError</a:t>
            </a:r>
            <a:r>
              <a:rPr lang="en-US" sz="1600" dirty="0">
                <a:latin typeface="Lucida Console" pitchFamily="49" charset="0"/>
              </a:rPr>
              <a:t> &gt; Threshold) {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 smtClean="0">
                <a:latin typeface="Lucida Console" pitchFamily="49" charset="0"/>
              </a:rPr>
              <a:t> Re-apply </a:t>
            </a:r>
            <a:r>
              <a:rPr lang="en-US" sz="1600" dirty="0">
                <a:latin typeface="Lucida Console" pitchFamily="49" charset="0"/>
              </a:rPr>
              <a:t>Boundary conditions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</a:t>
            </a:r>
            <a:r>
              <a:rPr lang="en-US" sz="1600" dirty="0" err="1" smtClean="0">
                <a:latin typeface="Lucida Console" pitchFamily="49" charset="0"/>
              </a:rPr>
              <a:t>maxError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>
                <a:latin typeface="Lucida Console" pitchFamily="49" charset="0"/>
              </a:rPr>
              <a:t>= 0;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</a:t>
            </a:r>
            <a:r>
              <a:rPr lang="en-US" sz="1600" dirty="0" smtClean="0">
                <a:latin typeface="Lucida Console" pitchFamily="49" charset="0"/>
              </a:rPr>
              <a:t>for </a:t>
            </a:r>
            <a:r>
              <a:rPr lang="en-US" sz="1600" dirty="0" err="1">
                <a:latin typeface="Lucida Console" pitchFamily="49" charset="0"/>
              </a:rPr>
              <a:t>i</a:t>
            </a:r>
            <a:r>
              <a:rPr lang="en-US" sz="1600" dirty="0">
                <a:latin typeface="Lucida Console" pitchFamily="49" charset="0"/>
              </a:rPr>
              <a:t> = 0 to N-1 {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</a:t>
            </a:r>
            <a:r>
              <a:rPr lang="en-US" sz="1600" dirty="0" smtClean="0">
                <a:latin typeface="Lucida Console" pitchFamily="49" charset="0"/>
              </a:rPr>
              <a:t>  for </a:t>
            </a:r>
            <a:r>
              <a:rPr lang="en-US" sz="1600" dirty="0">
                <a:latin typeface="Lucida Console" pitchFamily="49" charset="0"/>
              </a:rPr>
              <a:t>j = 0 to N-1 {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  </a:t>
            </a:r>
            <a:r>
              <a:rPr lang="en-US" sz="1600" dirty="0" smtClean="0">
                <a:latin typeface="Lucida Console" pitchFamily="49" charset="0"/>
              </a:rPr>
              <a:t>  B[</a:t>
            </a:r>
            <a:r>
              <a:rPr lang="en-US" sz="1600" dirty="0" err="1" smtClean="0">
                <a:latin typeface="Lucida Console" pitchFamily="49" charset="0"/>
              </a:rPr>
              <a:t>i,j</a:t>
            </a:r>
            <a:r>
              <a:rPr lang="en-US" sz="1600" dirty="0">
                <a:latin typeface="Lucida Console" pitchFamily="49" charset="0"/>
              </a:rPr>
              <a:t>] = </a:t>
            </a:r>
            <a:r>
              <a:rPr lang="en-US" sz="1600" dirty="0" smtClean="0">
                <a:latin typeface="Lucida Console" pitchFamily="49" charset="0"/>
              </a:rPr>
              <a:t>0.2 * (</a:t>
            </a:r>
            <a:r>
              <a:rPr lang="en-US" sz="1600" dirty="0">
                <a:latin typeface="Lucida Console" pitchFamily="49" charset="0"/>
              </a:rPr>
              <a:t>A[</a:t>
            </a:r>
            <a:r>
              <a:rPr lang="en-US" sz="1600" dirty="0" err="1">
                <a:latin typeface="Lucida Console" pitchFamily="49" charset="0"/>
              </a:rPr>
              <a:t>i,j</a:t>
            </a:r>
            <a:r>
              <a:rPr lang="en-US" sz="1600" dirty="0">
                <a:latin typeface="Lucida Console" pitchFamily="49" charset="0"/>
              </a:rPr>
              <a:t>] </a:t>
            </a:r>
            <a:r>
              <a:rPr lang="en-US" sz="1600" dirty="0" smtClean="0">
                <a:latin typeface="Lucida Console" pitchFamily="49" charset="0"/>
              </a:rPr>
              <a:t>+ A[i,j-1] +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 smtClean="0">
                <a:latin typeface="Lucida Console" pitchFamily="49" charset="0"/>
              </a:rPr>
              <a:t>          A[i,j+1</a:t>
            </a:r>
            <a:r>
              <a:rPr lang="en-US" sz="1600" dirty="0">
                <a:latin typeface="Lucida Console" pitchFamily="49" charset="0"/>
              </a:rPr>
              <a:t>] </a:t>
            </a:r>
            <a:r>
              <a:rPr lang="en-US" sz="1600" dirty="0" smtClean="0">
                <a:latin typeface="Lucida Console" pitchFamily="49" charset="0"/>
              </a:rPr>
              <a:t>+ A[i+1</a:t>
            </a:r>
            <a:r>
              <a:rPr lang="en-US" sz="1600" dirty="0">
                <a:latin typeface="Lucida Console" pitchFamily="49" charset="0"/>
              </a:rPr>
              <a:t>, j] + </a:t>
            </a:r>
            <a:r>
              <a:rPr lang="en-US" sz="1600" dirty="0" smtClean="0">
                <a:latin typeface="Lucida Console" pitchFamily="49" charset="0"/>
              </a:rPr>
              <a:t>A[i-1,j</a:t>
            </a:r>
            <a:r>
              <a:rPr lang="en-US" sz="1600" dirty="0">
                <a:latin typeface="Lucida Console" pitchFamily="49" charset="0"/>
              </a:rPr>
              <a:t>]) ;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    </a:t>
            </a:r>
            <a:r>
              <a:rPr lang="en-US" sz="1600" dirty="0" smtClean="0">
                <a:latin typeface="Lucida Console" pitchFamily="49" charset="0"/>
              </a:rPr>
              <a:t>if </a:t>
            </a:r>
            <a:r>
              <a:rPr lang="en-US" sz="1600" dirty="0">
                <a:latin typeface="Lucida Console" pitchFamily="49" charset="0"/>
              </a:rPr>
              <a:t>(|B[</a:t>
            </a:r>
            <a:r>
              <a:rPr lang="en-US" sz="1600" dirty="0" err="1">
                <a:latin typeface="Lucida Console" pitchFamily="49" charset="0"/>
              </a:rPr>
              <a:t>i,j</a:t>
            </a:r>
            <a:r>
              <a:rPr lang="en-US" sz="1600" dirty="0">
                <a:latin typeface="Lucida Console" pitchFamily="49" charset="0"/>
              </a:rPr>
              <a:t>]- A[</a:t>
            </a:r>
            <a:r>
              <a:rPr lang="en-US" sz="1600" dirty="0" err="1">
                <a:latin typeface="Lucida Console" pitchFamily="49" charset="0"/>
              </a:rPr>
              <a:t>i,j</a:t>
            </a:r>
            <a:r>
              <a:rPr lang="en-US" sz="1600" dirty="0">
                <a:latin typeface="Lucida Console" pitchFamily="49" charset="0"/>
              </a:rPr>
              <a:t>]| &gt; </a:t>
            </a:r>
            <a:r>
              <a:rPr lang="en-US" sz="1600" dirty="0" err="1" smtClean="0">
                <a:latin typeface="Lucida Console" pitchFamily="49" charset="0"/>
              </a:rPr>
              <a:t>maxError</a:t>
            </a:r>
            <a:r>
              <a:rPr lang="en-US" sz="1600" dirty="0" smtClean="0">
                <a:latin typeface="Lucida Console" pitchFamily="49" charset="0"/>
              </a:rPr>
              <a:t>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 smtClean="0">
                <a:latin typeface="Lucida Console" pitchFamily="49" charset="0"/>
              </a:rPr>
              <a:t>        </a:t>
            </a:r>
            <a:r>
              <a:rPr lang="en-US" sz="1600" dirty="0" err="1" smtClean="0">
                <a:latin typeface="Lucida Console" pitchFamily="49" charset="0"/>
              </a:rPr>
              <a:t>maxError</a:t>
            </a:r>
            <a:r>
              <a:rPr lang="en-US" sz="1600" dirty="0" smtClean="0">
                <a:latin typeface="Lucida Console" pitchFamily="49" charset="0"/>
              </a:rPr>
              <a:t> </a:t>
            </a:r>
            <a:r>
              <a:rPr lang="en-US" sz="1600" dirty="0">
                <a:latin typeface="Lucida Console" pitchFamily="49" charset="0"/>
              </a:rPr>
              <a:t>= |B[</a:t>
            </a:r>
            <a:r>
              <a:rPr lang="en-US" sz="1600" dirty="0" err="1">
                <a:latin typeface="Lucida Console" pitchFamily="49" charset="0"/>
              </a:rPr>
              <a:t>i,j</a:t>
            </a:r>
            <a:r>
              <a:rPr lang="en-US" sz="1600" dirty="0">
                <a:latin typeface="Lucida Console" pitchFamily="49" charset="0"/>
              </a:rPr>
              <a:t>]- A[</a:t>
            </a:r>
            <a:r>
              <a:rPr lang="en-US" sz="1600" dirty="0" err="1">
                <a:latin typeface="Lucida Console" pitchFamily="49" charset="0"/>
              </a:rPr>
              <a:t>i,j</a:t>
            </a:r>
            <a:r>
              <a:rPr lang="en-US" sz="1600" dirty="0">
                <a:latin typeface="Lucida Console" pitchFamily="49" charset="0"/>
              </a:rPr>
              <a:t>]|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 </a:t>
            </a:r>
            <a:r>
              <a:rPr lang="en-US" sz="1600" dirty="0" smtClean="0">
                <a:latin typeface="Lucida Console" pitchFamily="49" charset="0"/>
              </a:rPr>
              <a:t> }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 smtClean="0">
                <a:latin typeface="Lucida Console" pitchFamily="49" charset="0"/>
              </a:rPr>
              <a:t>   }</a:t>
            </a:r>
            <a:endParaRPr lang="en-US" sz="1600" dirty="0">
              <a:latin typeface="Lucida Console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   swap B and A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dirty="0">
                <a:latin typeface="Lucida Console" pitchFamily="49" charset="0"/>
              </a:rPr>
              <a:t>}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4724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600" dirty="0"/>
              <a:t>Sequential </a:t>
            </a:r>
            <a:r>
              <a:rPr lang="en-US" sz="2600" dirty="0" err="1" smtClean="0"/>
              <a:t>Pseudocode</a:t>
            </a:r>
            <a:r>
              <a:rPr lang="en-US" sz="2600" dirty="0"/>
              <a:t>: </a:t>
            </a:r>
          </a:p>
        </p:txBody>
      </p:sp>
      <p:graphicFrame>
        <p:nvGraphicFramePr>
          <p:cNvPr id="9830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352857"/>
              </p:ext>
            </p:extLst>
          </p:nvPr>
        </p:nvGraphicFramePr>
        <p:xfrm>
          <a:off x="6629400" y="1447800"/>
          <a:ext cx="1752600" cy="1692277"/>
        </p:xfrm>
        <a:graphic>
          <a:graphicData uri="http://schemas.openxmlformats.org/drawingml/2006/table">
            <a:tbl>
              <a:tblPr/>
              <a:tblGrid>
                <a:gridCol w="350838"/>
                <a:gridCol w="350837"/>
                <a:gridCol w="349250"/>
                <a:gridCol w="350838"/>
                <a:gridCol w="350837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34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255098"/>
              </p:ext>
            </p:extLst>
          </p:nvPr>
        </p:nvGraphicFramePr>
        <p:xfrm>
          <a:off x="6629400" y="3200400"/>
          <a:ext cx="1752600" cy="1676402"/>
        </p:xfrm>
        <a:graphic>
          <a:graphicData uri="http://schemas.openxmlformats.org/drawingml/2006/table">
            <a:tbl>
              <a:tblPr/>
              <a:tblGrid>
                <a:gridCol w="350838"/>
                <a:gridCol w="350837"/>
                <a:gridCol w="349250"/>
                <a:gridCol w="350838"/>
                <a:gridCol w="350837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8385" name="Line 81"/>
          <p:cNvSpPr>
            <a:spLocks noChangeShapeType="1"/>
          </p:cNvSpPr>
          <p:nvPr/>
        </p:nvSpPr>
        <p:spPr bwMode="auto">
          <a:xfrm>
            <a:off x="6629400" y="14478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386" name="Text Box 82"/>
          <p:cNvSpPr txBox="1">
            <a:spLocks noChangeArrowheads="1"/>
          </p:cNvSpPr>
          <p:nvPr/>
        </p:nvSpPr>
        <p:spPr bwMode="auto">
          <a:xfrm>
            <a:off x="5181600" y="10668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accent1"/>
                </a:solidFill>
              </a:rPr>
              <a:t>Decomposition by:</a:t>
            </a:r>
            <a:r>
              <a:rPr lang="en-US" dirty="0"/>
              <a:t> </a:t>
            </a:r>
          </a:p>
        </p:txBody>
      </p:sp>
      <p:sp>
        <p:nvSpPr>
          <p:cNvPr id="98387" name="Text Box 83"/>
          <p:cNvSpPr txBox="1">
            <a:spLocks noChangeArrowheads="1"/>
          </p:cNvSpPr>
          <p:nvPr/>
        </p:nvSpPr>
        <p:spPr bwMode="auto">
          <a:xfrm>
            <a:off x="5486400" y="18288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</a:rPr>
              <a:t>Row</a:t>
            </a:r>
          </a:p>
        </p:txBody>
      </p:sp>
      <p:sp>
        <p:nvSpPr>
          <p:cNvPr id="98388" name="Text Box 84"/>
          <p:cNvSpPr txBox="1">
            <a:spLocks noChangeArrowheads="1"/>
          </p:cNvSpPr>
          <p:nvPr/>
        </p:nvSpPr>
        <p:spPr bwMode="auto">
          <a:xfrm>
            <a:off x="5562600" y="35052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accent1"/>
                </a:solidFill>
              </a:rPr>
              <a:t>Blocks</a:t>
            </a:r>
          </a:p>
        </p:txBody>
      </p:sp>
      <p:sp>
        <p:nvSpPr>
          <p:cNvPr id="98389" name="Text Box 85"/>
          <p:cNvSpPr txBox="1">
            <a:spLocks noChangeArrowheads="1"/>
          </p:cNvSpPr>
          <p:nvPr/>
        </p:nvSpPr>
        <p:spPr bwMode="auto">
          <a:xfrm>
            <a:off x="5257800" y="54864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accent1"/>
                </a:solidFill>
              </a:rPr>
              <a:t>Or Column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/>
          </a:p>
        </p:txBody>
      </p:sp>
      <p:pic>
        <p:nvPicPr>
          <p:cNvPr id="1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953000"/>
            <a:ext cx="1752600" cy="167640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10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Isoefficiency of Jacobi </a:t>
            </a:r>
            <a:r>
              <a:rPr lang="en-US" dirty="0" smtClean="0"/>
              <a:t>Relaxation</a:t>
            </a:r>
            <a:endParaRPr lang="en-US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219200"/>
            <a:ext cx="4152900" cy="51054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           Row </a:t>
            </a:r>
            <a:r>
              <a:rPr lang="en-US" sz="2800" dirty="0"/>
              <a:t>decomposition</a:t>
            </a:r>
          </a:p>
          <a:p>
            <a:pPr eaLnBrk="1" hangingPunct="1"/>
            <a:r>
              <a:rPr lang="en-US" sz="2400" dirty="0"/>
              <a:t>Computation per proc</a:t>
            </a:r>
            <a:r>
              <a:rPr lang="en-US" sz="2400" dirty="0" smtClean="0"/>
              <a:t>: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400" dirty="0" smtClean="0"/>
              <a:t>Communication:</a:t>
            </a:r>
          </a:p>
          <a:p>
            <a:pPr eaLnBrk="1" hangingPunct="1"/>
            <a:endParaRPr lang="en-US" sz="2100" dirty="0"/>
          </a:p>
          <a:p>
            <a:pPr eaLnBrk="1" hangingPunct="1"/>
            <a:r>
              <a:rPr lang="en-US" sz="2400" dirty="0" err="1" smtClean="0"/>
              <a:t>Comm</a:t>
            </a:r>
            <a:r>
              <a:rPr lang="en-US" sz="2400" dirty="0" smtClean="0"/>
              <a:t>-to-comp Ratio:</a:t>
            </a:r>
          </a:p>
          <a:p>
            <a:pPr eaLnBrk="1" hangingPunct="1"/>
            <a:endParaRPr lang="en-US" sz="2100" dirty="0"/>
          </a:p>
          <a:p>
            <a:pPr eaLnBrk="1" hangingPunct="1"/>
            <a:r>
              <a:rPr lang="en-US" sz="2400" dirty="0"/>
              <a:t>Efficiency: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Isoefficiency:</a:t>
            </a:r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62500" y="1219200"/>
            <a:ext cx="4152900" cy="51054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          Block </a:t>
            </a:r>
            <a:r>
              <a:rPr lang="en-US" sz="2800" dirty="0"/>
              <a:t>decomposition</a:t>
            </a:r>
          </a:p>
          <a:p>
            <a:pPr eaLnBrk="1" hangingPunct="1"/>
            <a:r>
              <a:rPr lang="en-US" sz="2400" dirty="0" smtClean="0"/>
              <a:t>Computation </a:t>
            </a:r>
            <a:r>
              <a:rPr lang="en-US" sz="2400" dirty="0"/>
              <a:t>per proc</a:t>
            </a:r>
            <a:r>
              <a:rPr lang="en-US" sz="2400" dirty="0" smtClean="0"/>
              <a:t>: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400" dirty="0"/>
              <a:t>Communication: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 err="1" smtClean="0"/>
              <a:t>Comm</a:t>
            </a:r>
            <a:r>
              <a:rPr lang="en-US" sz="2400" dirty="0" smtClean="0"/>
              <a:t>-to-comp Ratio:</a:t>
            </a:r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 smtClean="0"/>
              <a:t>Efficiency:</a:t>
            </a:r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 smtClean="0"/>
              <a:t>Isoefficiency:</a:t>
            </a:r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54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Isoefficiency of Jacobi </a:t>
            </a:r>
            <a:r>
              <a:rPr lang="en-US" dirty="0" smtClean="0"/>
              <a:t>Relaxation</a:t>
            </a:r>
            <a:endParaRPr lang="en-US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219200"/>
            <a:ext cx="4152900" cy="5105400"/>
          </a:xfrm>
        </p:spPr>
        <p:txBody>
          <a:bodyPr>
            <a:normAutofit fontScale="92500"/>
          </a:bodyPr>
          <a:lstStyle/>
          <a:p>
            <a:pPr eaLnBrk="1" hangingPunct="1">
              <a:buNone/>
            </a:pPr>
            <a:r>
              <a:rPr lang="en-US" sz="2800" dirty="0" smtClean="0"/>
              <a:t>           Row </a:t>
            </a:r>
            <a:r>
              <a:rPr lang="en-US" sz="2800" dirty="0"/>
              <a:t>decomposition</a:t>
            </a:r>
          </a:p>
          <a:p>
            <a:pPr eaLnBrk="1" hangingPunct="1"/>
            <a:r>
              <a:rPr lang="en-US" sz="2400" dirty="0"/>
              <a:t>Computation per </a:t>
            </a:r>
            <a:r>
              <a:rPr lang="en-US" sz="2400" dirty="0" smtClean="0"/>
              <a:t>proc:</a:t>
            </a:r>
            <a:endParaRPr lang="en-US" sz="2400" dirty="0"/>
          </a:p>
          <a:p>
            <a:pPr lvl="1" eaLnBrk="1" hangingPunct="1"/>
            <a:r>
              <a:rPr lang="en-US" sz="2000" dirty="0" smtClean="0"/>
              <a:t>A * N * (N/P)</a:t>
            </a:r>
            <a:endParaRPr lang="en-US" sz="2000" dirty="0"/>
          </a:p>
          <a:p>
            <a:pPr eaLnBrk="1" hangingPunct="1"/>
            <a:r>
              <a:rPr lang="en-US" sz="2400" dirty="0" smtClean="0"/>
              <a:t>Communication:</a:t>
            </a:r>
            <a:endParaRPr lang="en-US" sz="2400" dirty="0"/>
          </a:p>
          <a:p>
            <a:pPr lvl="1"/>
            <a:r>
              <a:rPr lang="en-US" sz="2100" dirty="0" smtClean="0"/>
              <a:t>16 * N</a:t>
            </a:r>
            <a:endParaRPr lang="en-US" sz="2100" dirty="0"/>
          </a:p>
          <a:p>
            <a:pPr eaLnBrk="1" hangingPunct="1"/>
            <a:r>
              <a:rPr lang="en-US" sz="2400" dirty="0" err="1" smtClean="0"/>
              <a:t>Comm</a:t>
            </a:r>
            <a:r>
              <a:rPr lang="en-US" sz="2400" dirty="0" smtClean="0"/>
              <a:t>-to-comp Ratio</a:t>
            </a:r>
            <a:r>
              <a:rPr lang="en-US" sz="2400" dirty="0"/>
              <a:t>:</a:t>
            </a:r>
          </a:p>
          <a:p>
            <a:pPr lvl="1"/>
            <a:r>
              <a:rPr lang="en-US" sz="2100" dirty="0" smtClean="0"/>
              <a:t>(16 * P) / (A * N) = </a:t>
            </a:r>
            <a:r>
              <a:rPr lang="el-GR" sz="2100" dirty="0" smtClean="0"/>
              <a:t>γ</a:t>
            </a:r>
            <a:endParaRPr lang="en-US" sz="2100" dirty="0"/>
          </a:p>
          <a:p>
            <a:pPr eaLnBrk="1" hangingPunct="1"/>
            <a:r>
              <a:rPr lang="en-US" sz="2400" dirty="0"/>
              <a:t>Efficiency</a:t>
            </a:r>
            <a:r>
              <a:rPr lang="en-US" sz="2400" dirty="0" smtClean="0"/>
              <a:t>: </a:t>
            </a:r>
            <a:r>
              <a:rPr lang="en-US" sz="2100" dirty="0" smtClean="0">
                <a:solidFill>
                  <a:schemeClr val="tx2"/>
                </a:solidFill>
              </a:rPr>
              <a:t>1 / (1 + </a:t>
            </a:r>
            <a:r>
              <a:rPr lang="el-GR" sz="2100" dirty="0" smtClean="0">
                <a:solidFill>
                  <a:schemeClr val="tx2"/>
                </a:solidFill>
              </a:rPr>
              <a:t>γ</a:t>
            </a:r>
            <a:r>
              <a:rPr lang="en-US" sz="2100" dirty="0" smtClean="0">
                <a:solidFill>
                  <a:schemeClr val="tx2"/>
                </a:solidFill>
              </a:rPr>
              <a:t>)</a:t>
            </a:r>
            <a:endParaRPr lang="en-US" sz="21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400" dirty="0" smtClean="0"/>
              <a:t>Isoefficiency: </a:t>
            </a:r>
          </a:p>
          <a:p>
            <a:pPr lvl="1"/>
            <a:r>
              <a:rPr lang="en-US" sz="2100" dirty="0"/>
              <a:t>Keep  </a:t>
            </a:r>
            <a:r>
              <a:rPr lang="el-GR" sz="2100" dirty="0" smtClean="0"/>
              <a:t>γ</a:t>
            </a:r>
            <a:r>
              <a:rPr lang="en-US" sz="2100" dirty="0" smtClean="0"/>
              <a:t> constant</a:t>
            </a:r>
          </a:p>
          <a:p>
            <a:pPr lvl="1"/>
            <a:r>
              <a:rPr lang="en-US" sz="2100" dirty="0" smtClean="0"/>
              <a:t>16P/(A.N) = </a:t>
            </a:r>
            <a:r>
              <a:rPr lang="en-US" sz="2100" dirty="0"/>
              <a:t> </a:t>
            </a:r>
            <a:r>
              <a:rPr lang="el-GR" sz="2100" dirty="0" smtClean="0"/>
              <a:t>γ</a:t>
            </a:r>
            <a:r>
              <a:rPr lang="en-US" sz="2100" dirty="0" smtClean="0"/>
              <a:t>, </a:t>
            </a:r>
            <a:r>
              <a:rPr lang="en-US" sz="2100" dirty="0" err="1" smtClean="0"/>
              <a:t>ie</a:t>
            </a:r>
            <a:r>
              <a:rPr lang="en-US" sz="2100" dirty="0" smtClean="0"/>
              <a:t> P/N = k</a:t>
            </a:r>
            <a:endParaRPr lang="en-US" sz="2100" baseline="30000" dirty="0" smtClean="0"/>
          </a:p>
          <a:p>
            <a:pPr lvl="1"/>
            <a:r>
              <a:rPr lang="en-US" sz="2100" dirty="0" smtClean="0"/>
              <a:t>problem-size W = N</a:t>
            </a:r>
            <a:r>
              <a:rPr lang="en-US" sz="2100" baseline="30000" dirty="0" smtClean="0"/>
              <a:t>2</a:t>
            </a:r>
            <a:r>
              <a:rPr lang="en-US" sz="2100" dirty="0" smtClean="0"/>
              <a:t>,  N = </a:t>
            </a:r>
            <a:r>
              <a:rPr lang="en-US" sz="2100" dirty="0" err="1" smtClean="0"/>
              <a:t>sqrt</a:t>
            </a:r>
            <a:r>
              <a:rPr lang="en-US" sz="2100" dirty="0" smtClean="0"/>
              <a:t>(W)</a:t>
            </a:r>
            <a:endParaRPr lang="en-US" sz="2100" baseline="30000" dirty="0" smtClean="0"/>
          </a:p>
          <a:p>
            <a:pPr lvl="1"/>
            <a:r>
              <a:rPr lang="en-US" sz="2100" dirty="0" smtClean="0"/>
              <a:t>P/</a:t>
            </a:r>
            <a:r>
              <a:rPr lang="en-US" sz="2100" dirty="0" err="1" smtClean="0"/>
              <a:t>sqrt</a:t>
            </a:r>
            <a:r>
              <a:rPr lang="en-US" sz="2100" dirty="0" smtClean="0"/>
              <a:t>(W) = k; W = (P/k)</a:t>
            </a:r>
            <a:r>
              <a:rPr lang="en-US" sz="2100" baseline="30000" dirty="0" smtClean="0"/>
              <a:t>2</a:t>
            </a:r>
          </a:p>
          <a:p>
            <a:pPr lvl="1"/>
            <a:endParaRPr lang="en-US" sz="2100" dirty="0" smtClean="0"/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62500" y="1219200"/>
            <a:ext cx="4152900" cy="5105400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sz="2800" dirty="0" smtClean="0"/>
              <a:t>          Block </a:t>
            </a:r>
            <a:r>
              <a:rPr lang="en-US" sz="2800" dirty="0"/>
              <a:t>decomposition</a:t>
            </a:r>
          </a:p>
          <a:p>
            <a:pPr eaLnBrk="1" hangingPunct="1"/>
            <a:r>
              <a:rPr lang="en-US" sz="2400" dirty="0" smtClean="0"/>
              <a:t>Computation </a:t>
            </a:r>
            <a:r>
              <a:rPr lang="en-US" sz="2400" dirty="0"/>
              <a:t>per </a:t>
            </a:r>
            <a:r>
              <a:rPr lang="en-US" sz="2400" dirty="0" smtClean="0"/>
              <a:t>proc:</a:t>
            </a:r>
            <a:endParaRPr lang="en-US" sz="2400" dirty="0"/>
          </a:p>
          <a:p>
            <a:pPr lvl="1" eaLnBrk="1" hangingPunct="1"/>
            <a:r>
              <a:rPr lang="en-US" sz="2000" dirty="0" smtClean="0"/>
              <a:t>A * N * (N/P)</a:t>
            </a:r>
            <a:endParaRPr lang="en-US" sz="2000" dirty="0"/>
          </a:p>
          <a:p>
            <a:pPr eaLnBrk="1" hangingPunct="1"/>
            <a:r>
              <a:rPr lang="en-US" sz="2400" dirty="0"/>
              <a:t>Communication:</a:t>
            </a:r>
          </a:p>
          <a:p>
            <a:pPr lvl="1"/>
            <a:r>
              <a:rPr lang="en-US" sz="2100" dirty="0" smtClean="0"/>
              <a:t>32 * N / P</a:t>
            </a:r>
            <a:r>
              <a:rPr lang="en-US" sz="2100" baseline="30000" dirty="0" smtClean="0"/>
              <a:t>1/2</a:t>
            </a:r>
            <a:endParaRPr lang="en-US" sz="2100" baseline="30000" dirty="0"/>
          </a:p>
          <a:p>
            <a:pPr eaLnBrk="1" hangingPunct="1"/>
            <a:r>
              <a:rPr lang="en-US" sz="2400" dirty="0" err="1" smtClean="0"/>
              <a:t>Comm</a:t>
            </a:r>
            <a:r>
              <a:rPr lang="en-US" sz="2400" dirty="0" smtClean="0"/>
              <a:t>-to-comp Ratio:</a:t>
            </a:r>
            <a:endParaRPr lang="en-US" sz="2400" dirty="0"/>
          </a:p>
          <a:p>
            <a:pPr lvl="1"/>
            <a:r>
              <a:rPr lang="en-US" sz="2100" dirty="0" smtClean="0"/>
              <a:t>(32 * P</a:t>
            </a:r>
            <a:r>
              <a:rPr lang="en-US" sz="2100" baseline="30000" dirty="0" smtClean="0"/>
              <a:t>1/2</a:t>
            </a:r>
            <a:r>
              <a:rPr lang="en-US" sz="2100" dirty="0" smtClean="0"/>
              <a:t>) / (A * N)</a:t>
            </a:r>
            <a:endParaRPr lang="en-US" sz="2100" dirty="0"/>
          </a:p>
          <a:p>
            <a:r>
              <a:rPr lang="en-US" sz="2400" dirty="0"/>
              <a:t>Efficiency: </a:t>
            </a:r>
            <a:r>
              <a:rPr lang="en-US" sz="2400" dirty="0">
                <a:solidFill>
                  <a:schemeClr val="tx2"/>
                </a:solidFill>
              </a:rPr>
              <a:t>1 / (1 + </a:t>
            </a:r>
            <a:r>
              <a:rPr lang="el-GR" sz="2400" dirty="0">
                <a:solidFill>
                  <a:schemeClr val="tx2"/>
                </a:solidFill>
              </a:rPr>
              <a:t>γ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pPr eaLnBrk="1" hangingPunct="1"/>
            <a:r>
              <a:rPr lang="en-US" sz="2400" dirty="0" smtClean="0"/>
              <a:t>Isoefficiency:</a:t>
            </a:r>
            <a:endParaRPr lang="en-US" sz="2400" dirty="0"/>
          </a:p>
          <a:p>
            <a:pPr lvl="1"/>
            <a:r>
              <a:rPr lang="en-US" sz="2100" dirty="0" smtClean="0"/>
              <a:t>P</a:t>
            </a:r>
            <a:r>
              <a:rPr lang="en-US" sz="2100" baseline="30000" dirty="0" smtClean="0"/>
              <a:t>1/2</a:t>
            </a:r>
            <a:r>
              <a:rPr lang="en-US" sz="2100" dirty="0" smtClean="0"/>
              <a:t>/(w)</a:t>
            </a:r>
            <a:r>
              <a:rPr lang="en-US" sz="2100" baseline="30000" dirty="0" smtClean="0"/>
              <a:t>1/2</a:t>
            </a:r>
            <a:r>
              <a:rPr lang="en-US" sz="2100" dirty="0" smtClean="0"/>
              <a:t> = k; w = p/k</a:t>
            </a:r>
            <a:endParaRPr lang="en-US" sz="2100" baseline="30000" dirty="0" smtClean="0"/>
          </a:p>
          <a:p>
            <a:pPr lvl="1"/>
            <a:r>
              <a:rPr lang="en-US" sz="2100" dirty="0" smtClean="0"/>
              <a:t>Linear in 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Molecular Dynamics</a:t>
            </a:r>
          </a:p>
        </p:txBody>
      </p:sp>
      <p:sp>
        <p:nvSpPr>
          <p:cNvPr id="18436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7388" y="1219200"/>
            <a:ext cx="7997825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Collection of [charged] atoms, with bonds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Newtonian mechanics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Thousands of atoms (1,000 - 500,000)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1 </a:t>
            </a:r>
            <a:r>
              <a:rPr lang="en-US" dirty="0" err="1" smtClean="0"/>
              <a:t>femtosecond</a:t>
            </a:r>
            <a:r>
              <a:rPr lang="en-US" dirty="0" smtClean="0"/>
              <a:t> time-step, millions needed!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At each time-step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Calculate forces on each atom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Bonds:  treated like springs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Non-bonded: electrostatic and van </a:t>
            </a:r>
            <a:r>
              <a:rPr lang="en-US" dirty="0" err="1" smtClean="0"/>
              <a:t>der</a:t>
            </a:r>
            <a:r>
              <a:rPr lang="en-US" dirty="0" smtClean="0"/>
              <a:t> Waal’s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Short-distance: every </a:t>
            </a:r>
            <a:r>
              <a:rPr lang="en-US" dirty="0" err="1" smtClean="0"/>
              <a:t>timestep</a:t>
            </a:r>
            <a:endParaRPr lang="en-US" dirty="0" smtClean="0"/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Long range: ignore for this discussion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Calculate velocities and advance positions</a:t>
            </a:r>
          </a:p>
        </p:txBody>
      </p:sp>
      <p:pic>
        <p:nvPicPr>
          <p:cNvPr id="18438" name="Picture 2053" descr="apoa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1676400"/>
            <a:ext cx="2438400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algorithm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676400"/>
            <a:ext cx="4953000" cy="43704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Read atom info and </a:t>
            </a:r>
            <a:r>
              <a:rPr lang="en-US" sz="2000" dirty="0" err="1" smtClean="0"/>
              <a:t>iniialize</a:t>
            </a:r>
            <a:endParaRPr lang="en-US" sz="2000" dirty="0" smtClean="0"/>
          </a:p>
          <a:p>
            <a:r>
              <a:rPr lang="en-US" sz="2000" dirty="0" smtClean="0"/>
              <a:t>for I = 1, N</a:t>
            </a:r>
          </a:p>
          <a:p>
            <a:r>
              <a:rPr lang="en-US" sz="2000" dirty="0" smtClean="0"/>
              <a:t>  for J = 1, N</a:t>
            </a:r>
          </a:p>
          <a:p>
            <a:r>
              <a:rPr lang="en-US" sz="2000" dirty="0" smtClean="0"/>
              <a:t>     if (distance(</a:t>
            </a:r>
            <a:r>
              <a:rPr lang="en-US" sz="2000" dirty="0" err="1" smtClean="0"/>
              <a:t>A,i,j</a:t>
            </a:r>
            <a:r>
              <a:rPr lang="en-US" sz="2000" dirty="0" smtClean="0"/>
              <a:t>)  &lt; </a:t>
            </a:r>
            <a:r>
              <a:rPr lang="en-US" sz="2000" dirty="0" err="1" smtClean="0"/>
              <a:t>CutOff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      A[</a:t>
            </a:r>
            <a:r>
              <a:rPr lang="en-US" sz="2000" dirty="0" err="1" smtClean="0"/>
              <a:t>i</a:t>
            </a:r>
            <a:r>
              <a:rPr lang="en-US" sz="2000" dirty="0" smtClean="0"/>
              <a:t>].force = </a:t>
            </a:r>
            <a:r>
              <a:rPr lang="en-US" sz="2000" dirty="0" err="1" smtClean="0"/>
              <a:t>calculateForceBetween</a:t>
            </a:r>
            <a:r>
              <a:rPr lang="en-US" sz="2000" dirty="0" smtClean="0"/>
              <a:t>(</a:t>
            </a:r>
            <a:r>
              <a:rPr lang="en-US" sz="2000" dirty="0" err="1" smtClean="0"/>
              <a:t>A,i,j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For  </a:t>
            </a:r>
            <a:r>
              <a:rPr lang="en-US" sz="2000" dirty="0" err="1" smtClean="0"/>
              <a:t>i</a:t>
            </a:r>
            <a:r>
              <a:rPr lang="en-US" sz="2000" dirty="0" smtClean="0"/>
              <a:t> = 1,N</a:t>
            </a:r>
          </a:p>
          <a:p>
            <a:r>
              <a:rPr lang="en-US" sz="2000" dirty="0" smtClean="0"/>
              <a:t>     for each atom j that </a:t>
            </a:r>
            <a:r>
              <a:rPr lang="en-US" sz="2000" dirty="0" err="1" smtClean="0"/>
              <a:t>i</a:t>
            </a:r>
            <a:r>
              <a:rPr lang="en-US" sz="2000" dirty="0" smtClean="0"/>
              <a:t> is bonded to:</a:t>
            </a:r>
          </a:p>
          <a:p>
            <a:r>
              <a:rPr lang="en-US" sz="2000" dirty="0" smtClean="0"/>
              <a:t>         add forces on A[</a:t>
            </a:r>
            <a:r>
              <a:rPr lang="en-US" sz="2000" dirty="0" err="1" smtClean="0"/>
              <a:t>i</a:t>
            </a:r>
            <a:r>
              <a:rPr lang="en-US" sz="2000" dirty="0" smtClean="0"/>
              <a:t>]  due to A[</a:t>
            </a:r>
            <a:r>
              <a:rPr lang="en-US" sz="2000" dirty="0" err="1" smtClean="0"/>
              <a:t>i</a:t>
            </a:r>
            <a:r>
              <a:rPr lang="en-US" sz="2000" dirty="0" smtClean="0"/>
              <a:t>]</a:t>
            </a:r>
          </a:p>
          <a:p>
            <a:endParaRPr lang="en-US" sz="2000" dirty="0" smtClean="0"/>
          </a:p>
          <a:p>
            <a:r>
              <a:rPr lang="en-US" sz="2000" dirty="0" smtClean="0"/>
              <a:t>// integrate</a:t>
            </a:r>
          </a:p>
          <a:p>
            <a:r>
              <a:rPr lang="en-US" sz="2000" dirty="0" smtClean="0"/>
              <a:t>  for I = 1, N  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updatePositions</a:t>
            </a:r>
            <a:r>
              <a:rPr lang="en-US" sz="2000" dirty="0" smtClean="0"/>
              <a:t>(</a:t>
            </a:r>
            <a:r>
              <a:rPr lang="en-US" sz="2000" dirty="0" err="1" smtClean="0"/>
              <a:t>A,i</a:t>
            </a:r>
            <a:r>
              <a:rPr lang="en-US" sz="2000" dirty="0" smtClean="0"/>
              <a:t>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1600200"/>
            <a:ext cx="327660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 is an array of Atoms. </a:t>
            </a:r>
          </a:p>
          <a:p>
            <a:r>
              <a:rPr lang="en-US" dirty="0" smtClean="0"/>
              <a:t>Each A[</a:t>
            </a:r>
            <a:r>
              <a:rPr lang="en-US" dirty="0" err="1" smtClean="0"/>
              <a:t>i</a:t>
            </a:r>
            <a:r>
              <a:rPr lang="en-US" dirty="0" smtClean="0"/>
              <a:t>] has:</a:t>
            </a:r>
          </a:p>
          <a:p>
            <a:r>
              <a:rPr lang="en-US" dirty="0" smtClean="0"/>
              <a:t>  double  </a:t>
            </a:r>
            <a:r>
              <a:rPr lang="en-US" dirty="0" err="1" smtClean="0"/>
              <a:t>px,py,pz</a:t>
            </a:r>
            <a:r>
              <a:rPr lang="en-US" dirty="0" smtClean="0"/>
              <a:t> ; // positions</a:t>
            </a:r>
          </a:p>
          <a:p>
            <a:r>
              <a:rPr lang="en-US" dirty="0" smtClean="0"/>
              <a:t>  double  </a:t>
            </a:r>
            <a:r>
              <a:rPr lang="en-US" dirty="0" err="1" smtClean="0"/>
              <a:t>vx</a:t>
            </a:r>
            <a:r>
              <a:rPr lang="en-US" dirty="0" smtClean="0"/>
              <a:t>, </a:t>
            </a:r>
            <a:r>
              <a:rPr lang="en-US" dirty="0" err="1" smtClean="0"/>
              <a:t>vy</a:t>
            </a:r>
            <a:r>
              <a:rPr lang="en-US" dirty="0" smtClean="0"/>
              <a:t>, </a:t>
            </a:r>
            <a:r>
              <a:rPr lang="en-US" dirty="0" err="1" smtClean="0"/>
              <a:t>vz</a:t>
            </a:r>
            <a:r>
              <a:rPr lang="en-US" dirty="0" smtClean="0"/>
              <a:t>; // velocities</a:t>
            </a:r>
          </a:p>
          <a:p>
            <a:r>
              <a:rPr lang="en-US" dirty="0" smtClean="0"/>
              <a:t>  double  </a:t>
            </a:r>
            <a:r>
              <a:rPr lang="en-US" dirty="0" err="1" smtClean="0"/>
              <a:t>fx,fy,fz</a:t>
            </a:r>
            <a:r>
              <a:rPr lang="en-US" dirty="0" smtClean="0"/>
              <a:t>; //  forces</a:t>
            </a:r>
          </a:p>
          <a:p>
            <a:r>
              <a:rPr lang="en-US" dirty="0" smtClean="0"/>
              <a:t>  double  mass;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44196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Aside: this ignores symmetry (Newton’s third law) which could be used to reduce the computation by half.. Its ok for 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Major analytical/theoretical techniques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Typically involves simple algebraic </a:t>
            </a:r>
            <a:r>
              <a:rPr lang="en-US" sz="2400" dirty="0" smtClean="0"/>
              <a:t>formulae, </a:t>
            </a:r>
            <a:r>
              <a:rPr lang="en-US" sz="2400" dirty="0"/>
              <a:t>and ratios</a:t>
            </a:r>
          </a:p>
          <a:p>
            <a:pPr lvl="1" eaLnBrk="1" hangingPunct="1"/>
            <a:r>
              <a:rPr lang="en-US" sz="2000" dirty="0"/>
              <a:t>Typical variables are: </a:t>
            </a:r>
          </a:p>
          <a:p>
            <a:pPr lvl="2" eaLnBrk="1" hangingPunct="1"/>
            <a:r>
              <a:rPr lang="en-US" sz="2000" dirty="0"/>
              <a:t>data size (N), number of processors (P), machine constants</a:t>
            </a:r>
          </a:p>
          <a:p>
            <a:pPr lvl="1" eaLnBrk="1" hangingPunct="1"/>
            <a:r>
              <a:rPr lang="en-US" sz="2000" dirty="0"/>
              <a:t>Model performance of individual operations, components, algorithms in terms of the above</a:t>
            </a:r>
          </a:p>
          <a:p>
            <a:pPr lvl="2" eaLnBrk="1" hangingPunct="1"/>
            <a:r>
              <a:rPr lang="en-US" sz="2000" dirty="0"/>
              <a:t>Be careful to characterize variations across processors, and model them with (typically) max operators </a:t>
            </a:r>
          </a:p>
          <a:p>
            <a:pPr lvl="3" eaLnBrk="1" hangingPunct="1"/>
            <a:r>
              <a:rPr lang="en-US" sz="1800" dirty="0"/>
              <a:t>E.g.  max{Load </a:t>
            </a:r>
            <a:r>
              <a:rPr lang="en-US" sz="1800" baseline="-25000" dirty="0"/>
              <a:t>I</a:t>
            </a:r>
            <a:r>
              <a:rPr lang="en-US" sz="1800" dirty="0"/>
              <a:t>}</a:t>
            </a:r>
          </a:p>
          <a:p>
            <a:pPr lvl="1" eaLnBrk="1" hangingPunct="1"/>
            <a:r>
              <a:rPr lang="en-US" sz="2000" dirty="0"/>
              <a:t>Remember that constants are important in practical parallel computing</a:t>
            </a:r>
          </a:p>
          <a:p>
            <a:pPr lvl="2" eaLnBrk="1" hangingPunct="1"/>
            <a:r>
              <a:rPr lang="en-US" sz="2000" dirty="0"/>
              <a:t>Be wary of asymptotic analysis: use it, but carefully</a:t>
            </a:r>
          </a:p>
          <a:p>
            <a:pPr eaLnBrk="1" hangingPunct="1"/>
            <a:r>
              <a:rPr lang="en-US" sz="2400" dirty="0"/>
              <a:t>Scalability analysis:</a:t>
            </a:r>
          </a:p>
          <a:p>
            <a:pPr lvl="1" eaLnBrk="1" hangingPunct="1"/>
            <a:r>
              <a:rPr lang="en-US" sz="2000" dirty="0"/>
              <a:t>Isoefficiency</a:t>
            </a:r>
          </a:p>
          <a:p>
            <a:pPr eaLnBrk="1" hangingPunct="1"/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56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using Atom replication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Done in early codes, </a:t>
            </a:r>
          </a:p>
          <a:p>
            <a:pPr lvl="1"/>
            <a:r>
              <a:rPr lang="en-US" dirty="0" smtClean="0"/>
              <a:t>trying to extend their sequential code to run on parallel machines</a:t>
            </a:r>
          </a:p>
          <a:p>
            <a:r>
              <a:rPr lang="en-US" dirty="0" smtClean="0"/>
              <a:t>Each processor keeps the entire array</a:t>
            </a:r>
          </a:p>
          <a:p>
            <a:r>
              <a:rPr lang="en-US" dirty="0" smtClean="0"/>
              <a:t>Each processor calculates some subset of the interactions</a:t>
            </a:r>
          </a:p>
          <a:p>
            <a:pPr lvl="1"/>
            <a:r>
              <a:rPr lang="en-US" dirty="0" smtClean="0"/>
              <a:t>This may involve calculating forces on arbitrary sets of atoms</a:t>
            </a:r>
          </a:p>
          <a:p>
            <a:pPr lvl="1"/>
            <a:r>
              <a:rPr lang="en-US" dirty="0" smtClean="0"/>
              <a:t>So, need to add up all the forces and make them available to all processors (who then update the positions for all N)</a:t>
            </a:r>
          </a:p>
          <a:p>
            <a:pPr lvl="1"/>
            <a:r>
              <a:rPr lang="en-US" dirty="0" smtClean="0"/>
              <a:t>All-reduce with an array of size N takes time </a:t>
            </a:r>
            <a:r>
              <a:rPr lang="en-US" dirty="0" err="1" smtClean="0"/>
              <a:t>N.logP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This is the communication cost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replicated data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Computation: for each atom, a constant number of atoms are within its cutoff radius </a:t>
            </a:r>
          </a:p>
          <a:p>
            <a:pPr lvl="1"/>
            <a:r>
              <a:rPr lang="en-US" dirty="0" smtClean="0"/>
              <a:t>Approx. 300 for typical simulations with 12 Angstrom cutoff</a:t>
            </a:r>
          </a:p>
          <a:p>
            <a:pPr lvl="1"/>
            <a:r>
              <a:rPr lang="en-US" dirty="0" smtClean="0"/>
              <a:t>with relatively uniform densities</a:t>
            </a:r>
          </a:p>
          <a:p>
            <a:pPr lvl="1"/>
            <a:r>
              <a:rPr lang="en-US" dirty="0" smtClean="0"/>
              <a:t>In any case, the number of interactions don’t increase with N</a:t>
            </a:r>
          </a:p>
          <a:p>
            <a:r>
              <a:rPr lang="en-US" dirty="0" smtClean="0"/>
              <a:t>Computation time per processor: </a:t>
            </a:r>
            <a:r>
              <a:rPr lang="en-US" dirty="0" err="1" smtClean="0"/>
              <a:t>k.N</a:t>
            </a:r>
            <a:r>
              <a:rPr lang="en-US" dirty="0" smtClean="0"/>
              <a:t>/p </a:t>
            </a:r>
          </a:p>
          <a:p>
            <a:pPr lvl="1"/>
            <a:r>
              <a:rPr lang="en-US" dirty="0" smtClean="0"/>
              <a:t>(with some large k)</a:t>
            </a:r>
          </a:p>
          <a:p>
            <a:r>
              <a:rPr lang="en-US" dirty="0" smtClean="0"/>
              <a:t>Communication: N. </a:t>
            </a:r>
            <a:r>
              <a:rPr lang="en-US" dirty="0" err="1" smtClean="0"/>
              <a:t>logP</a:t>
            </a:r>
            <a:endParaRPr lang="en-US" dirty="0" smtClean="0"/>
          </a:p>
          <a:p>
            <a:r>
              <a:rPr lang="en-US" dirty="0" smtClean="0"/>
              <a:t>Communication/Computation Ratio: (P log P)/k </a:t>
            </a:r>
          </a:p>
          <a:p>
            <a:pPr lvl="1"/>
            <a:r>
              <a:rPr lang="en-US" dirty="0" smtClean="0"/>
              <a:t>! No N in the expression.. Just keeps increasing with P, with no scope for reducing it with a larger problem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Traditional Approaches: non isoefficient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Replicated Data:</a:t>
            </a:r>
          </a:p>
          <a:p>
            <a:pPr lvl="1" eaLnBrk="1" hangingPunct="1"/>
            <a:r>
              <a:rPr lang="en-US" dirty="0" smtClean="0"/>
              <a:t>All atom coordinates stored on each processor</a:t>
            </a:r>
          </a:p>
          <a:p>
            <a:pPr lvl="2" eaLnBrk="1" hangingPunct="1"/>
            <a:r>
              <a:rPr lang="en-US" dirty="0" smtClean="0"/>
              <a:t>Communication/Computation ratio: </a:t>
            </a:r>
            <a:r>
              <a:rPr lang="en-US" dirty="0" smtClean="0">
                <a:solidFill>
                  <a:schemeClr val="folHlink"/>
                </a:solidFill>
              </a:rPr>
              <a:t>P log P</a:t>
            </a:r>
          </a:p>
          <a:p>
            <a:pPr eaLnBrk="1" hangingPunct="1"/>
            <a:r>
              <a:rPr lang="en-US" dirty="0" smtClean="0"/>
              <a:t>Partition the Atoms array across processors</a:t>
            </a:r>
          </a:p>
          <a:p>
            <a:pPr lvl="1" eaLnBrk="1" hangingPunct="1"/>
            <a:r>
              <a:rPr lang="en-US" dirty="0" smtClean="0"/>
              <a:t>Nearby atoms may not be on the same processor</a:t>
            </a:r>
          </a:p>
          <a:p>
            <a:pPr lvl="1" eaLnBrk="1" hangingPunct="1"/>
            <a:r>
              <a:rPr lang="en-US" dirty="0" smtClean="0"/>
              <a:t>C/C ratio: O(P)</a:t>
            </a:r>
          </a:p>
          <a:p>
            <a:pPr eaLnBrk="1" hangingPunct="1"/>
            <a:r>
              <a:rPr lang="en-US" dirty="0" smtClean="0"/>
              <a:t>Distribute  force matrix to processors</a:t>
            </a:r>
          </a:p>
          <a:p>
            <a:pPr lvl="1" eaLnBrk="1" hangingPunct="1"/>
            <a:r>
              <a:rPr lang="en-US" dirty="0" smtClean="0"/>
              <a:t>Matrix is sparse, non uniform,</a:t>
            </a:r>
          </a:p>
          <a:p>
            <a:pPr lvl="1" eaLnBrk="1" hangingPunct="1"/>
            <a:r>
              <a:rPr lang="en-US" dirty="0" smtClean="0"/>
              <a:t> C/C Ratio: </a:t>
            </a:r>
            <a:r>
              <a:rPr lang="en-US" dirty="0" err="1" smtClean="0"/>
              <a:t>sqrt</a:t>
            </a:r>
            <a:r>
              <a:rPr lang="en-US" dirty="0" smtClean="0"/>
              <a:t>(P)</a:t>
            </a:r>
          </a:p>
          <a:p>
            <a:pPr eaLnBrk="1" hangingPunct="1"/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553200" y="4267200"/>
            <a:ext cx="1828800" cy="1828800"/>
            <a:chOff x="3744" y="1584"/>
            <a:chExt cx="1584" cy="1392"/>
          </a:xfrm>
        </p:grpSpPr>
        <p:sp>
          <p:nvSpPr>
            <p:cNvPr id="19463" name="Rectangle 5"/>
            <p:cNvSpPr>
              <a:spLocks noChangeArrowheads="1"/>
            </p:cNvSpPr>
            <p:nvPr/>
          </p:nvSpPr>
          <p:spPr bwMode="auto">
            <a:xfrm>
              <a:off x="3744" y="1584"/>
              <a:ext cx="1584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Rectangle 6"/>
            <p:cNvSpPr>
              <a:spLocks noChangeArrowheads="1"/>
            </p:cNvSpPr>
            <p:nvPr/>
          </p:nvSpPr>
          <p:spPr bwMode="auto">
            <a:xfrm>
              <a:off x="4176" y="2496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Rectangle 7"/>
            <p:cNvSpPr>
              <a:spLocks noChangeArrowheads="1"/>
            </p:cNvSpPr>
            <p:nvPr/>
          </p:nvSpPr>
          <p:spPr bwMode="auto">
            <a:xfrm>
              <a:off x="4176" y="1584"/>
              <a:ext cx="240" cy="9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Rectangle 8"/>
            <p:cNvSpPr>
              <a:spLocks noChangeArrowheads="1"/>
            </p:cNvSpPr>
            <p:nvPr/>
          </p:nvSpPr>
          <p:spPr bwMode="auto">
            <a:xfrm>
              <a:off x="3744" y="2496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Spatial Decomposition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1219200"/>
            <a:ext cx="4114800" cy="48768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Atoms distributed to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cubes based on their location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000" baseline="0" dirty="0" smtClean="0"/>
              <a:t>Size</a:t>
            </a:r>
            <a:r>
              <a:rPr lang="en-US" sz="2000" dirty="0" smtClean="0"/>
              <a:t> of each cube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bit larger than cut-off radius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baseline="0" dirty="0" smtClean="0">
                <a:solidFill>
                  <a:schemeClr val="tx2"/>
                </a:solidFill>
              </a:rPr>
              <a:t>Communicate only with neighbors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Work: for each pair of neighbor objects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000" dirty="0" smtClean="0"/>
              <a:t>Communication to computation ratio: O(1)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However: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>
                <a:solidFill>
                  <a:schemeClr val="tx2"/>
                </a:solidFill>
              </a:rPr>
              <a:t>Load imbalance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Limited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Parallelism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752600"/>
            <a:ext cx="36671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Alpha-Beta cost model for communication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Typical communication costs involve per-message cost (𝛂 and per-byte cost 𝛃</a:t>
            </a:r>
          </a:p>
          <a:p>
            <a:pPr lvl="1"/>
            <a:r>
              <a:rPr lang="en-US" dirty="0" smtClean="0"/>
              <a:t>These may arise in different contexts, each with its own 𝛂/</a:t>
            </a:r>
            <a:r>
              <a:rPr lang="en-US" dirty="0"/>
              <a:t> </a:t>
            </a:r>
            <a:r>
              <a:rPr lang="en-US" dirty="0" smtClean="0"/>
              <a:t>𝛃 values</a:t>
            </a:r>
          </a:p>
          <a:p>
            <a:pPr lvl="2"/>
            <a:r>
              <a:rPr lang="en-US" dirty="0" smtClean="0"/>
              <a:t>Incurred by CPU in processing messages</a:t>
            </a:r>
          </a:p>
          <a:p>
            <a:pPr lvl="2"/>
            <a:r>
              <a:rPr lang="en-US" dirty="0" smtClean="0"/>
              <a:t>Latency on the network</a:t>
            </a:r>
          </a:p>
          <a:p>
            <a:r>
              <a:rPr lang="en-US" dirty="0" smtClean="0"/>
              <a:t>Execution time for the program may involve</a:t>
            </a:r>
          </a:p>
          <a:p>
            <a:pPr lvl="1"/>
            <a:r>
              <a:rPr lang="en-US" dirty="0" smtClean="0"/>
              <a:t>Sum of computation and communication</a:t>
            </a:r>
          </a:p>
          <a:p>
            <a:pPr lvl="1"/>
            <a:r>
              <a:rPr lang="en-US" dirty="0" smtClean="0"/>
              <a:t>Max of computation and communication costs if overlapped</a:t>
            </a:r>
          </a:p>
          <a:p>
            <a:pPr lvl="2"/>
            <a:r>
              <a:rPr lang="en-US" dirty="0" smtClean="0"/>
              <a:t>This </a:t>
            </a:r>
            <a:r>
              <a:rPr lang="en-US" dirty="0" err="1" smtClean="0"/>
              <a:t>irecv</a:t>
            </a:r>
            <a:r>
              <a:rPr lang="en-US" dirty="0" smtClean="0"/>
              <a:t>, </a:t>
            </a:r>
            <a:r>
              <a:rPr lang="en-US" dirty="0" err="1" smtClean="0"/>
              <a:t>isend</a:t>
            </a:r>
            <a:r>
              <a:rPr lang="en-US" dirty="0" smtClean="0"/>
              <a:t>..</a:t>
            </a:r>
          </a:p>
          <a:p>
            <a:pPr lvl="1"/>
            <a:r>
              <a:rPr lang="en-US" dirty="0" smtClean="0"/>
              <a:t>Critical paths </a:t>
            </a:r>
          </a:p>
          <a:p>
            <a:pPr lvl="2"/>
            <a:r>
              <a:rPr lang="en-US" dirty="0" smtClean="0"/>
              <a:t>e.g. reduction. Each processor may be sending a few messages, but the operation takes log P time, and you may be waiting for that duration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836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Example/s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the execution time of parallel prefix?</a:t>
            </a:r>
          </a:p>
          <a:p>
            <a:pPr lvl="1"/>
            <a:r>
              <a:rPr lang="en-US" dirty="0" smtClean="0"/>
              <a:t>2N *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</a:t>
            </a:r>
            <a:r>
              <a:rPr lang="en-US" dirty="0" smtClean="0"/>
              <a:t> + k 𝛂  </a:t>
            </a:r>
            <a:r>
              <a:rPr lang="en-US" dirty="0" err="1" smtClean="0"/>
              <a:t>lg</a:t>
            </a:r>
            <a:r>
              <a:rPr lang="en-US" dirty="0" smtClean="0"/>
              <a:t> P (</a:t>
            </a:r>
            <a:r>
              <a:rPr lang="en-US" dirty="0"/>
              <a:t>w</a:t>
            </a:r>
            <a:r>
              <a:rPr lang="en-US" dirty="0" smtClean="0"/>
              <a:t>here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</a:t>
            </a:r>
            <a:r>
              <a:rPr lang="en-US" dirty="0" smtClean="0"/>
              <a:t> is computation cost for 1 add)</a:t>
            </a:r>
          </a:p>
          <a:p>
            <a:r>
              <a:rPr lang="en-US" dirty="0" smtClean="0"/>
              <a:t>What about </a:t>
            </a:r>
            <a:r>
              <a:rPr lang="en-US" dirty="0" err="1" smtClean="0"/>
              <a:t>Wator</a:t>
            </a:r>
            <a:r>
              <a:rPr lang="en-US" dirty="0" smtClean="0"/>
              <a:t> time step, without reduction</a:t>
            </a:r>
          </a:p>
          <a:p>
            <a:pPr lvl="1"/>
            <a:r>
              <a:rPr lang="en-US" dirty="0" smtClean="0"/>
              <a:t>Computation + communication</a:t>
            </a:r>
          </a:p>
          <a:p>
            <a:pPr lvl="1"/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/p)*</a:t>
            </a:r>
            <a:r>
              <a:rPr lang="en-US" dirty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</a:t>
            </a:r>
            <a:r>
              <a:rPr lang="en-US" dirty="0" smtClean="0"/>
              <a:t> + 4 (</a:t>
            </a:r>
            <a:r>
              <a:rPr lang="en-US" dirty="0"/>
              <a:t>𝛂 </a:t>
            </a:r>
            <a:r>
              <a:rPr lang="en-US" dirty="0" smtClean="0"/>
              <a:t> + N 𝛃) </a:t>
            </a:r>
          </a:p>
          <a:p>
            <a:pPr lvl="1"/>
            <a:r>
              <a:rPr lang="en-US" dirty="0" smtClean="0"/>
              <a:t>If you can overlap some computation with communication?</a:t>
            </a:r>
          </a:p>
          <a:p>
            <a:pPr lvl="2"/>
            <a:r>
              <a:rPr lang="en-US" dirty="0" smtClean="0"/>
              <a:t>Only a part of communication can be overlapped. CPU has to be involved for initiating communication</a:t>
            </a:r>
          </a:p>
          <a:p>
            <a:pPr lvl="2"/>
            <a:r>
              <a:rPr lang="en-US" dirty="0" smtClean="0"/>
              <a:t>But a simplified view could be: MAX( (N</a:t>
            </a:r>
            <a:r>
              <a:rPr lang="en-US" baseline="30000" dirty="0" smtClean="0"/>
              <a:t>2</a:t>
            </a:r>
            <a:r>
              <a:rPr lang="en-US" dirty="0" smtClean="0"/>
              <a:t>/p</a:t>
            </a:r>
            <a:r>
              <a:rPr lang="en-US" dirty="0"/>
              <a:t>)* </a:t>
            </a:r>
            <a:r>
              <a:rPr lang="en-US" dirty="0" err="1"/>
              <a:t>t</a:t>
            </a:r>
            <a:r>
              <a:rPr lang="en-US" baseline="-25000" dirty="0" err="1"/>
              <a:t>c</a:t>
            </a:r>
            <a:r>
              <a:rPr lang="en-US" dirty="0"/>
              <a:t> + 4 </a:t>
            </a:r>
            <a:r>
              <a:rPr lang="en-US" dirty="0" smtClean="0"/>
              <a:t>𝛂 ,  4 </a:t>
            </a:r>
            <a:r>
              <a:rPr lang="en-US" dirty="0"/>
              <a:t>N 𝛃) 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47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Scalability</a:t>
            </a:r>
          </a:p>
        </p:txBody>
      </p:sp>
      <p:sp>
        <p:nvSpPr>
          <p:cNvPr id="13316" name="Rectangle 2051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Program should scale up to use a large number of processors. </a:t>
            </a:r>
          </a:p>
          <a:p>
            <a:pPr lvl="1" eaLnBrk="1" hangingPunct="1"/>
            <a:r>
              <a:rPr lang="en-US" dirty="0"/>
              <a:t>But what does that mean?</a:t>
            </a:r>
          </a:p>
          <a:p>
            <a:pPr eaLnBrk="1" hangingPunct="1"/>
            <a:r>
              <a:rPr lang="en-US" dirty="0"/>
              <a:t>An individual simulation isn’t truly </a:t>
            </a:r>
            <a:r>
              <a:rPr lang="en-US" dirty="0" smtClean="0"/>
              <a:t>scalable</a:t>
            </a:r>
          </a:p>
          <a:p>
            <a:pPr eaLnBrk="1" hangingPunct="1"/>
            <a:r>
              <a:rPr lang="en-US" dirty="0" smtClean="0"/>
              <a:t>Why?</a:t>
            </a:r>
          </a:p>
          <a:p>
            <a:pPr eaLnBrk="1" hangingPunct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54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Efficiency: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Efficiency : Sequential Time / (P · Parallel Time)</a:t>
            </a:r>
          </a:p>
          <a:p>
            <a:pPr lvl="1"/>
            <a:r>
              <a:rPr lang="en-US" dirty="0"/>
              <a:t>parallel time = computation + communication  + </a:t>
            </a:r>
            <a:r>
              <a:rPr lang="en-US" dirty="0" smtClean="0"/>
              <a:t>idle</a:t>
            </a:r>
          </a:p>
          <a:p>
            <a:r>
              <a:rPr lang="en-US" dirty="0" smtClean="0"/>
              <a:t>Speedup = Sequential Time / Parallel Time</a:t>
            </a:r>
            <a:endParaRPr lang="en-US" baseline="-250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5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Assume that you have an algorithm, only portions of it are parallelizable</a:t>
            </a:r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: work on the master thread is not parallelized</a:t>
            </a:r>
          </a:p>
          <a:p>
            <a:r>
              <a:rPr lang="en-US" dirty="0" smtClean="0"/>
              <a:t>What can we say about the speedup?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a particular problem instance</a:t>
            </a:r>
          </a:p>
          <a:p>
            <a:pPr lvl="1"/>
            <a:r>
              <a:rPr lang="en-US" dirty="0" smtClean="0"/>
              <a:t>i.e. a program with a given input</a:t>
            </a:r>
          </a:p>
          <a:p>
            <a:r>
              <a:rPr lang="en-US" dirty="0" smtClean="0"/>
              <a:t>How many processors can we use profitably?</a:t>
            </a:r>
          </a:p>
          <a:p>
            <a:pPr lvl="1"/>
            <a:r>
              <a:rPr lang="en-US" dirty="0" smtClean="0"/>
              <a:t>What is “profitably”?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7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Scalability</a:t>
            </a:r>
          </a:p>
        </p:txBody>
      </p:sp>
      <p:sp>
        <p:nvSpPr>
          <p:cNvPr id="13316" name="Rectangle 2051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Program should scale up to use a large number of processors. </a:t>
            </a:r>
          </a:p>
          <a:p>
            <a:pPr lvl="1" eaLnBrk="1" hangingPunct="1"/>
            <a:r>
              <a:rPr lang="en-US" dirty="0"/>
              <a:t>But what does that mean?</a:t>
            </a:r>
          </a:p>
          <a:p>
            <a:pPr eaLnBrk="1" hangingPunct="1"/>
            <a:r>
              <a:rPr lang="en-US" dirty="0"/>
              <a:t>An individual simulation isn’t truly scalable</a:t>
            </a:r>
          </a:p>
          <a:p>
            <a:pPr eaLnBrk="1" hangingPunct="1"/>
            <a:r>
              <a:rPr lang="en-US" dirty="0"/>
              <a:t>Better definition of scalability:</a:t>
            </a:r>
          </a:p>
          <a:p>
            <a:pPr lvl="1" eaLnBrk="1" hangingPunct="1"/>
            <a:r>
              <a:rPr lang="en-US" dirty="0"/>
              <a:t>If I double the number of processors,  I should be able to retain parallel efficiency by increasing the problem size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CS484/420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69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Illinoi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46A02"/>
      </a:accent1>
      <a:accent2>
        <a:srgbClr val="002A7E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1557</TotalTime>
  <Words>1607</Words>
  <Application>Microsoft Macintosh PowerPoint</Application>
  <PresentationFormat>On-screen Show (4:3)</PresentationFormat>
  <Paragraphs>286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Lucida Console</vt:lpstr>
      <vt:lpstr>Times New Roman</vt:lpstr>
      <vt:lpstr>Wingdings</vt:lpstr>
      <vt:lpstr>Wingdings 3</vt:lpstr>
      <vt:lpstr>Origin</vt:lpstr>
      <vt:lpstr> Performance analysis,  Scalability and Isoefficiency</vt:lpstr>
      <vt:lpstr>Major analytical/theoretical techniques</vt:lpstr>
      <vt:lpstr>Alpha-Beta cost model for communication</vt:lpstr>
      <vt:lpstr>Example/s</vt:lpstr>
      <vt:lpstr>Scalability</vt:lpstr>
      <vt:lpstr>Parallel Efficiency:</vt:lpstr>
      <vt:lpstr>Amdahl’s law</vt:lpstr>
      <vt:lpstr>Strong scaling</vt:lpstr>
      <vt:lpstr>Scalability</vt:lpstr>
      <vt:lpstr>Isoefficiency</vt:lpstr>
      <vt:lpstr>Isoefficiency Basics</vt:lpstr>
      <vt:lpstr>Approximations</vt:lpstr>
      <vt:lpstr>Make sure to use the total work W</vt:lpstr>
      <vt:lpstr>Using other metrics for isoefficiency</vt:lpstr>
      <vt:lpstr>Gauss-Jacobi Relaxation</vt:lpstr>
      <vt:lpstr>Isoefficiency of Jacobi Relaxation</vt:lpstr>
      <vt:lpstr>Isoefficiency of Jacobi Relaxation</vt:lpstr>
      <vt:lpstr>Simple Molecular Dynamics</vt:lpstr>
      <vt:lpstr>The basic algorithm</vt:lpstr>
      <vt:lpstr>Parallelization using Atom replication</vt:lpstr>
      <vt:lpstr>Analysis of replicated data</vt:lpstr>
      <vt:lpstr>Traditional Approaches: non isoefficient</vt:lpstr>
      <vt:lpstr>Spatial Decomposition</vt:lpstr>
    </vt:vector>
  </TitlesOfParts>
  <Manager/>
  <Company/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CS420: Introduction</dc:title>
  <dc:subject/>
  <dc:creator>bhatele</dc:creator>
  <cp:keywords/>
  <dc:description/>
  <cp:lastModifiedBy>Microsoft Office User</cp:lastModifiedBy>
  <cp:revision>49</cp:revision>
  <dcterms:created xsi:type="dcterms:W3CDTF">2006-08-16T00:00:00Z</dcterms:created>
  <dcterms:modified xsi:type="dcterms:W3CDTF">2017-03-29T17:11:29Z</dcterms:modified>
  <cp:category/>
</cp:coreProperties>
</file>