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88" r:id="rId4"/>
    <p:sldId id="289" r:id="rId5"/>
    <p:sldId id="287" r:id="rId6"/>
    <p:sldId id="263" r:id="rId7"/>
    <p:sldId id="266" r:id="rId8"/>
    <p:sldId id="267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/>
    <p:restoredTop sz="94614"/>
  </p:normalViewPr>
  <p:slideViewPr>
    <p:cSldViewPr>
      <p:cViewPr varScale="1">
        <p:scale>
          <a:sx n="112" d="100"/>
          <a:sy n="112" d="100"/>
        </p:scale>
        <p:origin x="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95B1-7291-D145-9085-7E05DB5D29EF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33E7-C2E4-C34E-BA64-389F7E99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2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0014906-E45B-40FB-B75B-46EA074B1129}" type="slidenum">
              <a:rPr lang="en-US" sz="1200"/>
              <a:pPr algn="r">
                <a:spcBef>
                  <a:spcPct val="0"/>
                </a:spcBef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36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80008-6644-4431-9DF6-EF9B1481A97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2EB41-105A-4A36-9D67-808A34AF193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A45-DD91-4009-96C4-9A4E54F2B012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14"/>
            <a:ext cx="8229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Performance analysis, </a:t>
            </a:r>
            <a:br>
              <a:rPr lang="en-US" dirty="0" smtClean="0"/>
            </a:br>
            <a:r>
              <a:rPr lang="en-US" dirty="0" smtClean="0"/>
              <a:t>Scalability and </a:t>
            </a:r>
            <a:r>
              <a:rPr lang="en-US" dirty="0" err="1" smtClean="0"/>
              <a:t>Isoefficiency</a:t>
            </a:r>
            <a:r>
              <a:rPr lang="en-US" dirty="0" smtClean="0"/>
              <a:t>, continued.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Traditional Approaches: non isoefficient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Replicated Data:</a:t>
            </a:r>
          </a:p>
          <a:p>
            <a:pPr lvl="1" eaLnBrk="1" hangingPunct="1"/>
            <a:r>
              <a:rPr lang="en-US" dirty="0" smtClean="0"/>
              <a:t>All atom coordinates stored on each processor</a:t>
            </a:r>
          </a:p>
          <a:p>
            <a:pPr lvl="2" eaLnBrk="1" hangingPunct="1"/>
            <a:r>
              <a:rPr lang="en-US" dirty="0" smtClean="0"/>
              <a:t>Communication/Computation ratio: </a:t>
            </a:r>
            <a:r>
              <a:rPr lang="en-US" dirty="0" smtClean="0">
                <a:solidFill>
                  <a:schemeClr val="folHlink"/>
                </a:solidFill>
              </a:rPr>
              <a:t>P log P</a:t>
            </a:r>
          </a:p>
          <a:p>
            <a:pPr eaLnBrk="1" hangingPunct="1"/>
            <a:r>
              <a:rPr lang="en-US" dirty="0" smtClean="0"/>
              <a:t>Partition the Atoms array across processors</a:t>
            </a:r>
          </a:p>
          <a:p>
            <a:pPr lvl="1" eaLnBrk="1" hangingPunct="1"/>
            <a:r>
              <a:rPr lang="en-US" dirty="0" smtClean="0"/>
              <a:t>Nearby atoms may not be on the same processor</a:t>
            </a:r>
          </a:p>
          <a:p>
            <a:pPr lvl="1" eaLnBrk="1" hangingPunct="1"/>
            <a:r>
              <a:rPr lang="en-US" dirty="0" smtClean="0"/>
              <a:t>C/C ratio: O(P)</a:t>
            </a:r>
          </a:p>
          <a:p>
            <a:pPr eaLnBrk="1" hangingPunct="1"/>
            <a:r>
              <a:rPr lang="en-US" dirty="0" smtClean="0"/>
              <a:t>Distribute  force matrix to processors</a:t>
            </a:r>
          </a:p>
          <a:p>
            <a:pPr lvl="1" eaLnBrk="1" hangingPunct="1"/>
            <a:r>
              <a:rPr lang="en-US" dirty="0" smtClean="0"/>
              <a:t>Matrix is sparse, non uniform,</a:t>
            </a:r>
          </a:p>
          <a:p>
            <a:pPr lvl="1" eaLnBrk="1" hangingPunct="1"/>
            <a:r>
              <a:rPr lang="en-US" dirty="0" smtClean="0"/>
              <a:t> C/C Ratio: </a:t>
            </a:r>
            <a:r>
              <a:rPr lang="en-US" dirty="0" err="1" smtClean="0"/>
              <a:t>sqrt</a:t>
            </a:r>
            <a:r>
              <a:rPr lang="en-US" dirty="0" smtClean="0"/>
              <a:t>(P)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4267200"/>
            <a:ext cx="1828800" cy="1828800"/>
            <a:chOff x="3744" y="1584"/>
            <a:chExt cx="1584" cy="1392"/>
          </a:xfrm>
        </p:grpSpPr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3744" y="1584"/>
              <a:ext cx="1584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4176" y="2496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4176" y="1584"/>
              <a:ext cx="240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3744" y="2496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Decomposition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4114800" cy="4876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Atoms distributed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cubes based on their location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000" baseline="0" dirty="0" smtClean="0"/>
              <a:t>Size</a:t>
            </a:r>
            <a:r>
              <a:rPr lang="en-US" sz="2000" dirty="0" smtClean="0"/>
              <a:t> of each cube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bit larger than cut-off radius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baseline="0" dirty="0" smtClean="0">
                <a:solidFill>
                  <a:schemeClr val="tx2"/>
                </a:solidFill>
              </a:rPr>
              <a:t>Communicate only with neighbors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Work: for each pair of neighbor objects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Communication to computation ratio: O(1)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However: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>
                <a:solidFill>
                  <a:schemeClr val="tx2"/>
                </a:solidFill>
              </a:rPr>
              <a:t>Load imbalance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Limited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Parallelism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752600"/>
            <a:ext cx="36671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Gauss-Jacobi Relaxation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57200" y="1980926"/>
            <a:ext cx="5638800" cy="38102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w</a:t>
            </a:r>
            <a:r>
              <a:rPr lang="en-US" sz="1600" dirty="0" smtClean="0">
                <a:latin typeface="Lucida Console" pitchFamily="49" charset="0"/>
              </a:rPr>
              <a:t>hile 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Re-apply </a:t>
            </a:r>
            <a:r>
              <a:rPr lang="en-US" sz="1600" dirty="0">
                <a:latin typeface="Lucida Console" pitchFamily="49" charset="0"/>
              </a:rPr>
              <a:t>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for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  B[</a:t>
            </a:r>
            <a:r>
              <a:rPr lang="en-US" sz="1600" dirty="0" err="1" smtClean="0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= </a:t>
            </a:r>
            <a:r>
              <a:rPr lang="en-US" sz="1600" dirty="0" smtClean="0">
                <a:latin typeface="Lucida Console" pitchFamily="49" charset="0"/>
              </a:rPr>
              <a:t>0.2 * (</a:t>
            </a:r>
            <a:r>
              <a:rPr lang="en-US" sz="1600" dirty="0">
                <a:latin typeface="Lucida Console" pitchFamily="49" charset="0"/>
              </a:rPr>
              <a:t>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A[i,j-1] 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  A[i,j+1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A[i+1</a:t>
            </a:r>
            <a:r>
              <a:rPr lang="en-US" sz="1600" dirty="0">
                <a:latin typeface="Lucida Console" pitchFamily="49" charset="0"/>
              </a:rPr>
              <a:t>, j] + </a:t>
            </a:r>
            <a:r>
              <a:rPr lang="en-US" sz="1600" dirty="0" smtClean="0">
                <a:latin typeface="Lucida Console" pitchFamily="49" charset="0"/>
              </a:rPr>
              <a:t>A[i-1,j</a:t>
            </a:r>
            <a:r>
              <a:rPr lang="en-US" sz="1600" dirty="0">
                <a:latin typeface="Lucida Console" pitchFamily="49" charset="0"/>
              </a:rPr>
              <a:t>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smtClean="0">
                <a:latin typeface="Lucida Console" pitchFamily="49" charset="0"/>
              </a:rPr>
              <a:t>if </a:t>
            </a:r>
            <a:r>
              <a:rPr lang="en-US" sz="1600" dirty="0">
                <a:latin typeface="Lucida Console" pitchFamily="49" charset="0"/>
              </a:rPr>
              <a:t>(|B[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&gt;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 smtClean="0">
                <a:latin typeface="Lucida Console" pitchFamily="49" charset="0"/>
              </a:rPr>
              <a:t> }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}</a:t>
            </a:r>
            <a:endParaRPr lang="en-US" sz="1600" dirty="0">
              <a:latin typeface="Lucida Console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swap B and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72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/>
              <a:t>Sequential </a:t>
            </a:r>
            <a:r>
              <a:rPr lang="en-US" sz="2600" dirty="0" err="1" smtClean="0"/>
              <a:t>Pseudocode</a:t>
            </a:r>
            <a:r>
              <a:rPr lang="en-US" sz="2600" dirty="0"/>
              <a:t>: </a:t>
            </a:r>
          </a:p>
        </p:txBody>
      </p:sp>
      <p:graphicFrame>
        <p:nvGraphicFramePr>
          <p:cNvPr id="983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52857"/>
              </p:ext>
            </p:extLst>
          </p:nvPr>
        </p:nvGraphicFramePr>
        <p:xfrm>
          <a:off x="6629400" y="144780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55098"/>
              </p:ext>
            </p:extLst>
          </p:nvPr>
        </p:nvGraphicFramePr>
        <p:xfrm>
          <a:off x="6629400" y="3200400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85" name="Line 81"/>
          <p:cNvSpPr>
            <a:spLocks noChangeShapeType="1"/>
          </p:cNvSpPr>
          <p:nvPr/>
        </p:nvSpPr>
        <p:spPr bwMode="auto">
          <a:xfrm>
            <a:off x="6629400" y="1447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5181600" y="106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Decomposition by:</a:t>
            </a:r>
            <a:r>
              <a:rPr lang="en-US" dirty="0"/>
              <a:t> </a:t>
            </a: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5486400" y="1828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5562600" y="3505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Blocks</a:t>
            </a:r>
          </a:p>
        </p:txBody>
      </p:sp>
      <p:sp>
        <p:nvSpPr>
          <p:cNvPr id="98389" name="Text Box 85"/>
          <p:cNvSpPr txBox="1">
            <a:spLocks noChangeArrowheads="1"/>
          </p:cNvSpPr>
          <p:nvPr/>
        </p:nvSpPr>
        <p:spPr bwMode="auto">
          <a:xfrm>
            <a:off x="5257800" y="5486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Or Column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953000"/>
            <a:ext cx="1752600" cy="16764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 of 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Outline: Express total work as a function of number of processors, to satisfy the condition that parallel efficiency is constant</a:t>
            </a:r>
          </a:p>
          <a:p>
            <a:r>
              <a:rPr lang="en-US" dirty="0" smtClean="0"/>
              <a:t>Work: can be measured many different ways, </a:t>
            </a:r>
          </a:p>
          <a:p>
            <a:pPr lvl="1"/>
            <a:r>
              <a:rPr lang="en-US" dirty="0" smtClean="0"/>
              <a:t>but we will focus on total number of floating point operations, if you were to execute it sequentially</a:t>
            </a:r>
          </a:p>
          <a:p>
            <a:pPr lvl="1"/>
            <a:r>
              <a:rPr lang="en-US" dirty="0" smtClean="0"/>
              <a:t>Alternative: DRAM accesses (equivalently, level 3 cache misses)</a:t>
            </a:r>
          </a:p>
          <a:p>
            <a:r>
              <a:rPr lang="en-US" dirty="0" smtClean="0"/>
              <a:t>Efficiency may decrease with additional processors for many reasons, but we will focus on communication costs</a:t>
            </a:r>
          </a:p>
          <a:p>
            <a:r>
              <a:rPr lang="en-US" dirty="0" smtClean="0"/>
              <a:t>Algorithm may have other parameters, such as data array size N, but they should be expressed as a function of W</a:t>
            </a:r>
          </a:p>
          <a:p>
            <a:r>
              <a:rPr lang="en-US" dirty="0" smtClean="0"/>
              <a:t>So: write the equation: communication-time = K* computation-time, and solve for W  in terms of P</a:t>
            </a:r>
          </a:p>
          <a:p>
            <a:r>
              <a:rPr lang="en-US" dirty="0" smtClean="0"/>
              <a:t>Make simplifications as necessary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Isoefficiency of Jacobi </a:t>
            </a:r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4152900" cy="5105400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sz="2800" dirty="0" smtClean="0"/>
              <a:t>           Row </a:t>
            </a:r>
            <a:r>
              <a:rPr lang="en-US" sz="2800" dirty="0"/>
              <a:t>decomposition</a:t>
            </a:r>
          </a:p>
          <a:p>
            <a:pPr eaLnBrk="1" hangingPunct="1"/>
            <a:r>
              <a:rPr lang="en-US" sz="2400" dirty="0"/>
              <a:t>Computation per </a:t>
            </a:r>
            <a:r>
              <a:rPr lang="en-US" sz="2400" dirty="0" smtClean="0"/>
              <a:t>proc:</a:t>
            </a:r>
            <a:endParaRPr lang="en-US" sz="2400" dirty="0"/>
          </a:p>
          <a:p>
            <a:pPr lvl="1" eaLnBrk="1" hangingPunct="1"/>
            <a:r>
              <a:rPr lang="en-US" sz="2000" dirty="0" smtClean="0"/>
              <a:t>A * N * (N/P)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Communication:</a:t>
            </a:r>
            <a:endParaRPr lang="en-US" sz="2400" dirty="0"/>
          </a:p>
          <a:p>
            <a:pPr lvl="1"/>
            <a:r>
              <a:rPr lang="en-US" sz="2100" dirty="0" smtClean="0"/>
              <a:t>16 * N</a:t>
            </a:r>
            <a:endParaRPr lang="en-US" sz="2100" dirty="0"/>
          </a:p>
          <a:p>
            <a:pPr eaLnBrk="1" hangingPunct="1"/>
            <a:r>
              <a:rPr lang="en-US" sz="2400" dirty="0" err="1" smtClean="0"/>
              <a:t>Comm</a:t>
            </a:r>
            <a:r>
              <a:rPr lang="en-US" sz="2400" dirty="0" smtClean="0"/>
              <a:t>-to-comp Ratio</a:t>
            </a:r>
            <a:r>
              <a:rPr lang="en-US" sz="2400" dirty="0"/>
              <a:t>:</a:t>
            </a:r>
          </a:p>
          <a:p>
            <a:pPr lvl="1"/>
            <a:r>
              <a:rPr lang="en-US" sz="2100" dirty="0" smtClean="0"/>
              <a:t>(16 * P) / (A * N) = </a:t>
            </a:r>
            <a:r>
              <a:rPr lang="el-GR" sz="2100" dirty="0" smtClean="0"/>
              <a:t>γ</a:t>
            </a:r>
            <a:endParaRPr lang="en-US" sz="2100" dirty="0"/>
          </a:p>
          <a:p>
            <a:pPr eaLnBrk="1" hangingPunct="1"/>
            <a:r>
              <a:rPr lang="en-US" sz="2400" dirty="0"/>
              <a:t>Efficiency</a:t>
            </a:r>
            <a:r>
              <a:rPr lang="en-US" sz="2400" dirty="0" smtClean="0"/>
              <a:t>: </a:t>
            </a:r>
            <a:r>
              <a:rPr lang="en-US" sz="2100" dirty="0" smtClean="0">
                <a:solidFill>
                  <a:schemeClr val="tx2"/>
                </a:solidFill>
              </a:rPr>
              <a:t>1 / (1 + </a:t>
            </a:r>
            <a:r>
              <a:rPr lang="el-GR" sz="2100" dirty="0" smtClean="0">
                <a:solidFill>
                  <a:schemeClr val="tx2"/>
                </a:solidFill>
              </a:rPr>
              <a:t>γ</a:t>
            </a:r>
            <a:r>
              <a:rPr lang="en-US" sz="2100" dirty="0" smtClean="0">
                <a:solidFill>
                  <a:schemeClr val="tx2"/>
                </a:solidFill>
              </a:rPr>
              <a:t>)</a:t>
            </a:r>
            <a:endParaRPr lang="en-US" sz="21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smtClean="0"/>
              <a:t>Isoefficiency: </a:t>
            </a:r>
          </a:p>
          <a:p>
            <a:pPr lvl="1"/>
            <a:r>
              <a:rPr lang="en-US" sz="2100" dirty="0"/>
              <a:t>Keep  </a:t>
            </a:r>
            <a:r>
              <a:rPr lang="el-GR" sz="2100" dirty="0" smtClean="0"/>
              <a:t>γ</a:t>
            </a:r>
            <a:r>
              <a:rPr lang="en-US" sz="2100" dirty="0" smtClean="0"/>
              <a:t> constant</a:t>
            </a:r>
          </a:p>
          <a:p>
            <a:pPr lvl="1"/>
            <a:r>
              <a:rPr lang="en-US" sz="2100" dirty="0" smtClean="0"/>
              <a:t>16P/(A.N) = </a:t>
            </a:r>
            <a:r>
              <a:rPr lang="en-US" sz="2100" dirty="0"/>
              <a:t> </a:t>
            </a:r>
            <a:r>
              <a:rPr lang="el-GR" sz="2100" dirty="0" smtClean="0"/>
              <a:t>γ</a:t>
            </a:r>
            <a:r>
              <a:rPr lang="en-US" sz="2100" dirty="0" smtClean="0"/>
              <a:t>, </a:t>
            </a:r>
            <a:r>
              <a:rPr lang="en-US" sz="2100" dirty="0" err="1" smtClean="0"/>
              <a:t>ie</a:t>
            </a:r>
            <a:r>
              <a:rPr lang="en-US" sz="2100" dirty="0" smtClean="0"/>
              <a:t> P/N = k</a:t>
            </a:r>
            <a:endParaRPr lang="en-US" sz="2100" baseline="30000" dirty="0" smtClean="0"/>
          </a:p>
          <a:p>
            <a:pPr lvl="1"/>
            <a:r>
              <a:rPr lang="en-US" sz="2100" dirty="0" smtClean="0"/>
              <a:t>problem-size W = N</a:t>
            </a:r>
            <a:r>
              <a:rPr lang="en-US" sz="2100" baseline="30000" dirty="0" smtClean="0"/>
              <a:t>2</a:t>
            </a:r>
            <a:r>
              <a:rPr lang="en-US" sz="2100" dirty="0" smtClean="0"/>
              <a:t>,  N = </a:t>
            </a:r>
            <a:r>
              <a:rPr lang="en-US" sz="2100" dirty="0" err="1" smtClean="0"/>
              <a:t>sqrt</a:t>
            </a:r>
            <a:r>
              <a:rPr lang="en-US" sz="2100" dirty="0" smtClean="0"/>
              <a:t>(W)</a:t>
            </a:r>
            <a:endParaRPr lang="en-US" sz="2100" baseline="30000" dirty="0" smtClean="0"/>
          </a:p>
          <a:p>
            <a:pPr lvl="1"/>
            <a:r>
              <a:rPr lang="en-US" sz="2100" dirty="0" smtClean="0"/>
              <a:t>P/</a:t>
            </a:r>
            <a:r>
              <a:rPr lang="en-US" sz="2100" dirty="0" err="1" smtClean="0"/>
              <a:t>sqrt</a:t>
            </a:r>
            <a:r>
              <a:rPr lang="en-US" sz="2100" dirty="0" smtClean="0"/>
              <a:t>(W) = k; W = (P/k)</a:t>
            </a:r>
            <a:r>
              <a:rPr lang="en-US" sz="2100" baseline="30000" dirty="0" smtClean="0"/>
              <a:t>2</a:t>
            </a:r>
          </a:p>
          <a:p>
            <a:pPr lvl="1"/>
            <a:endParaRPr lang="en-US" sz="21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11655"/>
              </p:ext>
            </p:extLst>
          </p:nvPr>
        </p:nvGraphicFramePr>
        <p:xfrm>
          <a:off x="6629400" y="144780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81"/>
          <p:cNvSpPr>
            <a:spLocks noChangeShapeType="1"/>
          </p:cNvSpPr>
          <p:nvPr/>
        </p:nvSpPr>
        <p:spPr bwMode="auto">
          <a:xfrm>
            <a:off x="6629400" y="1447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Molecular Dynamics</a:t>
            </a: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7388" y="1219200"/>
            <a:ext cx="79978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Collection of [charged] atoms, with bonds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Newtonian mechanics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Thousands of atoms (1,000 - 500,000)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femtosecond</a:t>
            </a:r>
            <a:r>
              <a:rPr lang="en-US" dirty="0" smtClean="0"/>
              <a:t> time-step, millions needed!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 each time-step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Calculate forces on each atom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Bonds:  treated like springs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Non-bonded: electrostatic and van </a:t>
            </a:r>
            <a:r>
              <a:rPr lang="en-US" dirty="0" err="1" smtClean="0"/>
              <a:t>der</a:t>
            </a:r>
            <a:r>
              <a:rPr lang="en-US" dirty="0" smtClean="0"/>
              <a:t> Waal’s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Short-distance: every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Long range: ignore for this discussion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Calculate velocities and advance positions</a:t>
            </a:r>
          </a:p>
        </p:txBody>
      </p:sp>
      <p:pic>
        <p:nvPicPr>
          <p:cNvPr id="18438" name="Picture 2053" descr="apo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76400"/>
            <a:ext cx="24384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4953000" cy="4370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Read atom info and </a:t>
            </a:r>
            <a:r>
              <a:rPr lang="en-US" sz="2000" dirty="0" err="1" smtClean="0"/>
              <a:t>iniialize</a:t>
            </a:r>
            <a:endParaRPr lang="en-US" sz="2000" dirty="0" smtClean="0"/>
          </a:p>
          <a:p>
            <a:r>
              <a:rPr lang="en-US" sz="2000" dirty="0" smtClean="0"/>
              <a:t>for I = 1, N</a:t>
            </a:r>
          </a:p>
          <a:p>
            <a:r>
              <a:rPr lang="en-US" sz="2000" dirty="0" smtClean="0"/>
              <a:t>  for J = 1, N</a:t>
            </a:r>
          </a:p>
          <a:p>
            <a:r>
              <a:rPr lang="en-US" sz="2000" dirty="0" smtClean="0"/>
              <a:t>     if (distance(</a:t>
            </a:r>
            <a:r>
              <a:rPr lang="en-US" sz="2000" dirty="0" err="1" smtClean="0"/>
              <a:t>A,i,j</a:t>
            </a:r>
            <a:r>
              <a:rPr lang="en-US" sz="2000" dirty="0" smtClean="0"/>
              <a:t>)  &lt; </a:t>
            </a:r>
            <a:r>
              <a:rPr lang="en-US" sz="2000" dirty="0" err="1" smtClean="0"/>
              <a:t>CutOff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].force = </a:t>
            </a:r>
            <a:r>
              <a:rPr lang="en-US" sz="2000" dirty="0" err="1" smtClean="0"/>
              <a:t>calculateForceBetween</a:t>
            </a:r>
            <a:r>
              <a:rPr lang="en-US" sz="2000" dirty="0" smtClean="0"/>
              <a:t>(</a:t>
            </a:r>
            <a:r>
              <a:rPr lang="en-US" sz="2000" dirty="0" err="1" smtClean="0"/>
              <a:t>A,i,j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For  </a:t>
            </a:r>
            <a:r>
              <a:rPr lang="en-US" sz="2000" dirty="0" err="1" smtClean="0"/>
              <a:t>i</a:t>
            </a:r>
            <a:r>
              <a:rPr lang="en-US" sz="2000" dirty="0" smtClean="0"/>
              <a:t> = 1,N</a:t>
            </a:r>
          </a:p>
          <a:p>
            <a:r>
              <a:rPr lang="en-US" sz="2000" dirty="0" smtClean="0"/>
              <a:t>     for each atom j that </a:t>
            </a:r>
            <a:r>
              <a:rPr lang="en-US" sz="2000" dirty="0" err="1" smtClean="0"/>
              <a:t>i</a:t>
            </a:r>
            <a:r>
              <a:rPr lang="en-US" sz="2000" dirty="0" smtClean="0"/>
              <a:t> is bonded to:</a:t>
            </a:r>
          </a:p>
          <a:p>
            <a:r>
              <a:rPr lang="en-US" sz="2000" dirty="0" smtClean="0"/>
              <a:t>         add forces on A[</a:t>
            </a:r>
            <a:r>
              <a:rPr lang="en-US" sz="2000" dirty="0" err="1" smtClean="0"/>
              <a:t>i</a:t>
            </a:r>
            <a:r>
              <a:rPr lang="en-US" sz="2000" dirty="0" smtClean="0"/>
              <a:t>]  due to A[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r>
              <a:rPr lang="en-US" sz="2000" dirty="0" smtClean="0"/>
              <a:t>// integrate</a:t>
            </a:r>
          </a:p>
          <a:p>
            <a:r>
              <a:rPr lang="en-US" sz="2000" dirty="0" smtClean="0"/>
              <a:t>  for I = 1, N 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updatePositions</a:t>
            </a:r>
            <a:r>
              <a:rPr lang="en-US" sz="2000" dirty="0" smtClean="0"/>
              <a:t>(</a:t>
            </a:r>
            <a:r>
              <a:rPr lang="en-US" sz="2000" dirty="0" err="1" smtClean="0"/>
              <a:t>A,i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766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is an array of Atoms. </a:t>
            </a:r>
          </a:p>
          <a:p>
            <a:r>
              <a:rPr lang="en-US" dirty="0" smtClean="0"/>
              <a:t>Each A[</a:t>
            </a:r>
            <a:r>
              <a:rPr lang="en-US" dirty="0" err="1" smtClean="0"/>
              <a:t>i</a:t>
            </a:r>
            <a:r>
              <a:rPr lang="en-US" dirty="0" smtClean="0"/>
              <a:t>] has: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px,py,pz</a:t>
            </a:r>
            <a:r>
              <a:rPr lang="en-US" dirty="0" smtClean="0"/>
              <a:t> ; // positions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</a:t>
            </a:r>
            <a:r>
              <a:rPr lang="en-US" dirty="0" err="1" smtClean="0"/>
              <a:t>vz</a:t>
            </a:r>
            <a:r>
              <a:rPr lang="en-US" dirty="0" smtClean="0"/>
              <a:t>; // velocities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fx,fy,fz</a:t>
            </a:r>
            <a:r>
              <a:rPr lang="en-US" dirty="0" smtClean="0"/>
              <a:t>; //  forces</a:t>
            </a:r>
          </a:p>
          <a:p>
            <a:r>
              <a:rPr lang="en-US" dirty="0" smtClean="0"/>
              <a:t>  double  mass;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419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Aside: this ignores symmetry (Newton’s third law) which could be used to reduce the computation by half.. Its ok for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Atom replication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in early codes, </a:t>
            </a:r>
          </a:p>
          <a:p>
            <a:pPr lvl="1"/>
            <a:r>
              <a:rPr lang="en-US" dirty="0" smtClean="0"/>
              <a:t>trying to extend their sequential code to run on parallel machines</a:t>
            </a:r>
          </a:p>
          <a:p>
            <a:r>
              <a:rPr lang="en-US" dirty="0" smtClean="0"/>
              <a:t>Each processor keeps the entire array</a:t>
            </a:r>
          </a:p>
          <a:p>
            <a:r>
              <a:rPr lang="en-US" dirty="0" smtClean="0"/>
              <a:t>Each processor calculates some subset of the interactions</a:t>
            </a:r>
          </a:p>
          <a:p>
            <a:pPr lvl="1"/>
            <a:r>
              <a:rPr lang="en-US" dirty="0" smtClean="0"/>
              <a:t>This may involve calculating forces on arbitrary sets of atoms</a:t>
            </a:r>
          </a:p>
          <a:p>
            <a:pPr lvl="1"/>
            <a:r>
              <a:rPr lang="en-US" dirty="0" smtClean="0"/>
              <a:t>So, need to add up all the forces and make them available to all processors (who then update the positions for all N)</a:t>
            </a:r>
          </a:p>
          <a:p>
            <a:pPr lvl="1"/>
            <a:r>
              <a:rPr lang="en-US" dirty="0" smtClean="0"/>
              <a:t>All-reduce with an array of size N takes time </a:t>
            </a:r>
            <a:r>
              <a:rPr lang="en-US" dirty="0" err="1" smtClean="0"/>
              <a:t>N.logP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This is the communication cost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replicated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Computation: for each atom, a constant number of atoms are within its cutoff radius </a:t>
            </a:r>
          </a:p>
          <a:p>
            <a:pPr lvl="1"/>
            <a:r>
              <a:rPr lang="en-US" dirty="0" smtClean="0"/>
              <a:t>Approx. 300 for typical simulations with 12 Angstrom cutoff</a:t>
            </a:r>
          </a:p>
          <a:p>
            <a:pPr lvl="1"/>
            <a:r>
              <a:rPr lang="en-US" dirty="0" smtClean="0"/>
              <a:t>with relatively uniform densities</a:t>
            </a:r>
          </a:p>
          <a:p>
            <a:pPr lvl="1"/>
            <a:r>
              <a:rPr lang="en-US" dirty="0" smtClean="0"/>
              <a:t>In any case, the number of interactions don’t increase with N</a:t>
            </a:r>
          </a:p>
          <a:p>
            <a:r>
              <a:rPr lang="en-US" dirty="0" smtClean="0"/>
              <a:t>Computation time per processor: </a:t>
            </a:r>
            <a:r>
              <a:rPr lang="en-US" dirty="0" err="1" smtClean="0"/>
              <a:t>k.N</a:t>
            </a:r>
            <a:r>
              <a:rPr lang="en-US" dirty="0" smtClean="0"/>
              <a:t>/p </a:t>
            </a:r>
          </a:p>
          <a:p>
            <a:pPr lvl="1"/>
            <a:r>
              <a:rPr lang="en-US" dirty="0" smtClean="0"/>
              <a:t>(with some large k)</a:t>
            </a:r>
          </a:p>
          <a:p>
            <a:r>
              <a:rPr lang="en-US" dirty="0" smtClean="0"/>
              <a:t>Communication: N. </a:t>
            </a:r>
            <a:r>
              <a:rPr lang="en-US" dirty="0" err="1" smtClean="0"/>
              <a:t>logP</a:t>
            </a:r>
            <a:endParaRPr lang="en-US" dirty="0" smtClean="0"/>
          </a:p>
          <a:p>
            <a:r>
              <a:rPr lang="en-US" dirty="0" smtClean="0"/>
              <a:t>Communication/Computation Ratio: (P log P)/k </a:t>
            </a:r>
          </a:p>
          <a:p>
            <a:pPr lvl="1"/>
            <a:r>
              <a:rPr lang="en-US" dirty="0" smtClean="0"/>
              <a:t>! No N in the expression.. Just keeps increasing with P, with no scope for reducing it with a larger problem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1569</TotalTime>
  <Words>828</Words>
  <Application>Microsoft Macintosh PowerPoint</Application>
  <PresentationFormat>On-screen Show (4:3)</PresentationFormat>
  <Paragraphs>140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Lucida Console</vt:lpstr>
      <vt:lpstr>Times New Roman</vt:lpstr>
      <vt:lpstr>Wingdings</vt:lpstr>
      <vt:lpstr>Wingdings 3</vt:lpstr>
      <vt:lpstr>Origin</vt:lpstr>
      <vt:lpstr> Performance analysis,  Scalability and Isoefficiency, continued.</vt:lpstr>
      <vt:lpstr>Gauss-Jacobi Relaxation</vt:lpstr>
      <vt:lpstr>PowerPoint Presentation</vt:lpstr>
      <vt:lpstr>Recap of steps</vt:lpstr>
      <vt:lpstr>Isoefficiency of Jacobi Relaxation</vt:lpstr>
      <vt:lpstr>Simple Molecular Dynamics</vt:lpstr>
      <vt:lpstr>The basic algorithm</vt:lpstr>
      <vt:lpstr>Parallelization using Atom replication</vt:lpstr>
      <vt:lpstr>Analysis of replicated data</vt:lpstr>
      <vt:lpstr>Traditional Approaches: non isoefficient</vt:lpstr>
      <vt:lpstr>Spatial Decomposition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subject/>
  <dc:creator>bhatele</dc:creator>
  <cp:keywords/>
  <dc:description/>
  <cp:lastModifiedBy>Microsoft Office User</cp:lastModifiedBy>
  <cp:revision>51</cp:revision>
  <dcterms:created xsi:type="dcterms:W3CDTF">2006-08-16T00:00:00Z</dcterms:created>
  <dcterms:modified xsi:type="dcterms:W3CDTF">2017-03-31T17:29:30Z</dcterms:modified>
  <cp:category/>
</cp:coreProperties>
</file>