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32"/>
  </p:notesMasterIdLst>
  <p:handoutMasterIdLst>
    <p:handoutMasterId r:id="rId33"/>
  </p:handoutMasterIdLst>
  <p:sldIdLst>
    <p:sldId id="256" r:id="rId2"/>
    <p:sldId id="948" r:id="rId3"/>
    <p:sldId id="947" r:id="rId4"/>
    <p:sldId id="963" r:id="rId5"/>
    <p:sldId id="975" r:id="rId6"/>
    <p:sldId id="965" r:id="rId7"/>
    <p:sldId id="966" r:id="rId8"/>
    <p:sldId id="967" r:id="rId9"/>
    <p:sldId id="957" r:id="rId10"/>
    <p:sldId id="958" r:id="rId11"/>
    <p:sldId id="968" r:id="rId12"/>
    <p:sldId id="987" r:id="rId13"/>
    <p:sldId id="969" r:id="rId14"/>
    <p:sldId id="970" r:id="rId15"/>
    <p:sldId id="959" r:id="rId16"/>
    <p:sldId id="971" r:id="rId17"/>
    <p:sldId id="974" r:id="rId18"/>
    <p:sldId id="972" r:id="rId19"/>
    <p:sldId id="973" r:id="rId20"/>
    <p:sldId id="979" r:id="rId21"/>
    <p:sldId id="978" r:id="rId22"/>
    <p:sldId id="980" r:id="rId23"/>
    <p:sldId id="981" r:id="rId24"/>
    <p:sldId id="982" r:id="rId25"/>
    <p:sldId id="976" r:id="rId26"/>
    <p:sldId id="977" r:id="rId27"/>
    <p:sldId id="983" r:id="rId28"/>
    <p:sldId id="984" r:id="rId29"/>
    <p:sldId id="988" r:id="rId30"/>
    <p:sldId id="98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7" autoAdjust="0"/>
    <p:restoredTop sz="94743" autoAdjust="0"/>
  </p:normalViewPr>
  <p:slideViewPr>
    <p:cSldViewPr>
      <p:cViewPr varScale="1">
        <p:scale>
          <a:sx n="98" d="100"/>
          <a:sy n="98" d="100"/>
        </p:scale>
        <p:origin x="-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3632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BE213-1EDB-0345-B725-E52CA055AB9E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D65E1-1ABB-1D48-9288-F142F0969D8F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2DABE-44CD-CE43-BA88-A1E1BE53468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923F77-B0BB-F442-BFE0-6941AFF667D7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18750-B658-454A-AEDC-5B6ACA8CC451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CC869-FCA0-EF44-8B37-6ADA37BC16D3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0A942-6C07-E04A-9A25-2A96ACE8072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0A200-9D0A-4C4D-8BF5-1B3B0CB1EFD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5AEAD-8F24-D742-B3AE-BD748ABD6EDA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A1716-3F56-574D-9A2C-BAA8C16F3EFC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D12A0-7341-2144-9575-86E44419DA9C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FBF001B2-D86A-284F-AF55-7B4A782CFB68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 smtClean="0"/>
              <a:t>Divide and Conquer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State-Space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Broom-sweep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7320" r="17320"/>
          <a:stretch>
            <a:fillRect/>
          </a:stretch>
        </p:blipFill>
        <p:spPr>
          <a:xfrm>
            <a:off x="152400" y="1600200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5105400" y="1752600"/>
            <a:ext cx="38100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With priorities, search tends proceed in this fashion,</a:t>
            </a:r>
          </a:p>
          <a:p>
            <a:r>
              <a:rPr lang="en-US" dirty="0" smtClean="0"/>
              <a:t>Leading to very low memory usage: P +D </a:t>
            </a:r>
          </a:p>
          <a:p>
            <a:r>
              <a:rPr lang="en-US" dirty="0" smtClean="0"/>
              <a:t>(P: processors, D: depth)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9327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52400"/>
            <a:ext cx="20574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and IDA*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A*: based on the idea of “admissible heuristics”</a:t>
            </a:r>
          </a:p>
          <a:p>
            <a:pPr lvl="1"/>
            <a:r>
              <a:rPr lang="en-US" dirty="0" smtClean="0"/>
              <a:t>Associate a “value” with each node, </a:t>
            </a:r>
          </a:p>
          <a:p>
            <a:pPr lvl="2"/>
            <a:r>
              <a:rPr lang="en-US" dirty="0" smtClean="0"/>
              <a:t>calculated by an “evaluation function of the form: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(n) = g(n) +h(n)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(n): cost of getting to this node, n, from root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(n): estimated cost of getting to goal state from 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If h (heuristic function) is always an underestimate of the true cost, then it is called an admissible heuristic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5480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and IDA*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A*: based on the idea of “admissible heuristics”</a:t>
            </a:r>
          </a:p>
          <a:p>
            <a:pPr lvl="1"/>
            <a:r>
              <a:rPr lang="en-US" dirty="0" smtClean="0"/>
              <a:t>Example: 15-puzzle</a:t>
            </a:r>
          </a:p>
          <a:p>
            <a:pPr lvl="1"/>
            <a:r>
              <a:rPr lang="en-US" dirty="0" smtClean="0"/>
              <a:t>Associates a priority with each node</a:t>
            </a:r>
          </a:p>
          <a:p>
            <a:pPr lvl="1"/>
            <a:r>
              <a:rPr lang="en-US" dirty="0" smtClean="0"/>
              <a:t>Use a priority queue, and </a:t>
            </a:r>
          </a:p>
          <a:p>
            <a:pPr lvl="2"/>
            <a:r>
              <a:rPr lang="en-US" i="1" u="sng" dirty="0" smtClean="0"/>
              <a:t>always</a:t>
            </a:r>
            <a:r>
              <a:rPr lang="en-US" dirty="0" smtClean="0"/>
              <a:t> process the highest </a:t>
            </a:r>
            <a:r>
              <a:rPr lang="en-US" dirty="0" err="1" smtClean="0"/>
              <a:t>prio</a:t>
            </a:r>
            <a:r>
              <a:rPr lang="en-US" dirty="0" smtClean="0"/>
              <a:t> node first</a:t>
            </a:r>
          </a:p>
          <a:p>
            <a:pPr lvl="2"/>
            <a:r>
              <a:rPr lang="en-US" dirty="0" smtClean="0"/>
              <a:t>This guarantees that the first solution found is the best</a:t>
            </a:r>
          </a:p>
          <a:p>
            <a:pPr lvl="1"/>
            <a:r>
              <a:rPr lang="en-US" dirty="0" smtClean="0"/>
              <a:t>Question: how to control memory usage?</a:t>
            </a:r>
          </a:p>
          <a:p>
            <a:pPr lvl="1"/>
            <a:r>
              <a:rPr lang="en-US" dirty="0" smtClean="0"/>
              <a:t>Question: How to do this in parallel (“always”)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063194"/>
            <a:ext cx="2204006" cy="22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82251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and IDA*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 (DFS) is space efficient, priority queue is not</a:t>
            </a:r>
          </a:p>
          <a:p>
            <a:r>
              <a:rPr lang="en-US" dirty="0" smtClean="0"/>
              <a:t>Sequential IDA*: </a:t>
            </a:r>
          </a:p>
          <a:p>
            <a:pPr lvl="1"/>
            <a:r>
              <a:rPr lang="en-US" dirty="0" smtClean="0"/>
              <a:t>do repeated depth-bounded DFS, each time increasing allowed by a fixed amount</a:t>
            </a:r>
          </a:p>
          <a:p>
            <a:pPr lvl="1"/>
            <a:r>
              <a:rPr lang="en-US" dirty="0" smtClean="0"/>
              <a:t>Duplication, but not much more than twice for the common scenarios! And highly space efficient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35177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IDA*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left to right priorities within each iteration, </a:t>
            </a:r>
          </a:p>
          <a:p>
            <a:r>
              <a:rPr lang="en-US" dirty="0" smtClean="0"/>
              <a:t>Overlap multiple iterations, so that processor don’t stay idle for too long</a:t>
            </a:r>
          </a:p>
          <a:p>
            <a:pPr lvl="1"/>
            <a:r>
              <a:rPr lang="en-US" dirty="0" smtClean="0"/>
              <a:t>But make sure work on higher priority iterations is done first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20602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6250" r="16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1404280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Bi-directional search, using groups:</a:t>
            </a:r>
          </a:p>
          <a:p>
            <a:pPr lvl="1"/>
            <a:r>
              <a:rPr lang="en-US" dirty="0"/>
              <a:t>15-puzzle, </a:t>
            </a:r>
            <a:r>
              <a:rPr lang="en-US" dirty="0" err="1"/>
              <a:t>rubik’s</a:t>
            </a:r>
            <a:r>
              <a:rPr lang="en-US" dirty="0"/>
              <a:t> cube</a:t>
            </a:r>
          </a:p>
          <a:p>
            <a:r>
              <a:rPr lang="en-US" dirty="0"/>
              <a:t>Duplication detection in search trees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Graph coloring and AND-OR trees</a:t>
            </a:r>
          </a:p>
          <a:p>
            <a:r>
              <a:rPr lang="en-US" dirty="0"/>
              <a:t>Game trees, reduce-or trees</a:t>
            </a:r>
          </a:p>
          <a:p>
            <a:r>
              <a:rPr lang="en-US" dirty="0"/>
              <a:t>Prioritized load balancing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4151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state may appear multiple times in the tree</a:t>
            </a:r>
          </a:p>
          <a:p>
            <a:pPr lvl="1"/>
            <a:r>
              <a:rPr lang="en-US" dirty="0" smtClean="0"/>
              <a:t>(e.g. in 15 puzzle)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Store active states in a distributed table</a:t>
            </a:r>
          </a:p>
          <a:p>
            <a:pPr lvl="1"/>
            <a:r>
              <a:rPr lang="en-US" dirty="0" smtClean="0"/>
              <a:t>Before firing a </a:t>
            </a:r>
            <a:r>
              <a:rPr lang="en-US" dirty="0" err="1" smtClean="0"/>
              <a:t>chare</a:t>
            </a:r>
            <a:r>
              <a:rPr lang="en-US" dirty="0" smtClean="0"/>
              <a:t>, check the table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27674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15-puzzle, peg-solitaire or Rubik's cube</a:t>
            </a:r>
          </a:p>
          <a:p>
            <a:r>
              <a:rPr lang="en-US" dirty="0" smtClean="0"/>
              <a:t>Start state is known, goal state is known</a:t>
            </a:r>
          </a:p>
          <a:p>
            <a:pPr lvl="1"/>
            <a:r>
              <a:rPr lang="en-US" dirty="0" smtClean="0"/>
              <a:t>(Not true for n-queens)</a:t>
            </a:r>
          </a:p>
          <a:p>
            <a:r>
              <a:rPr lang="en-US" dirty="0" smtClean="0"/>
              <a:t>We can search backward from goal state too</a:t>
            </a:r>
          </a:p>
          <a:p>
            <a:pPr lvl="1"/>
            <a:r>
              <a:rPr lang="en-US" dirty="0" smtClean="0"/>
              <a:t>If we do both, we can cut down the search tree dramatically</a:t>
            </a:r>
          </a:p>
          <a:p>
            <a:pPr lvl="1"/>
            <a:r>
              <a:rPr lang="en-US" dirty="0" smtClean="0"/>
              <a:t>It’s exponential in the depth of the tree</a:t>
            </a:r>
          </a:p>
          <a:p>
            <a:r>
              <a:rPr lang="en-US" dirty="0" smtClean="0"/>
              <a:t>How to do it? </a:t>
            </a:r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07355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</a:t>
            </a:r>
            <a:r>
              <a:rPr lang="en-US" dirty="0" smtClean="0"/>
              <a:t>to do it? </a:t>
            </a:r>
          </a:p>
          <a:p>
            <a:r>
              <a:rPr lang="en-US" dirty="0" smtClean="0"/>
              <a:t>Store backward tree using </a:t>
            </a:r>
            <a:r>
              <a:rPr lang="en-US" dirty="0" err="1" smtClean="0"/>
              <a:t>chare</a:t>
            </a:r>
            <a:r>
              <a:rPr lang="en-US" dirty="0" smtClean="0"/>
              <a:t> groups</a:t>
            </a:r>
          </a:p>
          <a:p>
            <a:pPr lvl="1"/>
            <a:r>
              <a:rPr lang="en-US" dirty="0" smtClean="0"/>
              <a:t>Replicate? Distribute? </a:t>
            </a:r>
          </a:p>
          <a:p>
            <a:pPr lvl="2"/>
            <a:r>
              <a:rPr lang="en-US" dirty="0" smtClean="0"/>
              <a:t>Both schemes have their advantages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0747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Search for first: solution: N-queens</a:t>
            </a:r>
          </a:p>
          <a:p>
            <a:r>
              <a:rPr lang="en-US" dirty="0" smtClean="0"/>
              <a:t>Search for first solution: prioritization</a:t>
            </a:r>
          </a:p>
          <a:p>
            <a:r>
              <a:rPr lang="en-US" dirty="0" smtClean="0"/>
              <a:t>Quiescence detection</a:t>
            </a:r>
          </a:p>
          <a:p>
            <a:r>
              <a:rPr lang="en-US" dirty="0" smtClean="0"/>
              <a:t>A* and IDA* in parallel : PIOIDA*</a:t>
            </a:r>
          </a:p>
          <a:p>
            <a:pPr lvl="1"/>
            <a:r>
              <a:rPr lang="en-US" dirty="0" smtClean="0"/>
              <a:t>15 puzzle</a:t>
            </a:r>
          </a:p>
          <a:p>
            <a:r>
              <a:rPr lang="en-US" dirty="0" smtClean="0"/>
              <a:t>Bi-directional search, using groups:</a:t>
            </a:r>
          </a:p>
          <a:p>
            <a:pPr lvl="1"/>
            <a:r>
              <a:rPr lang="en-US" dirty="0" smtClean="0"/>
              <a:t>15-puzzle, Rubik's cube</a:t>
            </a:r>
          </a:p>
          <a:p>
            <a:r>
              <a:rPr lang="en-US" dirty="0" smtClean="0"/>
              <a:t>Duplication detection in search trees</a:t>
            </a:r>
          </a:p>
          <a:p>
            <a:r>
              <a:rPr lang="en-US" dirty="0" smtClean="0"/>
              <a:t>Branch and bound</a:t>
            </a:r>
          </a:p>
          <a:p>
            <a:r>
              <a:rPr lang="en-US" dirty="0" smtClean="0"/>
              <a:t>Graph coloring and AND-OR trees</a:t>
            </a:r>
          </a:p>
          <a:p>
            <a:r>
              <a:rPr lang="en-US" dirty="0" smtClean="0"/>
              <a:t>Game trees, reduce-or trees</a:t>
            </a:r>
          </a:p>
          <a:p>
            <a:r>
              <a:rPr lang="en-US" dirty="0" smtClean="0"/>
              <a:t>Prioritized load balancing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69357"/>
      </p:ext>
    </p:extLst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traveling salesperson problem</a:t>
            </a:r>
          </a:p>
          <a:p>
            <a:r>
              <a:rPr lang="en-US" dirty="0" smtClean="0"/>
              <a:t>Needs priorities and needs ability to prune</a:t>
            </a:r>
          </a:p>
          <a:p>
            <a:r>
              <a:rPr lang="en-US" dirty="0" smtClean="0"/>
              <a:t>Discussion: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6868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EF49-C3E8-F946-A09A-AD9F1FDC83E5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Speculative Loss: Branch and Bound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Problem and parallelization via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B&amp;B leads to a search tree, with pruning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Tree is naturally parallel structure, but…</a:t>
            </a:r>
          </a:p>
          <a:p>
            <a:pPr>
              <a:lnSpc>
                <a:spcPct val="90000"/>
              </a:lnSpc>
            </a:pPr>
            <a:r>
              <a:rPr lang="en-US" dirty="0"/>
              <a:t>Speculative loss: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 of tree nodes processed increases with </a:t>
            </a:r>
            <a:r>
              <a:rPr lang="en-US" dirty="0" err="1"/>
              <a:t>procs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Solution: Scalable Prioritized load balancing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 balancing</a:t>
            </a:r>
          </a:p>
          <a:p>
            <a:pPr>
              <a:lnSpc>
                <a:spcPct val="90000"/>
              </a:lnSpc>
            </a:pPr>
            <a:r>
              <a:rPr lang="en-US" dirty="0"/>
              <a:t>Good Speedup on 512 processors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1024 processor NCUBE, in 1990+</a:t>
            </a:r>
          </a:p>
          <a:p>
            <a:pPr>
              <a:lnSpc>
                <a:spcPct val="90000"/>
              </a:lnSpc>
            </a:pPr>
            <a:r>
              <a:rPr lang="en-US" dirty="0"/>
              <a:t>Lessons: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Importance of priorities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work with application experts!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05000" y="6019800"/>
            <a:ext cx="6705600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err="1"/>
              <a:t>Sinha</a:t>
            </a:r>
            <a:r>
              <a:rPr lang="en-US" dirty="0"/>
              <a:t> and Kale, 1992, Prioritized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1414765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load and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43986"/>
      </p:ext>
    </p:extLst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And-Or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9131" r="9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144864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Reduce-Or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503" r="4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1583343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7487-DB48-F840-BC73-03A772D0C65A}" type="slidenum">
              <a:rPr lang="en-US"/>
              <a:pPr/>
              <a:t>25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Algorithmic overhead: Game Tree Search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Game Trees for 2-person, zero-sum games (Chess)</a:t>
            </a:r>
          </a:p>
          <a:p>
            <a:pPr lvl="1"/>
            <a:r>
              <a:rPr lang="en-US"/>
              <a:t>Bad Sequential Algorithm: </a:t>
            </a:r>
          </a:p>
          <a:p>
            <a:pPr lvl="2"/>
            <a:r>
              <a:rPr lang="en-US"/>
              <a:t>Min-Max tree</a:t>
            </a:r>
          </a:p>
          <a:p>
            <a:pPr lvl="1"/>
            <a:r>
              <a:rPr lang="en-US"/>
              <a:t>Good Sequential algorithm: Evaluate using </a:t>
            </a:r>
            <a:r>
              <a:rPr lang="en-US">
                <a:latin typeface="Symbol" charset="0"/>
              </a:rPr>
              <a:t>a-b</a:t>
            </a:r>
            <a:r>
              <a:rPr lang="en-US"/>
              <a:t> search</a:t>
            </a:r>
          </a:p>
          <a:p>
            <a:pPr lvl="2"/>
            <a:r>
              <a:rPr lang="en-US"/>
              <a:t>Relies on left-to-right evaluation (dependency!)</a:t>
            </a:r>
          </a:p>
          <a:p>
            <a:pPr lvl="3"/>
            <a:r>
              <a:rPr lang="en-US"/>
              <a:t>Not parallel!</a:t>
            </a:r>
          </a:p>
          <a:p>
            <a:pPr lvl="2"/>
            <a:r>
              <a:rPr lang="en-US"/>
              <a:t>Prunes a large number of nodes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5430"/>
      </p:ext>
    </p:extLst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F28-FE9C-2E42-AE1D-15D76DDC1B6E}" type="slidenum">
              <a:rPr lang="en-US"/>
              <a:pPr/>
              <a:t>26</a:t>
            </a:fld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Algorithmic overhead: Game Tree Search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629400" cy="5105400"/>
          </a:xfrm>
        </p:spPr>
        <p:txBody>
          <a:bodyPr/>
          <a:lstStyle/>
          <a:p>
            <a:r>
              <a:rPr lang="en-US"/>
              <a:t>A (simple) solution:</a:t>
            </a:r>
          </a:p>
          <a:p>
            <a:pPr lvl="1"/>
            <a:r>
              <a:rPr lang="en-US"/>
              <a:t>Use min-max at top level of trees</a:t>
            </a:r>
          </a:p>
          <a:p>
            <a:pPr lvl="1"/>
            <a:r>
              <a:rPr lang="en-US"/>
              <a:t>Below a certain threshold (simple: depth),</a:t>
            </a:r>
          </a:p>
          <a:p>
            <a:pPr lvl="2"/>
            <a:r>
              <a:rPr lang="en-US" sz="2000"/>
              <a:t>use sequential </a:t>
            </a:r>
            <a:r>
              <a:rPr lang="en-US" sz="2000">
                <a:latin typeface="Symbol" charset="0"/>
              </a:rPr>
              <a:t>a-b</a:t>
            </a:r>
          </a:p>
          <a:p>
            <a:r>
              <a:rPr lang="en-US"/>
              <a:t>Other variations:</a:t>
            </a:r>
          </a:p>
          <a:p>
            <a:pPr lvl="1"/>
            <a:r>
              <a:rPr lang="en-US"/>
              <a:t>Use prioritized tree generation at high levels, with Left-to-Right bias</a:t>
            </a:r>
          </a:p>
          <a:p>
            <a:pPr lvl="1"/>
            <a:r>
              <a:rPr lang="en-US"/>
              <a:t>Use </a:t>
            </a:r>
            <a:r>
              <a:rPr lang="en-US" sz="2000">
                <a:latin typeface="Symbol" charset="0"/>
              </a:rPr>
              <a:t>a-b</a:t>
            </a:r>
            <a:r>
              <a:rPr lang="en-US"/>
              <a:t> at top! Firing only </a:t>
            </a:r>
            <a:r>
              <a:rPr lang="en-US" i="1"/>
              <a:t>essential</a:t>
            </a:r>
            <a:r>
              <a:rPr lang="en-US"/>
              <a:t> leaves as subtasks</a:t>
            </a:r>
          </a:p>
          <a:p>
            <a:pPr lvl="2"/>
            <a:r>
              <a:rPr lang="en-US" sz="2000"/>
              <a:t>Useful for small # of processors</a:t>
            </a:r>
          </a:p>
          <a:p>
            <a:pPr lvl="2"/>
            <a:r>
              <a:rPr lang="en-US" sz="2000"/>
              <a:t>Or, relax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essential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in interesting ways</a:t>
            </a:r>
          </a:p>
          <a:p>
            <a:endParaRPr lang="en-US" sz="2000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7772400" y="137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7315200" y="175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8" name="Oval 8"/>
          <p:cNvSpPr>
            <a:spLocks noChangeArrowheads="1"/>
          </p:cNvSpPr>
          <p:nvPr/>
        </p:nvSpPr>
        <p:spPr bwMode="auto">
          <a:xfrm>
            <a:off x="8153400" y="175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7315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7772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8153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8610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67818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815" name="AutoShape 15"/>
          <p:cNvCxnSpPr>
            <a:cxnSpLocks noChangeShapeType="1"/>
            <a:stCxn id="204806" idx="3"/>
            <a:endCxn id="204807" idx="7"/>
          </p:cNvCxnSpPr>
          <p:nvPr/>
        </p:nvCxnSpPr>
        <p:spPr bwMode="auto">
          <a:xfrm flipH="1">
            <a:off x="7510463" y="1566863"/>
            <a:ext cx="2952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817" name="AutoShape 17"/>
          <p:cNvCxnSpPr>
            <a:cxnSpLocks noChangeShapeType="1"/>
            <a:stCxn id="204806" idx="5"/>
            <a:endCxn id="204808" idx="1"/>
          </p:cNvCxnSpPr>
          <p:nvPr/>
        </p:nvCxnSpPr>
        <p:spPr bwMode="auto">
          <a:xfrm>
            <a:off x="7967663" y="1566863"/>
            <a:ext cx="2190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818" name="AutoShape 18"/>
          <p:cNvCxnSpPr>
            <a:cxnSpLocks noChangeShapeType="1"/>
            <a:stCxn id="204807" idx="3"/>
            <a:endCxn id="204814" idx="7"/>
          </p:cNvCxnSpPr>
          <p:nvPr/>
        </p:nvCxnSpPr>
        <p:spPr bwMode="auto">
          <a:xfrm flipH="1">
            <a:off x="6977063" y="1947863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819" name="AutoShape 19"/>
          <p:cNvCxnSpPr>
            <a:cxnSpLocks noChangeShapeType="1"/>
            <a:stCxn id="204807" idx="4"/>
            <a:endCxn id="204810" idx="0"/>
          </p:cNvCxnSpPr>
          <p:nvPr/>
        </p:nvCxnSpPr>
        <p:spPr bwMode="auto">
          <a:xfrm>
            <a:off x="7429500" y="1981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822" name="AutoShape 22"/>
          <p:cNvCxnSpPr>
            <a:cxnSpLocks noChangeShapeType="1"/>
            <a:stCxn id="204807" idx="5"/>
            <a:endCxn id="204811" idx="7"/>
          </p:cNvCxnSpPr>
          <p:nvPr/>
        </p:nvCxnSpPr>
        <p:spPr bwMode="auto">
          <a:xfrm>
            <a:off x="7510463" y="1947863"/>
            <a:ext cx="4572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824" name="AutoShape 24"/>
          <p:cNvCxnSpPr>
            <a:cxnSpLocks noChangeShapeType="1"/>
            <a:stCxn id="204808" idx="4"/>
            <a:endCxn id="204812" idx="0"/>
          </p:cNvCxnSpPr>
          <p:nvPr/>
        </p:nvCxnSpPr>
        <p:spPr bwMode="auto">
          <a:xfrm>
            <a:off x="8267700" y="1981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826" name="AutoShape 26"/>
          <p:cNvCxnSpPr>
            <a:cxnSpLocks noChangeShapeType="1"/>
            <a:stCxn id="204808" idx="5"/>
            <a:endCxn id="204813" idx="1"/>
          </p:cNvCxnSpPr>
          <p:nvPr/>
        </p:nvCxnSpPr>
        <p:spPr bwMode="auto">
          <a:xfrm>
            <a:off x="8348663" y="1947863"/>
            <a:ext cx="2952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827" name="AutoShape 27"/>
          <p:cNvSpPr>
            <a:spLocks noChangeArrowheads="1"/>
          </p:cNvSpPr>
          <p:nvPr/>
        </p:nvSpPr>
        <p:spPr bwMode="auto">
          <a:xfrm>
            <a:off x="6705600" y="26670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2" name="AutoShape 32"/>
          <p:cNvSpPr>
            <a:spLocks noChangeArrowheads="1"/>
          </p:cNvSpPr>
          <p:nvPr/>
        </p:nvSpPr>
        <p:spPr bwMode="auto">
          <a:xfrm>
            <a:off x="7239000" y="26670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3" name="AutoShape 33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4" name="AutoShape 34"/>
          <p:cNvSpPr>
            <a:spLocks noChangeArrowheads="1"/>
          </p:cNvSpPr>
          <p:nvPr/>
        </p:nvSpPr>
        <p:spPr bwMode="auto">
          <a:xfrm>
            <a:off x="8153400" y="26670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5" name="AutoShape 35"/>
          <p:cNvSpPr>
            <a:spLocks noChangeArrowheads="1"/>
          </p:cNvSpPr>
          <p:nvPr/>
        </p:nvSpPr>
        <p:spPr bwMode="auto">
          <a:xfrm>
            <a:off x="8610600" y="26670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6" name="AutoShape 36"/>
          <p:cNvSpPr>
            <a:spLocks noChangeArrowheads="1"/>
          </p:cNvSpPr>
          <p:nvPr/>
        </p:nvSpPr>
        <p:spPr bwMode="auto">
          <a:xfrm>
            <a:off x="7010400" y="4495800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7" name="AutoShape 37"/>
          <p:cNvSpPr>
            <a:spLocks noChangeArrowheads="1"/>
          </p:cNvSpPr>
          <p:nvPr/>
        </p:nvSpPr>
        <p:spPr bwMode="auto">
          <a:xfrm>
            <a:off x="6934200" y="55626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8" name="AutoShape 38"/>
          <p:cNvSpPr>
            <a:spLocks noChangeArrowheads="1"/>
          </p:cNvSpPr>
          <p:nvPr/>
        </p:nvSpPr>
        <p:spPr bwMode="auto">
          <a:xfrm>
            <a:off x="8077200" y="57912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9" name="AutoShape 39"/>
          <p:cNvSpPr>
            <a:spLocks noChangeArrowheads="1"/>
          </p:cNvSpPr>
          <p:nvPr/>
        </p:nvSpPr>
        <p:spPr bwMode="auto">
          <a:xfrm>
            <a:off x="7467600" y="57912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0" name="AutoShape 40"/>
          <p:cNvSpPr>
            <a:spLocks noChangeArrowheads="1"/>
          </p:cNvSpPr>
          <p:nvPr/>
        </p:nvSpPr>
        <p:spPr bwMode="auto">
          <a:xfrm>
            <a:off x="7010400" y="6172200"/>
            <a:ext cx="381000" cy="3810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5911"/>
      </p:ext>
    </p:extLst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a bi-directional graph of V vertices and E edges</a:t>
            </a:r>
          </a:p>
          <a:p>
            <a:pPr lvl="1"/>
            <a:r>
              <a:rPr lang="en-US" dirty="0" smtClean="0"/>
              <a:t>Find a way to color each vertex such that no two adjacent vertices are of the same color</a:t>
            </a:r>
          </a:p>
          <a:p>
            <a:pPr lvl="1"/>
            <a:r>
              <a:rPr lang="en-US" dirty="0" smtClean="0"/>
              <a:t>Using no more than K colors</a:t>
            </a:r>
          </a:p>
          <a:p>
            <a:r>
              <a:rPr lang="en-US" dirty="0" smtClean="0"/>
              <a:t>A very rich problem</a:t>
            </a:r>
          </a:p>
          <a:p>
            <a:r>
              <a:rPr lang="en-US" dirty="0" smtClean="0"/>
              <a:t>In terms of parallel issues</a:t>
            </a:r>
          </a:p>
          <a:p>
            <a:r>
              <a:rPr lang="en-US" dirty="0" smtClean="0"/>
              <a:t>Basic parallel formulation: 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Each state: </a:t>
            </a:r>
          </a:p>
          <a:p>
            <a:pPr lvl="2"/>
            <a:r>
              <a:rPr lang="en-US" dirty="0" smtClean="0"/>
              <a:t>vector of vertices which have been colored</a:t>
            </a:r>
          </a:p>
          <a:p>
            <a:pPr lvl="2"/>
            <a:r>
              <a:rPr lang="en-US" dirty="0" smtClean="0"/>
              <a:t>Optional/heuristic: # of colors available for each uncolored vertex</a:t>
            </a:r>
          </a:p>
          <a:p>
            <a:pPr lvl="2"/>
            <a:r>
              <a:rPr lang="en-US" dirty="0" smtClean="0"/>
              <a:t>The graph itself is a </a:t>
            </a:r>
            <a:r>
              <a:rPr lang="en-US" dirty="0" err="1" smtClean="0"/>
              <a:t>readonly</a:t>
            </a:r>
            <a:r>
              <a:rPr lang="en-US" dirty="0" smtClean="0"/>
              <a:t> variable, not part of a state.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93773"/>
      </p:ext>
    </p:extLst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come up with some?</a:t>
            </a:r>
          </a:p>
          <a:p>
            <a:r>
              <a:rPr lang="en-US" dirty="0" smtClean="0"/>
              <a:t>What is their implication for parallel formulation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639"/>
      </p:ext>
    </p:extLst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r>
              <a:rPr lang="en-US" dirty="0" smtClean="0"/>
              <a:t>Vertex removal : 4 coloring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7" descr="Screen Shot 2015-04-24 at 12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257300"/>
            <a:ext cx="7886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7404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Charm++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State-space (combinatorial) search and divide and conquer applications</a:t>
            </a:r>
          </a:p>
          <a:p>
            <a:r>
              <a:rPr lang="en-US" dirty="0" smtClean="0"/>
              <a:t>For today, we forget about </a:t>
            </a:r>
            <a:r>
              <a:rPr lang="en-US" dirty="0" err="1" smtClean="0"/>
              <a:t>chare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Just focus on singleton </a:t>
            </a:r>
            <a:r>
              <a:rPr lang="en-US" dirty="0" err="1" smtClean="0"/>
              <a:t>chares</a:t>
            </a:r>
            <a:endParaRPr lang="en-US" dirty="0" smtClean="0"/>
          </a:p>
          <a:p>
            <a:r>
              <a:rPr lang="en-US" dirty="0" smtClean="0"/>
              <a:t>Charm++ concepts </a:t>
            </a:r>
            <a:r>
              <a:rPr lang="en-US" dirty="0" smtClean="0"/>
              <a:t>that are useful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Singleton </a:t>
            </a:r>
            <a:r>
              <a:rPr lang="en-US" dirty="0" err="1" smtClean="0"/>
              <a:t>chares</a:t>
            </a:r>
            <a:r>
              <a:rPr lang="en-US" dirty="0" smtClean="0"/>
              <a:t>, with recursive, dynamic creation</a:t>
            </a:r>
          </a:p>
          <a:p>
            <a:pPr lvl="1"/>
            <a:r>
              <a:rPr lang="en-US" dirty="0" smtClean="0"/>
              <a:t>Seed balancer</a:t>
            </a:r>
          </a:p>
          <a:p>
            <a:pPr lvl="1"/>
            <a:r>
              <a:rPr lang="en-US" dirty="0" smtClean="0"/>
              <a:t>Priorities</a:t>
            </a:r>
          </a:p>
          <a:p>
            <a:pPr lvl="1"/>
            <a:r>
              <a:rPr lang="en-US" dirty="0" smtClean="0"/>
              <a:t>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84878"/>
      </p:ext>
    </p:extLst>
  </p:cSld>
  <p:clrMapOvr>
    <a:masterClrMapping/>
  </p:clrMapOvr>
  <p:transition xmlns:p14="http://schemas.microsoft.com/office/powerpoint/2010/main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vertex to select next?</a:t>
            </a:r>
          </a:p>
          <a:p>
            <a:r>
              <a:rPr lang="en-US" dirty="0" smtClean="0"/>
              <a:t>Which color to color it with?</a:t>
            </a:r>
          </a:p>
          <a:p>
            <a:r>
              <a:rPr lang="en-US" dirty="0" smtClean="0"/>
              <a:t>Once its colored, can we simplify the graph or prune the </a:t>
            </a:r>
            <a:r>
              <a:rPr lang="en-US" dirty="0" err="1" smtClean="0"/>
              <a:t>subtree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Any node with k-1 neighbors: </a:t>
            </a:r>
          </a:p>
          <a:p>
            <a:pPr lvl="2"/>
            <a:r>
              <a:rPr lang="en-US" dirty="0" smtClean="0"/>
              <a:t>remove from the graph, </a:t>
            </a:r>
          </a:p>
          <a:p>
            <a:pPr lvl="2"/>
            <a:r>
              <a:rPr lang="en-US" dirty="0" err="1" smtClean="0"/>
              <a:t>Recurse</a:t>
            </a:r>
            <a:endParaRPr lang="en-US" dirty="0" smtClean="0"/>
          </a:p>
          <a:p>
            <a:pPr lvl="1"/>
            <a:r>
              <a:rPr lang="en-US" dirty="0" smtClean="0"/>
              <a:t>Impossibility: A vertex with k or more neighbors with distinct colors.. Prune the tree</a:t>
            </a:r>
          </a:p>
          <a:p>
            <a:r>
              <a:rPr lang="en-US" dirty="0" smtClean="0"/>
              <a:t>Is the </a:t>
            </a:r>
            <a:r>
              <a:rPr lang="en-US" smtClean="0"/>
              <a:t>graph partitioned?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9615" y="197991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00837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Divide the work: create </a:t>
            </a:r>
            <a:r>
              <a:rPr lang="en-US" dirty="0" err="1" smtClean="0"/>
              <a:t>chares</a:t>
            </a:r>
            <a:r>
              <a:rPr lang="en-US" dirty="0" smtClean="0"/>
              <a:t> for </a:t>
            </a:r>
            <a:r>
              <a:rPr lang="en-US" dirty="0" err="1" smtClean="0"/>
              <a:t>subpieces</a:t>
            </a:r>
            <a:endParaRPr lang="en-US" dirty="0" smtClean="0"/>
          </a:p>
          <a:p>
            <a:pPr lvl="1"/>
            <a:r>
              <a:rPr lang="en-US" dirty="0" smtClean="0"/>
              <a:t>Combine solutions: send messages to parents</a:t>
            </a:r>
          </a:p>
          <a:p>
            <a:pPr lvl="1"/>
            <a:r>
              <a:rPr lang="en-US" dirty="0" smtClean="0"/>
              <a:t>Judiciously set </a:t>
            </a:r>
            <a:r>
              <a:rPr lang="en-US" dirty="0" err="1" smtClean="0"/>
              <a:t>grainsize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(or adapt, as we will see later , in graph coloring)</a:t>
            </a:r>
          </a:p>
          <a:p>
            <a:r>
              <a:rPr lang="en-US" dirty="0" smtClean="0"/>
              <a:t>We have seen an example with Fibonacci</a:t>
            </a:r>
          </a:p>
          <a:p>
            <a:r>
              <a:rPr lang="en-US" dirty="0" smtClean="0"/>
              <a:t>Quicksort is another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1311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any feasible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N-Queens: </a:t>
            </a:r>
          </a:p>
          <a:p>
            <a:pPr lvl="1"/>
            <a:r>
              <a:rPr lang="en-US" dirty="0" smtClean="0"/>
              <a:t>place N queens on a </a:t>
            </a:r>
            <a:r>
              <a:rPr lang="en-US" dirty="0" err="1" smtClean="0"/>
              <a:t>NxN</a:t>
            </a:r>
            <a:r>
              <a:rPr lang="en-US" dirty="0" smtClean="0"/>
              <a:t> chessboard such that no two of them attack each other</a:t>
            </a:r>
          </a:p>
          <a:p>
            <a:pPr lvl="1"/>
            <a:r>
              <a:rPr lang="en-US" dirty="0" smtClean="0"/>
              <a:t>Attack: are in the same row, column, or diagonal</a:t>
            </a:r>
          </a:p>
          <a:p>
            <a:r>
              <a:rPr lang="en-US" dirty="0" smtClean="0"/>
              <a:t>General form: </a:t>
            </a:r>
          </a:p>
          <a:p>
            <a:pPr lvl="1"/>
            <a:r>
              <a:rPr lang="en-US" dirty="0" smtClean="0"/>
              <a:t>start state is given, </a:t>
            </a:r>
          </a:p>
          <a:p>
            <a:pPr lvl="1"/>
            <a:r>
              <a:rPr lang="en-US" dirty="0" smtClean="0"/>
              <a:t>goal state is either given or described, and </a:t>
            </a:r>
          </a:p>
          <a:p>
            <a:pPr lvl="1"/>
            <a:r>
              <a:rPr lang="en-US" dirty="0" smtClean="0"/>
              <a:t>a set of permissible moves (operators) is 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21590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any feasible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thought of as divide-and-divide</a:t>
            </a:r>
          </a:p>
          <a:p>
            <a:pPr lvl="1"/>
            <a:r>
              <a:rPr lang="en-US" dirty="0" smtClean="0"/>
              <a:t>No combining step</a:t>
            </a:r>
          </a:p>
          <a:p>
            <a:r>
              <a:rPr lang="en-US" dirty="0" smtClean="0"/>
              <a:t>Question: how to stop search after a solution is found?</a:t>
            </a:r>
          </a:p>
          <a:p>
            <a:pPr lvl="1"/>
            <a:r>
              <a:rPr lang="en-US" dirty="0" smtClean="0"/>
              <a:t>Of course, you can </a:t>
            </a:r>
            <a:r>
              <a:rPr lang="en-US" dirty="0" err="1" smtClean="0"/>
              <a:t>CkExit</a:t>
            </a:r>
            <a:r>
              <a:rPr lang="en-US" dirty="0" smtClean="0"/>
              <a:t>(), but the computation may not have ended</a:t>
            </a:r>
          </a:p>
          <a:p>
            <a:pPr lvl="1"/>
            <a:r>
              <a:rPr lang="en-US" dirty="0" smtClean="0"/>
              <a:t>Send message to parent.. (and then? Send a kill message to other children)</a:t>
            </a:r>
          </a:p>
          <a:p>
            <a:pPr lvl="2"/>
            <a:r>
              <a:rPr lang="en-US" dirty="0" smtClean="0"/>
              <a:t>The kill-chasing problem</a:t>
            </a:r>
          </a:p>
          <a:p>
            <a:pPr lvl="1"/>
            <a:r>
              <a:rPr lang="en-US" dirty="0" smtClean="0"/>
              <a:t>Quiescence detection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65931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Quiescence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use:</a:t>
            </a:r>
          </a:p>
          <a:p>
            <a:pPr lvl="1"/>
            <a:r>
              <a:rPr lang="en-US" dirty="0" err="1" smtClean="0"/>
              <a:t>CkStartQD</a:t>
            </a:r>
            <a:r>
              <a:rPr lang="en-US" dirty="0" smtClean="0"/>
              <a:t>(callback) or </a:t>
            </a:r>
          </a:p>
          <a:p>
            <a:pPr lvl="1"/>
            <a:r>
              <a:rPr lang="en-US" dirty="0" err="1" smtClean="0"/>
              <a:t>CkWaitQD</a:t>
            </a:r>
            <a:r>
              <a:rPr lang="en-US" dirty="0" smtClean="0"/>
              <a:t>() from a threaded method</a:t>
            </a:r>
          </a:p>
          <a:p>
            <a:r>
              <a:rPr lang="en-US" dirty="0" smtClean="0"/>
              <a:t>What it does:</a:t>
            </a:r>
          </a:p>
          <a:p>
            <a:pPr lvl="1"/>
            <a:r>
              <a:rPr lang="en-US" dirty="0" smtClean="0"/>
              <a:t>Calls back when all processors are idle and no messages are in transit</a:t>
            </a:r>
          </a:p>
          <a:p>
            <a:pPr lvl="1"/>
            <a:r>
              <a:rPr lang="en-US" dirty="0" smtClean="0"/>
              <a:t>Very efficient algorithm (counts sent and received messages and handles all race conditions correctly)</a:t>
            </a:r>
          </a:p>
          <a:p>
            <a:r>
              <a:rPr lang="en-US" dirty="0" smtClean="0"/>
              <a:t>How: </a:t>
            </a:r>
          </a:p>
          <a:p>
            <a:pPr lvl="1"/>
            <a:r>
              <a:rPr lang="en-US" dirty="0" smtClean="0"/>
              <a:t>not our concern now, but see paper 93-11(charm website)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3882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first solution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search tree is huge, how to quickly home in on a solution?</a:t>
            </a:r>
          </a:p>
          <a:p>
            <a:pPr lvl="1"/>
            <a:r>
              <a:rPr lang="en-US" dirty="0" smtClean="0"/>
              <a:t>Various heuristics can rank children</a:t>
            </a:r>
          </a:p>
          <a:p>
            <a:pPr lvl="1"/>
            <a:r>
              <a:rPr lang="en-US" dirty="0" smtClean="0"/>
              <a:t>Also, how to be consistent?  </a:t>
            </a:r>
          </a:p>
          <a:p>
            <a:pPr lvl="2"/>
            <a:r>
              <a:rPr lang="en-US" dirty="0" smtClean="0"/>
              <a:t>Search anomalies: more processors may slow it down and vice versa</a:t>
            </a:r>
          </a:p>
          <a:p>
            <a:pPr lvl="2"/>
            <a:r>
              <a:rPr lang="en-US" dirty="0" smtClean="0"/>
              <a:t>We want monotonically increasing speedups, and consistency from run to run</a:t>
            </a:r>
          </a:p>
          <a:p>
            <a:pPr lvl="1"/>
            <a:r>
              <a:rPr lang="en-US" dirty="0" smtClean="0"/>
              <a:t>Memory usage can be a big problem: exponential in depth</a:t>
            </a:r>
          </a:p>
          <a:p>
            <a:pPr lvl="1"/>
            <a:r>
              <a:rPr lang="en-US" dirty="0" smtClean="0"/>
              <a:t>Left-to-right prioritization of the search tree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4/24/15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72526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 to right (prefix) prioritization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5630" r="1563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5029200" y="1752600"/>
            <a:ext cx="32004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Priority is a bit-vector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8541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63502</TotalTime>
  <Words>1449</Words>
  <Application>Microsoft Macintosh PowerPoint</Application>
  <PresentationFormat>On-screen Show (4:3)</PresentationFormat>
  <Paragraphs>261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pplpreso</vt:lpstr>
      <vt:lpstr>Divide and Conquer  and  State-Space Search</vt:lpstr>
      <vt:lpstr>Outline of topics for today</vt:lpstr>
      <vt:lpstr>Charm++ support</vt:lpstr>
      <vt:lpstr>Divide and conquer</vt:lpstr>
      <vt:lpstr>Search for any feasible solution</vt:lpstr>
      <vt:lpstr>Search for any feasible solution</vt:lpstr>
      <vt:lpstr>Quiescence detection</vt:lpstr>
      <vt:lpstr>Finding first solution faster</vt:lpstr>
      <vt:lpstr>Left to right (prefix) prioritization</vt:lpstr>
      <vt:lpstr>Broom-sweep search</vt:lpstr>
      <vt:lpstr>A* and IDA*</vt:lpstr>
      <vt:lpstr>A* and IDA*</vt:lpstr>
      <vt:lpstr>A* and IDA*</vt:lpstr>
      <vt:lpstr>Parallel IDA*</vt:lpstr>
      <vt:lpstr>PowerPoint Presentation</vt:lpstr>
      <vt:lpstr>PowerPoint Presentation</vt:lpstr>
      <vt:lpstr>Duplication Detection</vt:lpstr>
      <vt:lpstr>Bi-directional search</vt:lpstr>
      <vt:lpstr>Bi-directional search</vt:lpstr>
      <vt:lpstr>Branch and bound</vt:lpstr>
      <vt:lpstr>Speculative Loss: Branch and Bound</vt:lpstr>
      <vt:lpstr>Balancing load and priorities</vt:lpstr>
      <vt:lpstr>And-Or trees</vt:lpstr>
      <vt:lpstr>Reduce-Or trees</vt:lpstr>
      <vt:lpstr>Algorithmic overhead: Game Tree Search</vt:lpstr>
      <vt:lpstr>Algorithmic overhead: Game Tree Search</vt:lpstr>
      <vt:lpstr>Graph Coloring</vt:lpstr>
      <vt:lpstr>Heuristics</vt:lpstr>
      <vt:lpstr>Vertex removal : 4 coloring</vt:lpstr>
      <vt:lpstr>Heuristics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Laxmikant Kale</cp:lastModifiedBy>
  <cp:revision>422</cp:revision>
  <dcterms:created xsi:type="dcterms:W3CDTF">2002-10-12T14:08:56Z</dcterms:created>
  <dcterms:modified xsi:type="dcterms:W3CDTF">2015-04-24T17:26:42Z</dcterms:modified>
</cp:coreProperties>
</file>