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  <p:sldMasterId id="2147483747" r:id="rId2"/>
  </p:sldMasterIdLst>
  <p:notesMasterIdLst>
    <p:notesMasterId r:id="rId31"/>
  </p:notesMasterIdLst>
  <p:handoutMasterIdLst>
    <p:handoutMasterId r:id="rId32"/>
  </p:handoutMasterIdLst>
  <p:sldIdLst>
    <p:sldId id="977" r:id="rId3"/>
    <p:sldId id="973" r:id="rId4"/>
    <p:sldId id="974" r:id="rId5"/>
    <p:sldId id="975" r:id="rId6"/>
    <p:sldId id="976" r:id="rId7"/>
    <p:sldId id="948" r:id="rId8"/>
    <p:sldId id="953" r:id="rId9"/>
    <p:sldId id="954" r:id="rId10"/>
    <p:sldId id="955" r:id="rId11"/>
    <p:sldId id="956" r:id="rId12"/>
    <p:sldId id="957" r:id="rId13"/>
    <p:sldId id="958" r:id="rId14"/>
    <p:sldId id="959" r:id="rId15"/>
    <p:sldId id="960" r:id="rId16"/>
    <p:sldId id="961" r:id="rId17"/>
    <p:sldId id="962" r:id="rId18"/>
    <p:sldId id="963" r:id="rId19"/>
    <p:sldId id="964" r:id="rId20"/>
    <p:sldId id="965" r:id="rId21"/>
    <p:sldId id="966" r:id="rId22"/>
    <p:sldId id="967" r:id="rId23"/>
    <p:sldId id="968" r:id="rId24"/>
    <p:sldId id="969" r:id="rId25"/>
    <p:sldId id="970" r:id="rId26"/>
    <p:sldId id="971" r:id="rId27"/>
    <p:sldId id="972" r:id="rId28"/>
    <p:sldId id="978" r:id="rId29"/>
    <p:sldId id="979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3D00"/>
    <a:srgbClr val="386572"/>
    <a:srgbClr val="3A6876"/>
    <a:srgbClr val="64B4CD"/>
    <a:srgbClr val="24445A"/>
    <a:srgbClr val="1C3445"/>
    <a:srgbClr val="CCFFCC"/>
    <a:srgbClr val="CCFFFF"/>
    <a:srgbClr val="FF669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6" autoAdjust="0"/>
    <p:restoredTop sz="94745" autoAdjust="0"/>
  </p:normalViewPr>
  <p:slideViewPr>
    <p:cSldViewPr>
      <p:cViewPr>
        <p:scale>
          <a:sx n="103" d="100"/>
          <a:sy n="103" d="100"/>
        </p:scale>
        <p:origin x="-136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04F5D-E38D-3641-802A-EEE0508E3D0C}" type="datetimeFigureOut">
              <a:rPr lang="en-US" smtClean="0"/>
              <a:t>3/30/16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2AA6-882D-2647-96D1-C2161CDF2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2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04B643-C74C-455E-AFCB-1138D85C2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92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grid on the right symbolizes</a:t>
            </a:r>
            <a:r>
              <a:rPr lang="en-US" baseline="0" dirty="0" smtClean="0"/>
              <a:t> a 64 processor machine. The highlighted region is the </a:t>
            </a:r>
            <a:r>
              <a:rPr lang="en-US" baseline="0" dirty="0" err="1" smtClean="0"/>
              <a:t>chare</a:t>
            </a:r>
            <a:r>
              <a:rPr lang="en-US" baseline="0" dirty="0" smtClean="0"/>
              <a:t> that is responsible for the computation of C[1,1].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B0D78-20E4-4329-9D87-364F61AB2F5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1888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grid on the right symbolizes</a:t>
            </a:r>
            <a:r>
              <a:rPr lang="en-US" baseline="0" dirty="0" smtClean="0"/>
              <a:t> a 64 processor machine. The highlighted region is the </a:t>
            </a:r>
            <a:r>
              <a:rPr lang="en-US" baseline="0" dirty="0" err="1" smtClean="0"/>
              <a:t>chare</a:t>
            </a:r>
            <a:r>
              <a:rPr lang="en-US" baseline="0" dirty="0" smtClean="0"/>
              <a:t> that is responsible for the computation of C[1,1].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B0D78-20E4-4329-9D87-364F61AB2F5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741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grid on the right symbolizes</a:t>
            </a:r>
            <a:r>
              <a:rPr lang="en-US" baseline="0" dirty="0" smtClean="0"/>
              <a:t> a 64 processor machine. The highlighted region is the </a:t>
            </a:r>
            <a:r>
              <a:rPr lang="en-US" baseline="0" dirty="0" err="1" smtClean="0"/>
              <a:t>chare</a:t>
            </a:r>
            <a:r>
              <a:rPr lang="en-US" baseline="0" dirty="0" smtClean="0"/>
              <a:t> that is responsible for the computation of C[1,1].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B0D78-20E4-4329-9D87-364F61AB2F5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200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grid on the right symbolizes</a:t>
            </a:r>
            <a:r>
              <a:rPr lang="en-US" baseline="0" dirty="0" smtClean="0"/>
              <a:t> a 64 processor machine. The highlighted region is the </a:t>
            </a:r>
            <a:r>
              <a:rPr lang="en-US" baseline="0" dirty="0" err="1" smtClean="0"/>
              <a:t>chare</a:t>
            </a:r>
            <a:r>
              <a:rPr lang="en-US" baseline="0" dirty="0" smtClean="0"/>
              <a:t> that is responsible for the computation of C[1,1].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B0D78-20E4-4329-9D87-364F61AB2F5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882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grid on the right symbolizes</a:t>
            </a:r>
            <a:r>
              <a:rPr lang="en-US" baseline="0" dirty="0" smtClean="0"/>
              <a:t> a 64 processor machine. The highlighted region is the </a:t>
            </a:r>
            <a:r>
              <a:rPr lang="en-US" baseline="0" dirty="0" err="1" smtClean="0"/>
              <a:t>chare</a:t>
            </a:r>
            <a:r>
              <a:rPr lang="en-US" baseline="0" dirty="0" smtClean="0"/>
              <a:t> that is responsible for the computation of C[1,1].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B0D78-20E4-4329-9D87-364F61AB2F5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251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2110C6-42E6-C249-AB93-39D6DA2064F9}" type="datetime1">
              <a:rPr lang="en-US" smtClean="0"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E8914-472C-4427-BBE5-B601DB073B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7C6FB-E2F0-434B-8B69-F6C1C8DB6F45}" type="datetime1">
              <a:rPr lang="en-US" smtClean="0"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538B-28AD-4B8F-9377-02FC4F0157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E85A71-1CC0-5A44-BBFE-D44CF2B0ECEB}" type="datetime1">
              <a:rPr lang="en-US" smtClean="0"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07E28-94A6-4B68-AD3A-4EC40AD6B3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7B731E-3700-334E-9CC3-C168566E9AA0}" type="datetime1">
              <a:rPr lang="en-US" smtClean="0"/>
              <a:t>3/30/16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42E845-D8E2-894E-BB34-38A8F680737E}" type="datetime1">
              <a:rPr lang="en-US" smtClean="0"/>
              <a:t>3/30/16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>
                <a:latin typeface="Calibri"/>
              </a:rPr>
              <a:pPr/>
              <a:t>3/30/16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75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>
                <a:latin typeface="Calibri"/>
              </a:rPr>
              <a:pPr/>
              <a:t>3/30/16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8725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>
                <a:latin typeface="Calibri"/>
              </a:rPr>
              <a:pPr/>
              <a:t>3/30/16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670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>
                <a:latin typeface="Calibri"/>
              </a:rPr>
              <a:pPr/>
              <a:t>3/30/16</a:t>
            </a:fld>
            <a:endParaRPr lang="en-US" dirty="0"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2340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>
                <a:latin typeface="Calibri"/>
              </a:rPr>
              <a:pPr/>
              <a:t>3/30/16</a:t>
            </a:fld>
            <a:endParaRPr lang="en-US" dirty="0"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50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>
                <a:latin typeface="Calibri"/>
              </a:rPr>
              <a:pPr/>
              <a:t>3/30/16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184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C62857-006E-CC44-9123-D4118CC337CD}" type="datetime1">
              <a:rPr lang="en-US" smtClean="0"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>
                <a:latin typeface="Calibri"/>
              </a:rPr>
              <a:pPr/>
              <a:t>3/30/16</a:t>
            </a:fld>
            <a:endParaRPr lang="en-US" dirty="0"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7322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>
                <a:latin typeface="Calibri"/>
              </a:rPr>
              <a:pPr/>
              <a:t>3/30/16</a:t>
            </a:fld>
            <a:endParaRPr lang="en-US" dirty="0"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455F51"/>
                </a:solidFill>
                <a:latin typeface="Calibri"/>
              </a:rPr>
              <a:pPr/>
              <a:t>‹#›</a:t>
            </a:fld>
            <a:endParaRPr lang="en-US" dirty="0">
              <a:solidFill>
                <a:srgbClr val="455F5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5362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>
                <a:latin typeface="Calibri"/>
              </a:rPr>
              <a:pPr/>
              <a:t>3/30/16</a:t>
            </a:fld>
            <a:endParaRPr lang="en-US" dirty="0"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50312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>
                <a:latin typeface="Calibri"/>
              </a:rPr>
              <a:pPr/>
              <a:t>3/30/16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7250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>
                <a:latin typeface="Calibri"/>
              </a:rPr>
              <a:pPr/>
              <a:t>3/30/16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160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A7FCE9-11CE-D84A-A294-4377EAA2E1F4}" type="datetime1">
              <a:rPr lang="en-US" smtClean="0"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6F1F8-890D-4C48-8E24-C784EDDCDB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4AEBAF-9D99-9846-8683-E561E196B0D1}" type="datetime1">
              <a:rPr lang="en-US" smtClean="0"/>
              <a:t>3/30/16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689200-2A9C-FC4C-8D92-E33F187B9275}" type="datetime1">
              <a:rPr lang="en-US" smtClean="0"/>
              <a:t>3/30/16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90EB3-662D-402A-86F6-9B1E52ECB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BA94AB-F13B-A549-8674-E34A85A6617F}" type="datetime1">
              <a:rPr lang="en-US" smtClean="0"/>
              <a:t>3/30/16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871FCB-95DD-314A-8321-2E00AFEA7C90}" type="datetime1">
              <a:rPr lang="en-US" smtClean="0"/>
              <a:t>3/30/16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B6C0F3-D96D-814E-8974-3EF042E33295}" type="datetime1">
              <a:rPr lang="en-US" smtClean="0"/>
              <a:t>3/30/16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72E52-CA3B-4B89-8AEC-1B69F92FAE92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693D2E-6330-EB47-94B5-0B8F470949B9}" type="datetime1">
              <a:rPr lang="en-US" smtClean="0"/>
              <a:t>3/30/16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DF9DE-2389-48A4-BC7A-B4842B3063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BB61BB25-586D-C945-A59D-FABA2AA6DA78}" type="datetime1">
              <a:rPr lang="en-US" smtClean="0"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6868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  <p:sldLayoutId id="2147483732" r:id="rId1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accent3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5DC5B261-8843-42D1-AAFC-05E20E2D9B97}" type="datetimeFigureOut">
              <a:rPr lang="en-US" dirty="0"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3/30/16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4FAB73BC-B049-4115-A692-8D63A059BFB8}" type="slidenum">
              <a:rPr lang="en-US" dirty="0"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87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eweb.ucsd.edu/classes/fa12/cse260-b/Lectures/Lec13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Algorithms: </a:t>
            </a:r>
            <a:br>
              <a:rPr lang="en-US" dirty="0" smtClean="0"/>
            </a:br>
            <a:r>
              <a:rPr lang="en-US" dirty="0" smtClean="0"/>
              <a:t>Matrix-Matrix Multiplication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95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Matrix Multiply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53604" y="221218"/>
            <a:ext cx="2057400" cy="2743200"/>
            <a:chOff x="2447925" y="485775"/>
            <a:chExt cx="5486400" cy="5486400"/>
          </a:xfrm>
        </p:grpSpPr>
        <p:sp>
          <p:nvSpPr>
            <p:cNvPr id="3" name="Rectangle 2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86038" y="3295650"/>
            <a:ext cx="2057400" cy="2743200"/>
            <a:chOff x="2447925" y="485775"/>
            <a:chExt cx="5486400" cy="5486400"/>
          </a:xfrm>
        </p:grpSpPr>
        <p:sp>
          <p:nvSpPr>
            <p:cNvPr id="15" name="Rectangle 14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86038" y="221218"/>
            <a:ext cx="2057400" cy="2743200"/>
            <a:chOff x="2447925" y="485775"/>
            <a:chExt cx="5486400" cy="5486400"/>
          </a:xfrm>
        </p:grpSpPr>
        <p:sp>
          <p:nvSpPr>
            <p:cNvPr id="26" name="Rectangle 25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C(0,1)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93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53604" y="221218"/>
            <a:ext cx="2057400" cy="2743200"/>
            <a:chOff x="2447925" y="485775"/>
            <a:chExt cx="5486400" cy="5486400"/>
          </a:xfrm>
        </p:grpSpPr>
        <p:sp>
          <p:nvSpPr>
            <p:cNvPr id="3" name="Rectangle 2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86038" y="3295650"/>
            <a:ext cx="2057400" cy="2743200"/>
            <a:chOff x="2447925" y="485775"/>
            <a:chExt cx="5486400" cy="5486400"/>
          </a:xfrm>
        </p:grpSpPr>
        <p:sp>
          <p:nvSpPr>
            <p:cNvPr id="15" name="Rectangle 14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86038" y="221218"/>
            <a:ext cx="2057400" cy="2743200"/>
            <a:chOff x="2447925" y="485775"/>
            <a:chExt cx="5486400" cy="5486400"/>
          </a:xfrm>
        </p:grpSpPr>
        <p:sp>
          <p:nvSpPr>
            <p:cNvPr id="26" name="Rectangle 25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C(0,1)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193508" y="192643"/>
            <a:ext cx="3707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37A76F">
                    <a:lumMod val="75000"/>
                  </a:srgbClr>
                </a:solidFill>
                <a:latin typeface="Calibri"/>
              </a:rPr>
              <a:t>C[0,0]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= 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84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53604" y="221218"/>
            <a:ext cx="2057400" cy="2743200"/>
            <a:chOff x="2447925" y="485775"/>
            <a:chExt cx="5486400" cy="5486400"/>
          </a:xfrm>
        </p:grpSpPr>
        <p:sp>
          <p:nvSpPr>
            <p:cNvPr id="3" name="Rectangle 2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86038" y="3295650"/>
            <a:ext cx="2057400" cy="2743200"/>
            <a:chOff x="2447925" y="485775"/>
            <a:chExt cx="5486400" cy="5486400"/>
          </a:xfrm>
        </p:grpSpPr>
        <p:sp>
          <p:nvSpPr>
            <p:cNvPr id="15" name="Rectangle 14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86038" y="221218"/>
            <a:ext cx="2057400" cy="2743200"/>
            <a:chOff x="2447925" y="485775"/>
            <a:chExt cx="5486400" cy="5486400"/>
          </a:xfrm>
        </p:grpSpPr>
        <p:sp>
          <p:nvSpPr>
            <p:cNvPr id="26" name="Rectangle 25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C(0,1)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193508" y="192643"/>
            <a:ext cx="3707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37A76F">
                    <a:lumMod val="75000"/>
                  </a:srgbClr>
                </a:solidFill>
                <a:latin typeface="Calibri"/>
              </a:rPr>
              <a:t>C[</a:t>
            </a:r>
            <a:r>
              <a:rPr lang="en-US" sz="1600" dirty="0">
                <a:solidFill>
                  <a:srgbClr val="37A76F">
                    <a:lumMod val="75000"/>
                  </a:srgbClr>
                </a:solidFill>
                <a:latin typeface="Calibri"/>
              </a:rPr>
              <a:t>0</a:t>
            </a:r>
            <a:r>
              <a:rPr lang="en-US" sz="1600" dirty="0" smtClean="0">
                <a:solidFill>
                  <a:srgbClr val="37A76F">
                    <a:lumMod val="75000"/>
                  </a:srgbClr>
                </a:solidFill>
                <a:latin typeface="Calibri"/>
              </a:rPr>
              <a:t>,0]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= </a:t>
            </a:r>
            <a:r>
              <a:rPr lang="en-US" sz="1600" dirty="0" smtClean="0">
                <a:solidFill>
                  <a:srgbClr val="FF0000"/>
                </a:solidFill>
                <a:latin typeface="Calibri"/>
              </a:rPr>
              <a:t>A[0,0]*B[0,0]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369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53604" y="221218"/>
            <a:ext cx="2057400" cy="2743200"/>
            <a:chOff x="2447925" y="485775"/>
            <a:chExt cx="5486400" cy="5486400"/>
          </a:xfrm>
        </p:grpSpPr>
        <p:sp>
          <p:nvSpPr>
            <p:cNvPr id="3" name="Rectangle 2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86038" y="3295650"/>
            <a:ext cx="2057400" cy="2743200"/>
            <a:chOff x="2447925" y="485775"/>
            <a:chExt cx="5486400" cy="5486400"/>
          </a:xfrm>
        </p:grpSpPr>
        <p:sp>
          <p:nvSpPr>
            <p:cNvPr id="15" name="Rectangle 14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B(0,1)</a:t>
              </a: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86038" y="221218"/>
            <a:ext cx="2057400" cy="2743200"/>
            <a:chOff x="2447925" y="485775"/>
            <a:chExt cx="5486400" cy="5486400"/>
          </a:xfrm>
        </p:grpSpPr>
        <p:sp>
          <p:nvSpPr>
            <p:cNvPr id="26" name="Rectangle 25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C(0,1)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193508" y="192643"/>
            <a:ext cx="3707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37A76F">
                    <a:lumMod val="75000"/>
                  </a:srgbClr>
                </a:solidFill>
                <a:latin typeface="Calibri"/>
              </a:rPr>
              <a:t>C[</a:t>
            </a:r>
            <a:r>
              <a:rPr lang="en-US" sz="1600" dirty="0">
                <a:solidFill>
                  <a:srgbClr val="37A76F">
                    <a:lumMod val="75000"/>
                  </a:srgbClr>
                </a:solidFill>
                <a:latin typeface="Calibri"/>
              </a:rPr>
              <a:t>0</a:t>
            </a:r>
            <a:r>
              <a:rPr lang="en-US" sz="1600" dirty="0" smtClean="0">
                <a:solidFill>
                  <a:srgbClr val="37A76F">
                    <a:lumMod val="75000"/>
                  </a:srgbClr>
                </a:solidFill>
                <a:latin typeface="Calibri"/>
              </a:rPr>
              <a:t>,0]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= </a:t>
            </a:r>
            <a:r>
              <a:rPr lang="en-US" sz="1600" dirty="0" smtClean="0">
                <a:solidFill>
                  <a:srgbClr val="FF0000"/>
                </a:solidFill>
                <a:latin typeface="Calibri"/>
              </a:rPr>
              <a:t>A[0,0]*B[0,0]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160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1600" dirty="0" smtClean="0">
                <a:solidFill>
                  <a:srgbClr val="FF9900"/>
                </a:solidFill>
                <a:latin typeface="Calibri"/>
              </a:rPr>
              <a:t>A[0,1]*B[1,0]</a:t>
            </a:r>
            <a:r>
              <a:rPr lang="en-US" sz="160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311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53604" y="221218"/>
            <a:ext cx="2057400" cy="2743200"/>
            <a:chOff x="2447925" y="485775"/>
            <a:chExt cx="5486400" cy="5486400"/>
          </a:xfrm>
        </p:grpSpPr>
        <p:sp>
          <p:nvSpPr>
            <p:cNvPr id="3" name="Rectangle 2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660066">
                    <a:tint val="66000"/>
                    <a:satMod val="160000"/>
                  </a:srgbClr>
                </a:gs>
                <a:gs pos="50000">
                  <a:srgbClr val="660066">
                    <a:tint val="44500"/>
                    <a:satMod val="160000"/>
                  </a:srgbClr>
                </a:gs>
                <a:gs pos="100000">
                  <a:srgbClr val="66006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86038" y="3295650"/>
            <a:ext cx="2057400" cy="2743200"/>
            <a:chOff x="2447925" y="485775"/>
            <a:chExt cx="5486400" cy="5486400"/>
          </a:xfrm>
        </p:grpSpPr>
        <p:sp>
          <p:nvSpPr>
            <p:cNvPr id="15" name="Rectangle 14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B(0,1)</a:t>
              </a: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660066">
                    <a:tint val="66000"/>
                    <a:satMod val="160000"/>
                  </a:srgbClr>
                </a:gs>
                <a:gs pos="50000">
                  <a:srgbClr val="660066">
                    <a:tint val="44500"/>
                    <a:satMod val="160000"/>
                  </a:srgbClr>
                </a:gs>
                <a:gs pos="100000">
                  <a:srgbClr val="66006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86038" y="221218"/>
            <a:ext cx="2057400" cy="2743200"/>
            <a:chOff x="2447925" y="485775"/>
            <a:chExt cx="5486400" cy="5486400"/>
          </a:xfrm>
        </p:grpSpPr>
        <p:sp>
          <p:nvSpPr>
            <p:cNvPr id="26" name="Rectangle 25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C(0,1)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193508" y="192643"/>
            <a:ext cx="38219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37A76F">
                    <a:lumMod val="75000"/>
                  </a:srgbClr>
                </a:solidFill>
                <a:latin typeface="Calibri"/>
              </a:rPr>
              <a:t>C[</a:t>
            </a:r>
            <a:r>
              <a:rPr lang="en-US" sz="1600" dirty="0">
                <a:solidFill>
                  <a:srgbClr val="37A76F">
                    <a:lumMod val="75000"/>
                  </a:srgbClr>
                </a:solidFill>
                <a:latin typeface="Calibri"/>
              </a:rPr>
              <a:t>0</a:t>
            </a:r>
            <a:r>
              <a:rPr lang="en-US" sz="1600" dirty="0" smtClean="0">
                <a:solidFill>
                  <a:srgbClr val="37A76F">
                    <a:lumMod val="75000"/>
                  </a:srgbClr>
                </a:solidFill>
                <a:latin typeface="Calibri"/>
              </a:rPr>
              <a:t>,0]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= </a:t>
            </a:r>
            <a:r>
              <a:rPr lang="en-US" sz="1600" dirty="0" smtClean="0">
                <a:solidFill>
                  <a:srgbClr val="FF0000"/>
                </a:solidFill>
                <a:latin typeface="Calibri"/>
              </a:rPr>
              <a:t>A[0,0]*B[0,0]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160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1600" dirty="0" smtClean="0">
                <a:solidFill>
                  <a:srgbClr val="FF9900"/>
                </a:solidFill>
                <a:latin typeface="Calibri"/>
              </a:rPr>
              <a:t>A[0,1]*B[1,0]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1600" dirty="0" smtClean="0">
                <a:solidFill>
                  <a:srgbClr val="7030A0"/>
                </a:solidFill>
                <a:latin typeface="Calibri"/>
              </a:rPr>
              <a:t>A[0,2]*B[2,0]</a:t>
            </a:r>
            <a:endParaRPr lang="en-US" sz="1600" dirty="0">
              <a:solidFill>
                <a:srgbClr val="7030A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049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Cannon’s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2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290684" y="1175266"/>
            <a:ext cx="2743200" cy="3657600"/>
            <a:chOff x="2447925" y="485775"/>
            <a:chExt cx="5486400" cy="5486400"/>
          </a:xfrm>
        </p:grpSpPr>
        <p:sp>
          <p:nvSpPr>
            <p:cNvPr id="3" name="Rectangle 2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A(0,0)</a:t>
              </a:r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A(0,1)</a:t>
              </a: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A(0,2)</a:t>
              </a: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A(1,0)</a:t>
              </a: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A(1,1)</a:t>
              </a: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660066">
                    <a:tint val="66000"/>
                    <a:satMod val="160000"/>
                  </a:srgbClr>
                </a:gs>
                <a:gs pos="50000">
                  <a:srgbClr val="660066">
                    <a:tint val="44500"/>
                    <a:satMod val="160000"/>
                  </a:srgbClr>
                </a:gs>
                <a:gs pos="100000">
                  <a:srgbClr val="66006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A(1,2)</a:t>
              </a: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A(2,0)</a:t>
              </a: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Calibri"/>
                </a:rPr>
                <a:t>A(2,1)</a:t>
              </a:r>
              <a:endParaRPr lang="en-US" sz="18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Calibri"/>
                </a:rPr>
                <a:t>A(2,2)</a:t>
              </a:r>
              <a:endParaRPr lang="en-US" sz="1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93519" y="1175266"/>
            <a:ext cx="2743200" cy="3657600"/>
            <a:chOff x="2447925" y="485775"/>
            <a:chExt cx="5486400" cy="5486400"/>
          </a:xfrm>
        </p:grpSpPr>
        <p:sp>
          <p:nvSpPr>
            <p:cNvPr id="15" name="Rectangle 14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B(0,0)</a:t>
              </a: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B(0,1)</a:t>
              </a: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Calibri"/>
                </a:rPr>
                <a:t>B(0,2)</a:t>
              </a:r>
              <a:endParaRPr lang="en-US" sz="18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B(1,0)</a:t>
              </a: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B(1,1)</a:t>
              </a: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Calibri"/>
                </a:rPr>
                <a:t>B(1,2)</a:t>
              </a:r>
              <a:endParaRPr lang="en-US" sz="18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B(2,0)</a:t>
              </a: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660066">
                    <a:tint val="66000"/>
                    <a:satMod val="160000"/>
                  </a:srgbClr>
                </a:gs>
                <a:gs pos="50000">
                  <a:srgbClr val="660066">
                    <a:tint val="44500"/>
                    <a:satMod val="160000"/>
                  </a:srgbClr>
                </a:gs>
                <a:gs pos="100000">
                  <a:srgbClr val="66006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B(2,1)</a:t>
              </a:r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Calibri"/>
                </a:rPr>
                <a:t>B(2,2)</a:t>
              </a:r>
              <a:endParaRPr lang="en-US" sz="1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57263" y="17203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57263" y="29395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7263" y="41587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83510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49153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12462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98360" y="1600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98360" y="2819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8360" y="4038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87511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53154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16463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8" name="Curved Right Arrow 47"/>
          <p:cNvSpPr/>
          <p:nvPr/>
        </p:nvSpPr>
        <p:spPr>
          <a:xfrm flipV="1">
            <a:off x="326209" y="2493410"/>
            <a:ext cx="435769" cy="6953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Curved Right Arrow 48"/>
          <p:cNvSpPr/>
          <p:nvPr/>
        </p:nvSpPr>
        <p:spPr>
          <a:xfrm flipV="1">
            <a:off x="372679" y="3712608"/>
            <a:ext cx="435769" cy="6953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Curved Right Arrow 50"/>
          <p:cNvSpPr/>
          <p:nvPr/>
        </p:nvSpPr>
        <p:spPr>
          <a:xfrm rot="5400000" flipV="1">
            <a:off x="6374607" y="254676"/>
            <a:ext cx="581025" cy="5214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Curved Right Arrow 51"/>
          <p:cNvSpPr/>
          <p:nvPr/>
        </p:nvSpPr>
        <p:spPr>
          <a:xfrm rot="5400000" flipV="1">
            <a:off x="7289007" y="254676"/>
            <a:ext cx="581025" cy="5214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445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1290684" y="1175266"/>
            <a:ext cx="2743200" cy="36576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2906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A(0,0)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22050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A(0,1)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31194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A(0,2)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2050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A(1,1)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31194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A(1,2)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5293519" y="1175266"/>
            <a:ext cx="2743200" cy="36576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5293519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B(0,0)</a:t>
            </a: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6207919" y="11752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B(0,1)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7122319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B(0,2)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5293519" y="23944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B(1,0)</a:t>
            </a: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6207919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B(1,1)</a:t>
            </a: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7122319" y="23944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B(1,2)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5293519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B(2,0)</a:t>
            </a: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6207919" y="36136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B(2,1)</a:t>
            </a: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7122319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B(2,2)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7263" y="17203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57263" y="29395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7263" y="41587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83510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49153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12462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98360" y="1600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98360" y="2819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8360" y="4038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87511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53154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16463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22050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A(2,1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59" name="Rectangle 58"/>
          <p:cNvSpPr>
            <a:spLocks noChangeAspect="1"/>
          </p:cNvSpPr>
          <p:nvPr/>
        </p:nvSpPr>
        <p:spPr>
          <a:xfrm>
            <a:off x="31194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A(2,2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60" name="Rectangle 59"/>
          <p:cNvSpPr>
            <a:spLocks noChangeAspect="1"/>
          </p:cNvSpPr>
          <p:nvPr/>
        </p:nvSpPr>
        <p:spPr>
          <a:xfrm>
            <a:off x="12906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A(2,0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2906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A(1,0)</a:t>
            </a:r>
          </a:p>
        </p:txBody>
      </p:sp>
    </p:spTree>
    <p:extLst>
      <p:ext uri="{BB962C8B-B14F-4D97-AF65-F5344CB8AC3E}">
        <p14:creationId xmlns:p14="http://schemas.microsoft.com/office/powerpoint/2010/main" val="14659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093 L 0.0539 0.04028 C 0.0651 0.04908 0.0819 0.05394 0.09961 0.05394 C 0.11966 0.05394 0.1358 0.04908 0.147 0.04028 L 0.20104 0.0009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26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09999 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6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1 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093 L 0.0539 0.04028 C 0.0651 0.04907 0.0819 0.05394 0.09961 0.05394 C 0.11966 0.05394 0.1358 0.04907 0.147 0.04028 L 0.20104 0.00093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263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-0.1 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-0.1 -7.40741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8" grpId="0" animBg="1"/>
      <p:bldP spid="59" grpId="0" animBg="1"/>
      <p:bldP spid="60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1290684" y="1175266"/>
            <a:ext cx="2743200" cy="36576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2906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A(0,0)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22050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A(0,1)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31194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A(0,2)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2050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A(1,2)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31194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A(1,0)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5293519" y="1175266"/>
            <a:ext cx="2743200" cy="36576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5293519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B(0,0)</a:t>
            </a: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6207919" y="11752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B(0,1)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7122319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B(0,2)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5293519" y="23944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B(1,0)</a:t>
            </a: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6207919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B(1,1)</a:t>
            </a: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7122319" y="23944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B(1,2)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5293519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B(2,0)</a:t>
            </a: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6207919" y="36136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B(2,1)</a:t>
            </a: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7122319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B(2,2)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7263" y="17203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57263" y="29395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7263" y="41587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83510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49153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12462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98360" y="1600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98360" y="2819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8360" y="4038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87511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53154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16463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22050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A(2,2)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Rectangle 58"/>
          <p:cNvSpPr>
            <a:spLocks noChangeAspect="1"/>
          </p:cNvSpPr>
          <p:nvPr/>
        </p:nvSpPr>
        <p:spPr>
          <a:xfrm>
            <a:off x="31194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A(2,0)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Rectangle 59"/>
          <p:cNvSpPr>
            <a:spLocks noChangeAspect="1"/>
          </p:cNvSpPr>
          <p:nvPr/>
        </p:nvSpPr>
        <p:spPr>
          <a:xfrm>
            <a:off x="12906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A(2,1)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2906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A(1,1)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24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093 L 0.0539 0.04028 C 0.0651 0.04907 0.0819 0.05394 0.09961 0.05394 C 0.11966 0.05394 0.1358 0.04907 0.147 0.04028 L 0.20104 0.0009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26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-0.1 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-0.1 -7.40741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4" y="1295208"/>
            <a:ext cx="9018265" cy="4830955"/>
          </a:xfrm>
        </p:spPr>
        <p:txBody>
          <a:bodyPr/>
          <a:lstStyle/>
          <a:p>
            <a:r>
              <a:rPr lang="en-US" dirty="0" smtClean="0"/>
              <a:t>A X B =&gt; C, matrices of size </a:t>
            </a:r>
            <a:r>
              <a:rPr lang="en-US" dirty="0" err="1" smtClean="0"/>
              <a:t>NxN</a:t>
            </a:r>
            <a:r>
              <a:rPr lang="en-US" dirty="0" smtClean="0"/>
              <a:t>, using p  = q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procs</a:t>
            </a:r>
            <a:endParaRPr lang="en-US" dirty="0" smtClean="0"/>
          </a:p>
          <a:p>
            <a:r>
              <a:rPr lang="en-US" dirty="0" smtClean="0"/>
              <a:t>Start with a 2D (block) decomposition of A, B and C</a:t>
            </a:r>
          </a:p>
          <a:p>
            <a:pPr lvl="1"/>
            <a:r>
              <a:rPr lang="en-US" dirty="0" smtClean="0"/>
              <a:t>Each process gets a (N/q)x(N/q) block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2589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1290684" y="1175266"/>
            <a:ext cx="2743200" cy="36576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2906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A(0,0)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22050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A(0,1)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31194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A(0,2)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2050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A(1,2)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31194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A(1,0)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5293519" y="1175266"/>
            <a:ext cx="2743200" cy="36576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5293519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B(0,0)</a:t>
            </a: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5293519" y="23944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B(1,0)</a:t>
            </a: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6207919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B(1,1)</a:t>
            </a: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5293519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B(2,0)</a:t>
            </a: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6207919" y="36136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B(2,1)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7263" y="17203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57263" y="29395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7263" y="41587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83510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49153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12462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98360" y="1600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98360" y="2819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8360" y="4038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87511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53154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16463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22050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A(2,0)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Rectangle 58"/>
          <p:cNvSpPr>
            <a:spLocks noChangeAspect="1"/>
          </p:cNvSpPr>
          <p:nvPr/>
        </p:nvSpPr>
        <p:spPr>
          <a:xfrm>
            <a:off x="31194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A(2,1)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Rectangle 59"/>
          <p:cNvSpPr>
            <a:spLocks noChangeAspect="1"/>
          </p:cNvSpPr>
          <p:nvPr/>
        </p:nvSpPr>
        <p:spPr>
          <a:xfrm>
            <a:off x="12906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A(2,2)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2906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A(1,1)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6207919" y="11752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B(0,1)</a:t>
            </a:r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7122319" y="23944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B(1,2)</a:t>
            </a:r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7122319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B(2,2)</a:t>
            </a:r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7122319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B(0,2)</a:t>
            </a:r>
          </a:p>
        </p:txBody>
      </p:sp>
    </p:spTree>
    <p:extLst>
      <p:ext uri="{BB962C8B-B14F-4D97-AF65-F5344CB8AC3E}">
        <p14:creationId xmlns:p14="http://schemas.microsoft.com/office/powerpoint/2010/main" val="207795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047 L -0.02032 0.09444 C -0.025 0.11435 -0.02761 0.14398 -0.02761 0.175 C -0.02761 0.21064 -0.025 0.23935 -0.02032 0.25879 L 0.00026 0.35509 " pathEditMode="relative" rAng="5400000" ptsTypes="AA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3" y="17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00026 -0.178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8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4.16667E-6 -0.177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935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047 L -0.02032 0.09444 C -0.025 0.11435 -0.02761 0.14398 -0.02761 0.175 C -0.02761 0.21064 -0.025 0.23935 -0.02032 0.25879 L 0.00026 0.35509 " pathEditMode="relative" rAng="5400000" ptsTypes="AAA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3" y="177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00026 -0.178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891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3.75E-6 -0.177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17" grpId="0" animBg="1"/>
      <p:bldP spid="34" grpId="0" animBg="1"/>
      <p:bldP spid="35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1290684" y="1175266"/>
            <a:ext cx="2743200" cy="36576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2906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A(0,0)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22050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A(0,1)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31194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A(0,2)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2050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A(1,2)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31194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A(1,0)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5293519" y="1175266"/>
            <a:ext cx="2743200" cy="36576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5293519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B(0,0)</a:t>
            </a: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5293519" y="23944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B(1,0)</a:t>
            </a: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6207919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B(2,1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5293519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B(2,0)</a:t>
            </a: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6207919" y="36136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B(0,1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7263" y="17203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57263" y="29395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7263" y="41587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83510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49153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12462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98360" y="1600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98360" y="2819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8360" y="4038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87511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53154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16463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22050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A(2,0)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Rectangle 58"/>
          <p:cNvSpPr>
            <a:spLocks noChangeAspect="1"/>
          </p:cNvSpPr>
          <p:nvPr/>
        </p:nvSpPr>
        <p:spPr>
          <a:xfrm>
            <a:off x="31194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A(2,1)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Rectangle 59"/>
          <p:cNvSpPr>
            <a:spLocks noChangeAspect="1"/>
          </p:cNvSpPr>
          <p:nvPr/>
        </p:nvSpPr>
        <p:spPr>
          <a:xfrm>
            <a:off x="12906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A(2,2)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2906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A(1,1)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6207919" y="11752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B(1,1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7122319" y="23944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B(2,2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7122319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B(0,2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7122319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B(1,2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87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047 L -0.02032 0.09444 C -0.025 0.11435 -0.02761 0.14398 -0.02761 0.175 C -0.02761 0.21064 -0.025 0.23935 -0.02032 0.25879 L 0.00026 0.35509 " pathEditMode="relative" rAng="5400000" ptsTypes="A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3" y="17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00026 -0.178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8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3.75E-6 -0.177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199003" y="260866"/>
            <a:ext cx="2057400" cy="27432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99003" y="2608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A(0,0)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884803" y="2608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A(0,1)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570603" y="2608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A(0,2)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884803" y="11752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A(1,2)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1570603" y="11752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A(1,0)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884803" y="20896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A(2,0)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Rectangle 58"/>
          <p:cNvSpPr>
            <a:spLocks noChangeAspect="1"/>
          </p:cNvSpPr>
          <p:nvPr/>
        </p:nvSpPr>
        <p:spPr>
          <a:xfrm>
            <a:off x="1570603" y="20896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A(2,1)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Rectangle 59"/>
          <p:cNvSpPr>
            <a:spLocks noChangeAspect="1"/>
          </p:cNvSpPr>
          <p:nvPr/>
        </p:nvSpPr>
        <p:spPr>
          <a:xfrm>
            <a:off x="199003" y="20896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A(2,2)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99003" y="11752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A(1,1)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2806326" y="260866"/>
            <a:ext cx="2057400" cy="27432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2806326" y="2608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B(0,0)</a:t>
            </a: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2806326" y="11752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B(1,0)</a:t>
            </a: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3492126" y="11752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B(2,1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2806326" y="20896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B(2,0)</a:t>
            </a: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3492126" y="20896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B(0,1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3492126" y="2608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B(1,1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4177926" y="11752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B(0,2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4177926" y="20896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B(1,2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4177926" y="2608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B(2,2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36502" y="531845"/>
            <a:ext cx="3498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C[1,1] = 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95303" y="1323347"/>
            <a:ext cx="23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*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35587" y="4470049"/>
            <a:ext cx="23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=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1485567" y="3421611"/>
            <a:ext cx="2057400" cy="2743200"/>
            <a:chOff x="2447925" y="485775"/>
            <a:chExt cx="5486400" cy="5486400"/>
          </a:xfrm>
        </p:grpSpPr>
        <p:sp>
          <p:nvSpPr>
            <p:cNvPr id="171" name="Rectangle 170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2" name="Rectangle 171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C(0,0)</a:t>
              </a:r>
            </a:p>
          </p:txBody>
        </p:sp>
        <p:sp>
          <p:nvSpPr>
            <p:cNvPr id="173" name="Rectangle 172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C(0,1)</a:t>
              </a:r>
            </a:p>
          </p:txBody>
        </p:sp>
        <p:sp>
          <p:nvSpPr>
            <p:cNvPr id="174" name="Rectangle 173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C(0,2)</a:t>
              </a:r>
            </a:p>
          </p:txBody>
        </p:sp>
        <p:sp>
          <p:nvSpPr>
            <p:cNvPr id="175" name="Rectangle 174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C(1,0)</a:t>
              </a:r>
            </a:p>
          </p:txBody>
        </p:sp>
        <p:sp>
          <p:nvSpPr>
            <p:cNvPr id="176" name="Rectangle 175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C(1,1)</a:t>
              </a:r>
            </a:p>
          </p:txBody>
        </p: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C(1,2)</a:t>
              </a:r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C(2,0)</a:t>
              </a:r>
            </a:p>
          </p:txBody>
        </p:sp>
        <p:sp>
          <p:nvSpPr>
            <p:cNvPr id="179" name="Rectangle 178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C(2,1)</a:t>
              </a:r>
            </a:p>
          </p:txBody>
        </p:sp>
        <p:sp>
          <p:nvSpPr>
            <p:cNvPr id="180" name="Rectangle 179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090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199003" y="260866"/>
            <a:ext cx="2057400" cy="27432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99003" y="2608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A(0,0)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884803" y="2608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A(0,1)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570603" y="2608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A(0,2)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884803" y="11752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A(1,2)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1570603" y="11752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A(1,0)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884803" y="20896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A(2,0)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Rectangle 58"/>
          <p:cNvSpPr>
            <a:spLocks noChangeAspect="1"/>
          </p:cNvSpPr>
          <p:nvPr/>
        </p:nvSpPr>
        <p:spPr>
          <a:xfrm>
            <a:off x="1570603" y="20896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A(2,1)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Rectangle 59"/>
          <p:cNvSpPr>
            <a:spLocks noChangeAspect="1"/>
          </p:cNvSpPr>
          <p:nvPr/>
        </p:nvSpPr>
        <p:spPr>
          <a:xfrm>
            <a:off x="199003" y="20896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A(2,2)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99003" y="11752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A(1,1)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2806326" y="260866"/>
            <a:ext cx="2057400" cy="27432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2806326" y="2608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B(0,0)</a:t>
            </a: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2806326" y="11752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B(1,0)</a:t>
            </a: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3492126" y="11752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B(2,1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2806326" y="20896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B(2,0)</a:t>
            </a: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3492126" y="20896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B(0,1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3492126" y="2608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B(1,1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4177926" y="11752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B(0,2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4177926" y="20896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B(1,2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4177926" y="2608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B(2,2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36502" y="531845"/>
            <a:ext cx="3498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C[1,1] = </a:t>
            </a:r>
            <a:r>
              <a:rPr lang="en-US" sz="1600" dirty="0" smtClean="0">
                <a:solidFill>
                  <a:srgbClr val="993366"/>
                </a:solidFill>
                <a:latin typeface="Calibri"/>
              </a:rPr>
              <a:t>A[1,2]*B[2,1] +</a:t>
            </a:r>
            <a:endParaRPr lang="en-US" sz="1600" dirty="0">
              <a:solidFill>
                <a:srgbClr val="993366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95303" y="1323347"/>
            <a:ext cx="23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*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35587" y="4470049"/>
            <a:ext cx="23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=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1485567" y="3421611"/>
            <a:ext cx="2057400" cy="2743200"/>
            <a:chOff x="2447925" y="485775"/>
            <a:chExt cx="5486400" cy="5486400"/>
          </a:xfrm>
        </p:grpSpPr>
        <p:sp>
          <p:nvSpPr>
            <p:cNvPr id="171" name="Rectangle 170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2" name="Rectangle 171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C(0,0)</a:t>
              </a:r>
            </a:p>
          </p:txBody>
        </p:sp>
        <p:sp>
          <p:nvSpPr>
            <p:cNvPr id="173" name="Rectangle 172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C(0,1)</a:t>
              </a:r>
            </a:p>
          </p:txBody>
        </p:sp>
        <p:sp>
          <p:nvSpPr>
            <p:cNvPr id="174" name="Rectangle 173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C(0,2)</a:t>
              </a:r>
            </a:p>
          </p:txBody>
        </p:sp>
        <p:sp>
          <p:nvSpPr>
            <p:cNvPr id="175" name="Rectangle 174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C(1,0)</a:t>
              </a:r>
            </a:p>
          </p:txBody>
        </p:sp>
        <p:sp>
          <p:nvSpPr>
            <p:cNvPr id="176" name="Rectangle 175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C(1,1)</a:t>
              </a:r>
            </a:p>
          </p:txBody>
        </p: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C(1,2)</a:t>
              </a:r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C(2,0)</a:t>
              </a:r>
            </a:p>
          </p:txBody>
        </p:sp>
        <p:sp>
          <p:nvSpPr>
            <p:cNvPr id="179" name="Rectangle 178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C(2,1)</a:t>
              </a:r>
            </a:p>
          </p:txBody>
        </p:sp>
        <p:sp>
          <p:nvSpPr>
            <p:cNvPr id="180" name="Rectangle 179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126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199003" y="260866"/>
            <a:ext cx="2057400" cy="27432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84803" y="260866"/>
            <a:ext cx="1371600" cy="2743200"/>
            <a:chOff x="1179737" y="260866"/>
            <a:chExt cx="1828800" cy="2743200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1179737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A(0,1)</a:t>
              </a: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2094137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A(0,2)</a:t>
              </a: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1179737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660066">
                    <a:tint val="66000"/>
                    <a:satMod val="160000"/>
                  </a:srgbClr>
                </a:gs>
                <a:gs pos="50000">
                  <a:srgbClr val="660066">
                    <a:tint val="44500"/>
                    <a:satMod val="160000"/>
                  </a:srgbClr>
                </a:gs>
                <a:gs pos="100000">
                  <a:srgbClr val="66006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2094137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Rectangle 57"/>
            <p:cNvSpPr>
              <a:spLocks noChangeAspect="1"/>
            </p:cNvSpPr>
            <p:nvPr/>
          </p:nvSpPr>
          <p:spPr>
            <a:xfrm>
              <a:off x="1179737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Rectangle 58"/>
            <p:cNvSpPr>
              <a:spLocks noChangeAspect="1"/>
            </p:cNvSpPr>
            <p:nvPr/>
          </p:nvSpPr>
          <p:spPr>
            <a:xfrm>
              <a:off x="2094137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5" name="Rectangle 14"/>
          <p:cNvSpPr>
            <a:spLocks/>
          </p:cNvSpPr>
          <p:nvPr/>
        </p:nvSpPr>
        <p:spPr>
          <a:xfrm>
            <a:off x="2806326" y="260866"/>
            <a:ext cx="2057400" cy="27432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06326" y="1175266"/>
            <a:ext cx="2057400" cy="1828800"/>
            <a:chOff x="3741768" y="1175266"/>
            <a:chExt cx="2743200" cy="1828800"/>
          </a:xfrm>
        </p:grpSpPr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3741768" y="11752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B(1,0)</a:t>
              </a: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4656168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660066">
                    <a:tint val="66000"/>
                    <a:satMod val="160000"/>
                  </a:srgbClr>
                </a:gs>
                <a:gs pos="50000">
                  <a:srgbClr val="660066">
                    <a:tint val="44500"/>
                    <a:satMod val="160000"/>
                  </a:srgbClr>
                </a:gs>
                <a:gs pos="100000">
                  <a:srgbClr val="66006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B(2,1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3741768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B(2,0)</a:t>
              </a: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4656168" y="20896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B(0,1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5570568" y="11752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B(0,2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5570568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B(1,2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136502" y="531845"/>
            <a:ext cx="3498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C[1,1] = </a:t>
            </a:r>
            <a:r>
              <a:rPr lang="en-US" sz="1600" dirty="0" smtClean="0">
                <a:solidFill>
                  <a:srgbClr val="993366"/>
                </a:solidFill>
                <a:latin typeface="Calibri"/>
              </a:rPr>
              <a:t>A[1,2]*B[2,1] + </a:t>
            </a:r>
            <a:endParaRPr lang="en-US" sz="1600" dirty="0">
              <a:solidFill>
                <a:srgbClr val="993366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95303" y="1323347"/>
            <a:ext cx="23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*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35587" y="4470049"/>
            <a:ext cx="23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=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1485567" y="3421611"/>
            <a:ext cx="2057400" cy="2743200"/>
            <a:chOff x="2447925" y="485775"/>
            <a:chExt cx="5486400" cy="5486400"/>
          </a:xfrm>
        </p:grpSpPr>
        <p:sp>
          <p:nvSpPr>
            <p:cNvPr id="171" name="Rectangle 170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2" name="Rectangle 171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C(0,0)</a:t>
              </a:r>
            </a:p>
          </p:txBody>
        </p:sp>
        <p:sp>
          <p:nvSpPr>
            <p:cNvPr id="173" name="Rectangle 172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C(0,1)</a:t>
              </a:r>
            </a:p>
          </p:txBody>
        </p:sp>
        <p:sp>
          <p:nvSpPr>
            <p:cNvPr id="174" name="Rectangle 173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C(0,2)</a:t>
              </a:r>
            </a:p>
          </p:txBody>
        </p:sp>
        <p:sp>
          <p:nvSpPr>
            <p:cNvPr id="175" name="Rectangle 174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C(1,0)</a:t>
              </a:r>
            </a:p>
          </p:txBody>
        </p:sp>
        <p:sp>
          <p:nvSpPr>
            <p:cNvPr id="176" name="Rectangle 175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C(1,1)</a:t>
              </a:r>
            </a:p>
          </p:txBody>
        </p: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C(1,2)</a:t>
              </a:r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C(2,0)</a:t>
              </a:r>
            </a:p>
          </p:txBody>
        </p:sp>
        <p:sp>
          <p:nvSpPr>
            <p:cNvPr id="179" name="Rectangle 178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C(2,1)</a:t>
              </a:r>
            </a:p>
          </p:txBody>
        </p:sp>
        <p:sp>
          <p:nvSpPr>
            <p:cNvPr id="180" name="Rectangle 179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C(2,2)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9003" y="260866"/>
            <a:ext cx="685800" cy="2743200"/>
            <a:chOff x="265337" y="260866"/>
            <a:chExt cx="914400" cy="2743200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65337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A(0,0)</a:t>
              </a:r>
            </a:p>
          </p:txBody>
        </p:sp>
        <p:sp>
          <p:nvSpPr>
            <p:cNvPr id="60" name="Rectangle 59"/>
            <p:cNvSpPr>
              <a:spLocks noChangeAspect="1"/>
            </p:cNvSpPr>
            <p:nvPr/>
          </p:nvSpPr>
          <p:spPr>
            <a:xfrm>
              <a:off x="265337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65337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06326" y="260866"/>
            <a:ext cx="2057400" cy="914400"/>
            <a:chOff x="3741768" y="260866"/>
            <a:chExt cx="2743200" cy="914400"/>
          </a:xfrm>
        </p:grpSpPr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3741768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B(0,0)</a:t>
              </a: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4656168" y="2608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B(1,1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5570568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B(2,2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799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96296E-6 L 0.04024 0.04005 C 0.0487 0.04908 0.06133 0.05394 0.07448 0.05394 C 0.08959 0.05394 0.10157 0.04908 0.11003 0.04005 L 0.1504 -2.96296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96296E-6 L -0.07539 -0.0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0.00093 L -0.02148 0.07037 C -0.0263 0.08518 -0.02917 0.10787 -0.02917 0.13148 C -0.02917 0.15833 -0.0263 0.17986 -0.02148 0.19491 L -0.00013 0.26736 " pathEditMode="relative" rAng="5400000" ptsTypes="AAA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1340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0.00013 -0.1333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199003" y="260866"/>
            <a:ext cx="2057400" cy="27432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84803" y="260866"/>
            <a:ext cx="1371600" cy="2743200"/>
            <a:chOff x="1179737" y="260866"/>
            <a:chExt cx="1828800" cy="2743200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1179737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2094137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1179737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2094137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Rectangle 57"/>
            <p:cNvSpPr>
              <a:spLocks noChangeAspect="1"/>
            </p:cNvSpPr>
            <p:nvPr/>
          </p:nvSpPr>
          <p:spPr>
            <a:xfrm>
              <a:off x="1179737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Rectangle 58"/>
            <p:cNvSpPr>
              <a:spLocks noChangeAspect="1"/>
            </p:cNvSpPr>
            <p:nvPr/>
          </p:nvSpPr>
          <p:spPr>
            <a:xfrm>
              <a:off x="2094137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5" name="Rectangle 14"/>
          <p:cNvSpPr>
            <a:spLocks/>
          </p:cNvSpPr>
          <p:nvPr/>
        </p:nvSpPr>
        <p:spPr>
          <a:xfrm>
            <a:off x="2806326" y="260866"/>
            <a:ext cx="2057400" cy="27432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06326" y="1175266"/>
            <a:ext cx="2057400" cy="1828800"/>
            <a:chOff x="3741768" y="1175266"/>
            <a:chExt cx="2743200" cy="1828800"/>
          </a:xfrm>
        </p:grpSpPr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3741768" y="11752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B(2,0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4656168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B(0,1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3741768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B(0,0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4656168" y="20896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B(1,1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5570568" y="11752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B(1,2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5570568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B(2,2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136502" y="531846"/>
            <a:ext cx="3498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C[1,1] = </a:t>
            </a:r>
            <a:r>
              <a:rPr lang="en-US" sz="1600" dirty="0" smtClean="0">
                <a:solidFill>
                  <a:srgbClr val="993366"/>
                </a:solidFill>
                <a:latin typeface="Calibri"/>
              </a:rPr>
              <a:t>A[1,2]*B[2,1] + </a:t>
            </a:r>
            <a:r>
              <a:rPr lang="en-US" sz="1600" dirty="0" smtClean="0">
                <a:solidFill>
                  <a:srgbClr val="FF0000"/>
                </a:solidFill>
                <a:latin typeface="Calibri"/>
              </a:rPr>
              <a:t>A[1,0]*B[0,1] + </a:t>
            </a:r>
            <a:endParaRPr lang="en-US" sz="16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95303" y="1323347"/>
            <a:ext cx="23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*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35587" y="4470049"/>
            <a:ext cx="23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=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1485567" y="3421611"/>
            <a:ext cx="2057400" cy="2743200"/>
            <a:chOff x="2447925" y="485775"/>
            <a:chExt cx="5486400" cy="5486400"/>
          </a:xfrm>
        </p:grpSpPr>
        <p:sp>
          <p:nvSpPr>
            <p:cNvPr id="171" name="Rectangle 170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2" name="Rectangle 171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C(0,0)</a:t>
              </a:r>
            </a:p>
          </p:txBody>
        </p:sp>
        <p:sp>
          <p:nvSpPr>
            <p:cNvPr id="173" name="Rectangle 172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C(0,1)</a:t>
              </a:r>
            </a:p>
          </p:txBody>
        </p:sp>
        <p:sp>
          <p:nvSpPr>
            <p:cNvPr id="174" name="Rectangle 173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C(0,2)</a:t>
              </a:r>
            </a:p>
          </p:txBody>
        </p:sp>
        <p:sp>
          <p:nvSpPr>
            <p:cNvPr id="175" name="Rectangle 174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C(1,0)</a:t>
              </a:r>
            </a:p>
          </p:txBody>
        </p:sp>
        <p:sp>
          <p:nvSpPr>
            <p:cNvPr id="176" name="Rectangle 175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C(1,1)</a:t>
              </a:r>
            </a:p>
          </p:txBody>
        </p: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C(1,2)</a:t>
              </a:r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C(2,0)</a:t>
              </a:r>
            </a:p>
          </p:txBody>
        </p:sp>
        <p:sp>
          <p:nvSpPr>
            <p:cNvPr id="179" name="Rectangle 178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C(2,1)</a:t>
              </a:r>
            </a:p>
          </p:txBody>
        </p:sp>
        <p:sp>
          <p:nvSpPr>
            <p:cNvPr id="180" name="Rectangle 179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C(2,2)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9003" y="260866"/>
            <a:ext cx="685800" cy="2743200"/>
            <a:chOff x="265337" y="260866"/>
            <a:chExt cx="914400" cy="2743200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65337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Rectangle 59"/>
            <p:cNvSpPr>
              <a:spLocks noChangeAspect="1"/>
            </p:cNvSpPr>
            <p:nvPr/>
          </p:nvSpPr>
          <p:spPr>
            <a:xfrm>
              <a:off x="265337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65337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660066">
                    <a:tint val="66000"/>
                    <a:satMod val="160000"/>
                  </a:srgbClr>
                </a:gs>
                <a:gs pos="50000">
                  <a:srgbClr val="660066">
                    <a:tint val="44500"/>
                    <a:satMod val="160000"/>
                  </a:srgbClr>
                </a:gs>
                <a:gs pos="100000">
                  <a:srgbClr val="66006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06326" y="260866"/>
            <a:ext cx="2057400" cy="914400"/>
            <a:chOff x="3741768" y="260866"/>
            <a:chExt cx="2743200" cy="914400"/>
          </a:xfrm>
        </p:grpSpPr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3741768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B(1,0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4656168" y="2608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660066">
                    <a:tint val="66000"/>
                    <a:satMod val="160000"/>
                  </a:srgbClr>
                </a:gs>
                <a:gs pos="50000">
                  <a:srgbClr val="660066">
                    <a:tint val="44500"/>
                    <a:satMod val="160000"/>
                  </a:srgbClr>
                </a:gs>
                <a:gs pos="100000">
                  <a:srgbClr val="66006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B(2,1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5570568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B(0,2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3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96296E-6 L 0.04024 0.04005 C 0.0487 0.04908 0.06133 0.05394 0.07448 0.05394 C 0.08959 0.05394 0.10157 0.04908 0.11003 0.04005 L 0.1504 -2.96296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96296E-6 L -0.07539 -0.0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0.00093 L -0.02148 0.07037 C -0.0263 0.08518 -0.02917 0.10787 -0.02917 0.13148 C -0.02917 0.15833 -0.0263 0.17986 -0.02148 0.19491 L -0.00013 0.26736 " pathEditMode="relative" rAng="5400000" ptsTypes="AAA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1340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0.00013 -0.1333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199003" y="260866"/>
            <a:ext cx="2057400" cy="27432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84803" y="260866"/>
            <a:ext cx="1371600" cy="2743200"/>
            <a:chOff x="1179737" y="260866"/>
            <a:chExt cx="1828800" cy="2743200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1179737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2094137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1179737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2094137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660066">
                    <a:tint val="66000"/>
                    <a:satMod val="160000"/>
                  </a:srgbClr>
                </a:gs>
                <a:gs pos="50000">
                  <a:srgbClr val="660066">
                    <a:tint val="44500"/>
                    <a:satMod val="160000"/>
                  </a:srgbClr>
                </a:gs>
                <a:gs pos="100000">
                  <a:srgbClr val="66006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Rectangle 57"/>
            <p:cNvSpPr>
              <a:spLocks noChangeAspect="1"/>
            </p:cNvSpPr>
            <p:nvPr/>
          </p:nvSpPr>
          <p:spPr>
            <a:xfrm>
              <a:off x="1179737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Rectangle 58"/>
            <p:cNvSpPr>
              <a:spLocks noChangeAspect="1"/>
            </p:cNvSpPr>
            <p:nvPr/>
          </p:nvSpPr>
          <p:spPr>
            <a:xfrm>
              <a:off x="2094137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5" name="Rectangle 14"/>
          <p:cNvSpPr>
            <a:spLocks/>
          </p:cNvSpPr>
          <p:nvPr/>
        </p:nvSpPr>
        <p:spPr>
          <a:xfrm>
            <a:off x="2806326" y="260866"/>
            <a:ext cx="2057400" cy="27432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06326" y="1175266"/>
            <a:ext cx="2057400" cy="1828800"/>
            <a:chOff x="3741768" y="1175266"/>
            <a:chExt cx="2743200" cy="1828800"/>
          </a:xfrm>
        </p:grpSpPr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3741768" y="11752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B(0,0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4656168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B(1,1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3741768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B(1,0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4656168" y="20896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660066">
                    <a:tint val="66000"/>
                    <a:satMod val="160000"/>
                  </a:srgbClr>
                </a:gs>
                <a:gs pos="50000">
                  <a:srgbClr val="660066">
                    <a:tint val="44500"/>
                    <a:satMod val="160000"/>
                  </a:srgbClr>
                </a:gs>
                <a:gs pos="100000">
                  <a:srgbClr val="66006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B(2,1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5570568" y="11752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B(2,2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5570568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B(0,2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136503" y="531846"/>
            <a:ext cx="39200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C[1,1] = </a:t>
            </a:r>
            <a:r>
              <a:rPr lang="en-US" sz="1600" dirty="0" smtClean="0">
                <a:solidFill>
                  <a:srgbClr val="993366"/>
                </a:solidFill>
                <a:latin typeface="Calibri"/>
              </a:rPr>
              <a:t>A[1,2]*B[2,1] </a:t>
            </a:r>
            <a:r>
              <a:rPr lang="en-US" sz="1600" dirty="0">
                <a:solidFill>
                  <a:srgbClr val="993366"/>
                </a:solidFill>
                <a:latin typeface="Calibri"/>
              </a:rPr>
              <a:t>+ 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A[1,0]*B[0,1] </a:t>
            </a:r>
            <a:r>
              <a:rPr lang="en-US" sz="1600" dirty="0" smtClean="0">
                <a:solidFill>
                  <a:srgbClr val="FF0000"/>
                </a:solidFill>
                <a:latin typeface="Calibri"/>
              </a:rPr>
              <a:t>+ </a:t>
            </a:r>
            <a:r>
              <a:rPr lang="en-US" sz="1600" dirty="0" smtClean="0">
                <a:solidFill>
                  <a:srgbClr val="FF9900"/>
                </a:solidFill>
                <a:latin typeface="Calibri"/>
              </a:rPr>
              <a:t>A[1,1]*B[1,1] </a:t>
            </a:r>
            <a:endParaRPr lang="en-US" sz="1600" dirty="0">
              <a:solidFill>
                <a:srgbClr val="FF9900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95303" y="1323347"/>
            <a:ext cx="23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*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35587" y="4470049"/>
            <a:ext cx="23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=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1485567" y="3421611"/>
            <a:ext cx="2057400" cy="2743200"/>
            <a:chOff x="2447925" y="485775"/>
            <a:chExt cx="5486400" cy="5486400"/>
          </a:xfrm>
        </p:grpSpPr>
        <p:sp>
          <p:nvSpPr>
            <p:cNvPr id="171" name="Rectangle 170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2" name="Rectangle 171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C(0,0)</a:t>
              </a:r>
            </a:p>
          </p:txBody>
        </p:sp>
        <p:sp>
          <p:nvSpPr>
            <p:cNvPr id="173" name="Rectangle 172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C(0,1)</a:t>
              </a:r>
            </a:p>
          </p:txBody>
        </p:sp>
        <p:sp>
          <p:nvSpPr>
            <p:cNvPr id="174" name="Rectangle 173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C(0,2)</a:t>
              </a:r>
            </a:p>
          </p:txBody>
        </p:sp>
        <p:sp>
          <p:nvSpPr>
            <p:cNvPr id="175" name="Rectangle 174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C(1,0)</a:t>
              </a:r>
            </a:p>
          </p:txBody>
        </p:sp>
        <p:sp>
          <p:nvSpPr>
            <p:cNvPr id="176" name="Rectangle 175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C(1,1)</a:t>
              </a:r>
            </a:p>
          </p:txBody>
        </p: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C(1,2)</a:t>
              </a:r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C(2,0)</a:t>
              </a:r>
            </a:p>
          </p:txBody>
        </p:sp>
        <p:sp>
          <p:nvSpPr>
            <p:cNvPr id="179" name="Rectangle 178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C(2,1)</a:t>
              </a:r>
            </a:p>
          </p:txBody>
        </p:sp>
        <p:sp>
          <p:nvSpPr>
            <p:cNvPr id="180" name="Rectangle 179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C(2,2)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9003" y="260866"/>
            <a:ext cx="685800" cy="2743200"/>
            <a:chOff x="265337" y="260866"/>
            <a:chExt cx="914400" cy="2743200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65337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Rectangle 59"/>
            <p:cNvSpPr>
              <a:spLocks noChangeAspect="1"/>
            </p:cNvSpPr>
            <p:nvPr/>
          </p:nvSpPr>
          <p:spPr>
            <a:xfrm>
              <a:off x="265337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65337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06326" y="260866"/>
            <a:ext cx="2057400" cy="914400"/>
            <a:chOff x="3741768" y="260866"/>
            <a:chExt cx="2743200" cy="914400"/>
          </a:xfrm>
        </p:grpSpPr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3741768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B(2,0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4656168" y="2608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B(0,1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5570568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B(1,2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2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Cannon: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amount of communication</a:t>
            </a:r>
          </a:p>
          <a:p>
            <a:pPr lvl="1"/>
            <a:r>
              <a:rPr lang="en-US" dirty="0" smtClean="0"/>
              <a:t>Think about what data comes in to a processor</a:t>
            </a:r>
          </a:p>
          <a:p>
            <a:pPr lvl="1"/>
            <a:r>
              <a:rPr lang="en-US" dirty="0" smtClean="0"/>
              <a:t>So, same </a:t>
            </a:r>
            <a:r>
              <a:rPr lang="en-US" dirty="0" err="1" smtClean="0"/>
              <a:t>isoefficiency</a:t>
            </a:r>
            <a:r>
              <a:rPr lang="en-US" dirty="0" smtClean="0"/>
              <a:t>: O(p</a:t>
            </a:r>
            <a:r>
              <a:rPr lang="en-US" baseline="30000" dirty="0" smtClean="0"/>
              <a:t>1.5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01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0" y="6172200"/>
            <a:ext cx="990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262626"/>
                </a:solidFill>
              </a:rPr>
              <a:t>1,0</a:t>
            </a:r>
            <a:endParaRPr lang="en-US" sz="1200" dirty="0">
              <a:solidFill>
                <a:srgbClr val="26262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26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22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18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526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622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718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33400" y="1600200"/>
            <a:ext cx="2971800" cy="533400"/>
            <a:chOff x="533400" y="2971800"/>
            <a:chExt cx="2971800" cy="533400"/>
          </a:xfrm>
        </p:grpSpPr>
        <p:sp>
          <p:nvSpPr>
            <p:cNvPr id="15" name="Rectangle 14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2,0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3400" y="2209800"/>
            <a:ext cx="2971800" cy="533400"/>
            <a:chOff x="533400" y="2971800"/>
            <a:chExt cx="2971800" cy="533400"/>
          </a:xfrm>
        </p:grpSpPr>
        <p:sp>
          <p:nvSpPr>
            <p:cNvPr id="23" name="Rectangle 22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3400" y="2819400"/>
            <a:ext cx="2971800" cy="533400"/>
            <a:chOff x="533400" y="2971800"/>
            <a:chExt cx="2971800" cy="533400"/>
          </a:xfrm>
        </p:grpSpPr>
        <p:sp>
          <p:nvSpPr>
            <p:cNvPr id="29" name="Rectangle 28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4,4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00600" y="4267200"/>
            <a:ext cx="2971800" cy="533400"/>
            <a:chOff x="838200" y="2590800"/>
            <a:chExt cx="2971800" cy="533400"/>
          </a:xfrm>
        </p:grpSpPr>
        <p:sp>
          <p:nvSpPr>
            <p:cNvPr id="35" name="Rectangle 34"/>
            <p:cNvSpPr/>
            <p:nvPr/>
          </p:nvSpPr>
          <p:spPr>
            <a:xfrm>
              <a:off x="838200" y="2590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47800" y="2590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57400" y="2590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667000" y="2590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76600" y="2590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4800600" y="3657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410200" y="3657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019800" y="3657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629400" y="3657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39000" y="3657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262626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800600" y="4876800"/>
            <a:ext cx="2971800" cy="533400"/>
            <a:chOff x="533400" y="2971800"/>
            <a:chExt cx="2971800" cy="533400"/>
          </a:xfrm>
        </p:grpSpPr>
        <p:sp>
          <p:nvSpPr>
            <p:cNvPr id="46" name="Rectangle 45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800600" y="5486400"/>
            <a:ext cx="2971800" cy="533400"/>
            <a:chOff x="533400" y="2971800"/>
            <a:chExt cx="2971800" cy="533400"/>
          </a:xfrm>
        </p:grpSpPr>
        <p:sp>
          <p:nvSpPr>
            <p:cNvPr id="52" name="Rectangle 51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800600" y="6096000"/>
            <a:ext cx="2971800" cy="533400"/>
            <a:chOff x="533400" y="2971800"/>
            <a:chExt cx="2971800" cy="533400"/>
          </a:xfrm>
        </p:grpSpPr>
        <p:sp>
          <p:nvSpPr>
            <p:cNvPr id="58" name="Rectangle 57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48006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rgbClr val="262626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102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262626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0198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rgbClr val="262626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20774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rgbClr val="262626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63798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rgbClr val="262626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006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262626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4102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262626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98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262626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6294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262626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2390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262626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800600" y="16002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262626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410200" y="16002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262626"/>
                </a:solidFill>
              </a:rPr>
              <a:t>2,1</a:t>
            </a:r>
            <a:endParaRPr lang="en-US" sz="1100" dirty="0">
              <a:solidFill>
                <a:srgbClr val="262626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019800" y="16002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262626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629400" y="16002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262626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239000" y="16002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262626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800600" y="22098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262626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410200" y="22098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262626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019800" y="22098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262626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629400" y="22098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262626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239000" y="22098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262626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800600" y="28194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262626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410200" y="28194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262626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019800" y="28194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262626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629400" y="28194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262626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239000" y="28194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26262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3657600"/>
            <a:ext cx="5334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8153400" y="1371600"/>
            <a:ext cx="5334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038600" y="5100935"/>
            <a:ext cx="3810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4041" y="1600200"/>
            <a:ext cx="3495403" cy="533400"/>
          </a:xfrm>
          <a:prstGeom prst="round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334000" y="3533528"/>
            <a:ext cx="685800" cy="3194008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5334001" y="1600200"/>
            <a:ext cx="685800" cy="533400"/>
          </a:xfrm>
          <a:prstGeom prst="round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6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42"/>
    </mc:Choice>
    <mc:Fallback xmlns="">
      <p:transition xmlns:p14="http://schemas.microsoft.com/office/powerpoint/2010/main" spd="slow" advTm="500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4" y="1295208"/>
            <a:ext cx="9018265" cy="4830955"/>
          </a:xfrm>
        </p:spPr>
        <p:txBody>
          <a:bodyPr/>
          <a:lstStyle/>
          <a:p>
            <a:r>
              <a:rPr lang="en-US" dirty="0" smtClean="0"/>
              <a:t>A X B =&gt; C, matrices of size </a:t>
            </a:r>
            <a:r>
              <a:rPr lang="en-US" dirty="0" err="1" smtClean="0"/>
              <a:t>NxN</a:t>
            </a:r>
            <a:r>
              <a:rPr lang="en-US" dirty="0" smtClean="0"/>
              <a:t>, using P  = q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procs</a:t>
            </a:r>
            <a:endParaRPr lang="en-US" dirty="0" smtClean="0"/>
          </a:p>
          <a:p>
            <a:r>
              <a:rPr lang="en-US" dirty="0" smtClean="0"/>
              <a:t>Start with a 2D (block) decomposition of A, B and C</a:t>
            </a:r>
          </a:p>
          <a:p>
            <a:pPr lvl="1"/>
            <a:r>
              <a:rPr lang="en-US" dirty="0" smtClean="0"/>
              <a:t>Each process gets a (N/q)x(N/q) block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processsor</a:t>
            </a:r>
            <a:r>
              <a:rPr lang="en-US" dirty="0" smtClean="0"/>
              <a:t> broadcasts it</a:t>
            </a:r>
            <a:r>
              <a:rPr lang="fr-FR" dirty="0" smtClean="0"/>
              <a:t>’s A </a:t>
            </a:r>
            <a:r>
              <a:rPr lang="fr-FR" dirty="0" err="1" smtClean="0"/>
              <a:t>piece</a:t>
            </a:r>
            <a:r>
              <a:rPr lang="fr-FR" dirty="0" smtClean="0"/>
              <a:t> </a:t>
            </a:r>
            <a:r>
              <a:rPr lang="fr-FR" dirty="0" err="1" smtClean="0"/>
              <a:t>along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row</a:t>
            </a:r>
            <a:r>
              <a:rPr lang="fr-FR" dirty="0" smtClean="0"/>
              <a:t>, and </a:t>
            </a:r>
            <a:r>
              <a:rPr lang="fr-FR" dirty="0" err="1" smtClean="0"/>
              <a:t>its</a:t>
            </a:r>
            <a:r>
              <a:rPr lang="fr-FR" dirty="0" smtClean="0"/>
              <a:t> B </a:t>
            </a:r>
            <a:r>
              <a:rPr lang="fr-FR" dirty="0" err="1" smtClean="0"/>
              <a:t>piece</a:t>
            </a:r>
            <a:r>
              <a:rPr lang="fr-FR" dirty="0" smtClean="0"/>
              <a:t> </a:t>
            </a:r>
            <a:r>
              <a:rPr lang="fr-FR" dirty="0" err="1" smtClean="0"/>
              <a:t>along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column</a:t>
            </a:r>
            <a:endParaRPr lang="en-US" dirty="0" smtClean="0"/>
          </a:p>
          <a:p>
            <a:r>
              <a:rPr lang="en-US" dirty="0" smtClean="0"/>
              <a:t>Use sub-communicators for this purpose, as we learned</a:t>
            </a:r>
          </a:p>
        </p:txBody>
      </p:sp>
    </p:spTree>
    <p:extLst>
      <p:ext uri="{BB962C8B-B14F-4D97-AF65-F5344CB8AC3E}">
        <p14:creationId xmlns:p14="http://schemas.microsoft.com/office/powerpoint/2010/main" val="935014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Algorithm: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Isoefficiency</a:t>
            </a:r>
            <a:endParaRPr lang="en-US" dirty="0"/>
          </a:p>
          <a:p>
            <a:pPr lvl="1"/>
            <a:r>
              <a:rPr lang="en-US" dirty="0" smtClean="0"/>
              <a:t>Using communication volume (i.e. # of bytes) as the communication cost</a:t>
            </a:r>
          </a:p>
          <a:p>
            <a:pPr lvl="1"/>
            <a:r>
              <a:rPr lang="en-US" dirty="0" smtClean="0"/>
              <a:t>O(p</a:t>
            </a:r>
            <a:r>
              <a:rPr lang="en-US" baseline="30000" dirty="0" smtClean="0"/>
              <a:t>1.5)</a:t>
            </a:r>
            <a:r>
              <a:rPr lang="en-US" dirty="0" smtClean="0"/>
              <a:t>, which is ok</a:t>
            </a:r>
          </a:p>
          <a:p>
            <a:r>
              <a:rPr lang="en-US" dirty="0" smtClean="0"/>
              <a:t>What is the problem with this algorithm?</a:t>
            </a:r>
          </a:p>
          <a:p>
            <a:r>
              <a:rPr lang="en-US" dirty="0" smtClean="0"/>
              <a:t>Memory on each processor increases to (q-1) times its original value.. </a:t>
            </a:r>
          </a:p>
          <a:p>
            <a:pPr lvl="1"/>
            <a:r>
              <a:rPr lang="en-US" dirty="0" smtClean="0"/>
              <a:t>q-1 blocks of A and q-1 blocks of B!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86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7451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Cannon’s Matrix Multiplication Algorithm </a:t>
            </a:r>
            <a:endParaRPr lang="en-US" dirty="0" smtClean="0"/>
          </a:p>
          <a:p>
            <a:r>
              <a:rPr lang="en-US" sz="2000" dirty="0"/>
              <a:t>Initially </a:t>
            </a:r>
            <a:r>
              <a:rPr lang="en-US" sz="2000" dirty="0" smtClean="0"/>
              <a:t>shift </a:t>
            </a:r>
            <a:r>
              <a:rPr lang="en-US" sz="2000" dirty="0"/>
              <a:t>each row </a:t>
            </a:r>
            <a:r>
              <a:rPr lang="en-US" sz="2000" dirty="0" err="1"/>
              <a:t>i</a:t>
            </a:r>
            <a:r>
              <a:rPr lang="en-US" sz="2000" dirty="0"/>
              <a:t> by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smtClean="0"/>
              <a:t>columns, each column </a:t>
            </a:r>
            <a:r>
              <a:rPr lang="en-US" sz="2000" dirty="0" err="1" smtClean="0"/>
              <a:t>i</a:t>
            </a:r>
            <a:r>
              <a:rPr lang="en-US" sz="2000" dirty="0" smtClean="0"/>
              <a:t> by </a:t>
            </a:r>
            <a:r>
              <a:rPr lang="en-US" sz="2000" dirty="0" err="1"/>
              <a:t>i</a:t>
            </a:r>
            <a:r>
              <a:rPr lang="en-US" sz="2000" dirty="0" smtClean="0"/>
              <a:t> rows. </a:t>
            </a:r>
          </a:p>
          <a:p>
            <a:r>
              <a:rPr lang="en-US" sz="2000" dirty="0" smtClean="0"/>
              <a:t>Then circulate </a:t>
            </a:r>
            <a:r>
              <a:rPr lang="en-US" sz="2000" dirty="0"/>
              <a:t>each chunk of data </a:t>
            </a:r>
            <a:r>
              <a:rPr lang="en-US" sz="2000" dirty="0" smtClean="0"/>
              <a:t>among processors within </a:t>
            </a:r>
            <a:r>
              <a:rPr lang="en-US" sz="2000" dirty="0"/>
              <a:t>a row or </a:t>
            </a:r>
            <a:r>
              <a:rPr lang="en-US" sz="2000" dirty="0" smtClean="0"/>
              <a:t>column.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The code can be found in: 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charm/examples/charm++/</a:t>
            </a:r>
            <a:r>
              <a:rPr lang="en-US" sz="2000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matmul</a:t>
            </a:r>
            <a:endParaRPr lang="en-U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i="1" dirty="0" smtClean="0"/>
              <a:t>Matrix figures are taken from Scott B. </a:t>
            </a:r>
            <a:r>
              <a:rPr lang="en-US" sz="2000" i="1" dirty="0"/>
              <a:t>Baden’s slides: </a:t>
            </a:r>
            <a:r>
              <a:rPr lang="en-US" sz="2000" i="1" dirty="0">
                <a:hlinkClick r:id="rId2"/>
              </a:rPr>
              <a:t>http://</a:t>
            </a:r>
            <a:r>
              <a:rPr lang="en-US" sz="2000" i="1" dirty="0" err="1">
                <a:hlinkClick r:id="rId2"/>
              </a:rPr>
              <a:t>cseweb.ucsd.edu</a:t>
            </a:r>
            <a:r>
              <a:rPr lang="en-US" sz="2000" i="1" dirty="0">
                <a:hlinkClick r:id="rId2"/>
              </a:rPr>
              <a:t>/classes/fa12/cse260-b/Lectures/Lec13.pdf</a:t>
            </a:r>
            <a:endParaRPr lang="en-US" sz="2000" i="1" dirty="0" smtClean="0"/>
          </a:p>
        </p:txBody>
      </p:sp>
      <p:pic>
        <p:nvPicPr>
          <p:cNvPr id="5" name="Picture 4" descr="Screen Shot 2013-09-19 at 12.03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14600"/>
            <a:ext cx="2794000" cy="2781300"/>
          </a:xfrm>
          <a:prstGeom prst="rect">
            <a:avLst/>
          </a:prstGeom>
        </p:spPr>
      </p:pic>
      <p:pic>
        <p:nvPicPr>
          <p:cNvPr id="6" name="Picture 5" descr="Screen Shot 2013-09-19 at 12.03.2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514600"/>
            <a:ext cx="2768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951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Cannon’s Matrix Multiplication Algorithm </a:t>
            </a:r>
            <a:endParaRPr lang="en-US" dirty="0"/>
          </a:p>
        </p:txBody>
      </p:sp>
      <p:pic>
        <p:nvPicPr>
          <p:cNvPr id="4" name="Content Placeholder 3" descr="Screen Shot 2013-09-19 at 12.09.1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663" r="-35663"/>
          <a:stretch>
            <a:fillRect/>
          </a:stretch>
        </p:blipFill>
        <p:spPr>
          <a:xfrm>
            <a:off x="381000" y="2332037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0" y="1143000"/>
            <a:ext cx="8991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Initial shift-by-</a:t>
            </a:r>
            <a:r>
              <a:rPr lang="en-US" dirty="0" err="1" smtClean="0"/>
              <a:t>i</a:t>
            </a:r>
            <a:r>
              <a:rPr lang="en-US" dirty="0" smtClean="0"/>
              <a:t> operation of the input matrices.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Each row </a:t>
            </a:r>
            <a:r>
              <a:rPr lang="en-US" dirty="0" err="1" smtClean="0"/>
              <a:t>i</a:t>
            </a:r>
            <a:r>
              <a:rPr lang="en-US" dirty="0" smtClean="0"/>
              <a:t> is shifted by </a:t>
            </a:r>
            <a:r>
              <a:rPr lang="en-US" dirty="0" err="1" smtClean="0"/>
              <a:t>i</a:t>
            </a:r>
            <a:r>
              <a:rPr lang="en-US" dirty="0" smtClean="0"/>
              <a:t> columns and each column </a:t>
            </a:r>
            <a:r>
              <a:rPr lang="en-US" dirty="0" err="1" smtClean="0"/>
              <a:t>i</a:t>
            </a:r>
            <a:r>
              <a:rPr lang="en-US" dirty="0" smtClean="0"/>
              <a:t> is shifted by </a:t>
            </a:r>
            <a:r>
              <a:rPr lang="en-US" dirty="0" err="1" smtClean="0"/>
              <a:t>i</a:t>
            </a:r>
            <a:r>
              <a:rPr lang="en-US" dirty="0" smtClean="0"/>
              <a:t> rows.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21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Cannon’s Matrix Multiplication Algorithm </a:t>
            </a:r>
            <a:endParaRPr lang="en-US" dirty="0"/>
          </a:p>
        </p:txBody>
      </p:sp>
      <p:pic>
        <p:nvPicPr>
          <p:cNvPr id="4" name="Content Placeholder 3" descr="Screen Shot 2013-09-19 at 12.09.34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" r="1460"/>
          <a:stretch/>
        </p:blipFill>
        <p:spPr>
          <a:xfrm>
            <a:off x="685800" y="1600200"/>
            <a:ext cx="2270125" cy="4525963"/>
          </a:xfrm>
        </p:spPr>
      </p:pic>
      <p:sp>
        <p:nvSpPr>
          <p:cNvPr id="5" name="TextBox 4"/>
          <p:cNvSpPr txBox="1"/>
          <p:nvPr/>
        </p:nvSpPr>
        <p:spPr>
          <a:xfrm>
            <a:off x="3211165" y="1676400"/>
            <a:ext cx="591551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Circularly </a:t>
            </a:r>
            <a:r>
              <a:rPr lang="en-US" dirty="0" smtClean="0"/>
              <a:t>shift: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each </a:t>
            </a:r>
            <a:r>
              <a:rPr lang="en-US" dirty="0"/>
              <a:t>row by 1 column to the </a:t>
            </a:r>
            <a:r>
              <a:rPr lang="en-US" dirty="0" smtClean="0"/>
              <a:t>left</a:t>
            </a:r>
            <a:r>
              <a:rPr lang="en-US" dirty="0" smtClean="0">
                <a:solidFill>
                  <a:srgbClr val="FF0000"/>
                </a:solidFill>
              </a:rPr>
              <a:t>(right)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each </a:t>
            </a:r>
            <a:r>
              <a:rPr lang="en-US" dirty="0"/>
              <a:t>column by 1 row to the </a:t>
            </a:r>
            <a:r>
              <a:rPr lang="en-US" dirty="0" smtClean="0"/>
              <a:t>up</a:t>
            </a:r>
            <a:r>
              <a:rPr lang="en-US" dirty="0" smtClean="0">
                <a:solidFill>
                  <a:srgbClr val="FF0000"/>
                </a:solidFill>
              </a:rPr>
              <a:t>(down)</a:t>
            </a:r>
          </a:p>
          <a:p>
            <a:pPr marL="800100" lvl="1" indent="-342900">
              <a:buFont typeface="Arial"/>
              <a:buChar char="•"/>
            </a:pPr>
            <a:endParaRPr lang="en-US" sz="1600" dirty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 steps in total for M*M matrices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 each step: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multiply the coming A and B data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adding </a:t>
            </a:r>
            <a:r>
              <a:rPr lang="en-US" dirty="0"/>
              <a:t>into the </a:t>
            </a:r>
            <a:r>
              <a:rPr lang="en-US" dirty="0" smtClean="0"/>
              <a:t>accumulated sum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r>
              <a:rPr lang="en-US" sz="1800" dirty="0" smtClean="0">
                <a:solidFill>
                  <a:srgbClr val="FF0000"/>
                </a:solidFill>
              </a:rPr>
              <a:t>*Instead </a:t>
            </a:r>
            <a:r>
              <a:rPr lang="en-US" sz="1800" dirty="0">
                <a:solidFill>
                  <a:srgbClr val="FF0000"/>
                </a:solidFill>
              </a:rPr>
              <a:t>of left/up </a:t>
            </a:r>
            <a:r>
              <a:rPr lang="en-US" sz="1800" dirty="0" smtClean="0">
                <a:solidFill>
                  <a:srgbClr val="FF0000"/>
                </a:solidFill>
              </a:rPr>
              <a:t>shifts, </a:t>
            </a:r>
            <a:r>
              <a:rPr lang="en-US" sz="1800" dirty="0">
                <a:solidFill>
                  <a:srgbClr val="FF0000"/>
                </a:solidFill>
              </a:rPr>
              <a:t>right/down shifts can also be </a:t>
            </a:r>
            <a:r>
              <a:rPr lang="en-US" sz="1800" dirty="0" smtClean="0">
                <a:solidFill>
                  <a:srgbClr val="FF0000"/>
                </a:solidFill>
              </a:rPr>
              <a:t>done in circular shift stage for A/B correspondingly, </a:t>
            </a:r>
            <a:r>
              <a:rPr lang="en-US" sz="1800" dirty="0">
                <a:solidFill>
                  <a:srgbClr val="FF0000"/>
                </a:solidFill>
              </a:rPr>
              <a:t>resulting C matrix will be the same.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07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26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22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18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622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718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33400" y="1600200"/>
            <a:ext cx="2971800" cy="533400"/>
            <a:chOff x="533400" y="2971800"/>
            <a:chExt cx="2971800" cy="533400"/>
          </a:xfrm>
        </p:grpSpPr>
        <p:sp>
          <p:nvSpPr>
            <p:cNvPr id="15" name="Rectangle 14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3400" y="2209800"/>
            <a:ext cx="2971800" cy="533400"/>
            <a:chOff x="533400" y="2971800"/>
            <a:chExt cx="2971800" cy="533400"/>
          </a:xfrm>
        </p:grpSpPr>
        <p:sp>
          <p:nvSpPr>
            <p:cNvPr id="23" name="Rectangle 22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3400" y="2819400"/>
            <a:ext cx="2971800" cy="533400"/>
            <a:chOff x="533400" y="2971800"/>
            <a:chExt cx="2971800" cy="533400"/>
          </a:xfrm>
        </p:grpSpPr>
        <p:sp>
          <p:nvSpPr>
            <p:cNvPr id="29" name="Rectangle 28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4267200" y="2514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[1,0</a:t>
            </a:r>
            <a:r>
              <a:rPr lang="en-US" sz="1000" b="1" dirty="0">
                <a:solidFill>
                  <a:srgbClr val="262626"/>
                </a:solidFill>
              </a:rPr>
              <a:t>] 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[1,1]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[1,0</a:t>
            </a:r>
            <a:r>
              <a:rPr lang="en-US" sz="1000" b="1" dirty="0">
                <a:solidFill>
                  <a:srgbClr val="262626"/>
                </a:solidFill>
              </a:rPr>
              <a:t>]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105400" y="2514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[1,1]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[1,2]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[2,1]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943600" y="2514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[1,2]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[1,3]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[3,2]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781800" y="2514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[1,3]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[1,4]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[4,3]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267200" y="1752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C[0,0] +=</a:t>
            </a:r>
            <a:endParaRPr lang="en-US" sz="1000" b="1" dirty="0">
              <a:solidFill>
                <a:srgbClr val="262626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A[0,0]*</a:t>
            </a:r>
            <a:endParaRPr lang="en-US" sz="1000" b="1" dirty="0">
              <a:solidFill>
                <a:srgbClr val="262626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B[0,0]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105400" y="1752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C[</a:t>
            </a:r>
            <a:r>
              <a:rPr lang="en-US" sz="1000" b="1" dirty="0" smtClean="0">
                <a:solidFill>
                  <a:srgbClr val="262626"/>
                </a:solidFill>
              </a:rPr>
              <a:t>0,1]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A[</a:t>
            </a:r>
            <a:r>
              <a:rPr lang="en-US" sz="1000" b="1" dirty="0" smtClean="0">
                <a:solidFill>
                  <a:srgbClr val="262626"/>
                </a:solidFill>
              </a:rPr>
              <a:t>0,1]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[1,1]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943600" y="1752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C[</a:t>
            </a:r>
            <a:r>
              <a:rPr lang="en-US" sz="1000" b="1" dirty="0" smtClean="0">
                <a:solidFill>
                  <a:srgbClr val="262626"/>
                </a:solidFill>
              </a:rPr>
              <a:t>0,2]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A[</a:t>
            </a:r>
            <a:r>
              <a:rPr lang="en-US" sz="1000" b="1" dirty="0" smtClean="0">
                <a:solidFill>
                  <a:srgbClr val="262626"/>
                </a:solidFill>
              </a:rPr>
              <a:t>0,2]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[2,2]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781800" y="1752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C[</a:t>
            </a:r>
            <a:r>
              <a:rPr lang="en-US" sz="1000" b="1" dirty="0" smtClean="0">
                <a:solidFill>
                  <a:srgbClr val="262626"/>
                </a:solidFill>
              </a:rPr>
              <a:t>0,3]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A[</a:t>
            </a:r>
            <a:r>
              <a:rPr lang="en-US" sz="1000" b="1" dirty="0" smtClean="0">
                <a:solidFill>
                  <a:srgbClr val="262626"/>
                </a:solidFill>
              </a:rPr>
              <a:t>0,3]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[3,3]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267200" y="3276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[2,0</a:t>
            </a:r>
            <a:r>
              <a:rPr lang="en-US" sz="1000" b="1" dirty="0">
                <a:solidFill>
                  <a:srgbClr val="262626"/>
                </a:solidFill>
              </a:rPr>
              <a:t>] 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</a:t>
            </a:r>
            <a:r>
              <a:rPr lang="en-US" sz="1000" b="1" dirty="0">
                <a:solidFill>
                  <a:srgbClr val="262626"/>
                </a:solidFill>
              </a:rPr>
              <a:t>2</a:t>
            </a:r>
            <a:r>
              <a:rPr lang="en-US" sz="1000" b="1" dirty="0" smtClean="0">
                <a:solidFill>
                  <a:srgbClr val="262626"/>
                </a:solidFill>
              </a:rPr>
              <a:t>,2]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[2,0</a:t>
            </a:r>
            <a:r>
              <a:rPr lang="en-US" sz="1000" b="1" dirty="0">
                <a:solidFill>
                  <a:srgbClr val="262626"/>
                </a:solidFill>
              </a:rPr>
              <a:t>]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105400" y="3276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[2,1]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[2,3]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[3,1]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943600" y="3276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[2,2]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[2,4]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[4,2]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620000" y="3276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chemeClr val="tx1"/>
                </a:solidFill>
              </a:rPr>
              <a:t>C</a:t>
            </a:r>
            <a:r>
              <a:rPr lang="en-US" sz="1000" b="1" dirty="0" smtClean="0">
                <a:solidFill>
                  <a:schemeClr val="tx1"/>
                </a:solidFill>
              </a:rPr>
              <a:t>[2,4] </a:t>
            </a:r>
            <a:r>
              <a:rPr lang="en-US" sz="1000" b="1" dirty="0">
                <a:solidFill>
                  <a:schemeClr val="tx1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[2,1]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[1,4]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267200" y="4038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[3,0</a:t>
            </a:r>
            <a:r>
              <a:rPr lang="en-US" sz="1000" b="1" dirty="0">
                <a:solidFill>
                  <a:srgbClr val="262626"/>
                </a:solidFill>
              </a:rPr>
              <a:t>] 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[3,3]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[3,0</a:t>
            </a:r>
            <a:r>
              <a:rPr lang="en-US" sz="1000" b="1" dirty="0">
                <a:solidFill>
                  <a:srgbClr val="262626"/>
                </a:solidFill>
              </a:rPr>
              <a:t>]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105400" y="4038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[3,1]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[3,4]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[4,1]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943600" y="4038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[3,2] +=</a:t>
            </a:r>
            <a:endParaRPr lang="en-US" sz="1000" b="1" dirty="0">
              <a:solidFill>
                <a:srgbClr val="262626"/>
              </a:solidFill>
            </a:endParaRP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[3,0</a:t>
            </a:r>
            <a:r>
              <a:rPr lang="en-US" sz="1000" b="1" dirty="0">
                <a:solidFill>
                  <a:srgbClr val="262626"/>
                </a:solidFill>
              </a:rPr>
              <a:t>]*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B[</a:t>
            </a:r>
            <a:r>
              <a:rPr lang="en-US" sz="1000" b="1" dirty="0" smtClean="0">
                <a:solidFill>
                  <a:srgbClr val="262626"/>
                </a:solidFill>
              </a:rPr>
              <a:t>0,2]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781800" y="4038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[3,3]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[3,1]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[1,3]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267200" y="4800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[4,0</a:t>
            </a:r>
            <a:r>
              <a:rPr lang="en-US" sz="1000" b="1" dirty="0">
                <a:solidFill>
                  <a:srgbClr val="262626"/>
                </a:solidFill>
              </a:rPr>
              <a:t>] 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[4,4]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[4,0</a:t>
            </a:r>
            <a:r>
              <a:rPr lang="en-US" sz="1000" b="1" dirty="0">
                <a:solidFill>
                  <a:srgbClr val="262626"/>
                </a:solidFill>
              </a:rPr>
              <a:t>]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105400" y="4800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[4,1]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[4,0</a:t>
            </a:r>
            <a:r>
              <a:rPr lang="en-US" sz="1000" b="1" dirty="0">
                <a:solidFill>
                  <a:srgbClr val="262626"/>
                </a:solidFill>
              </a:rPr>
              <a:t>]*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B[</a:t>
            </a:r>
            <a:r>
              <a:rPr lang="en-US" sz="1000" b="1" dirty="0" smtClean="0">
                <a:solidFill>
                  <a:srgbClr val="262626"/>
                </a:solidFill>
              </a:rPr>
              <a:t>0,1]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943600" y="4800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[4,2]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[4,1]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[1,2]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781800" y="4800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[4,3]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[4,2]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[2,3]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620000" y="4800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[4,4]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[4,3]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[3,4]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676400"/>
            <a:ext cx="4572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248400" y="533400"/>
            <a:ext cx="5334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5560" y="4648200"/>
            <a:ext cx="42164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1430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7526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</a:t>
            </a:r>
            <a:r>
              <a:rPr lang="en-US" sz="1200" dirty="0" smtClean="0">
                <a:solidFill>
                  <a:schemeClr val="accent3"/>
                </a:solidFill>
              </a:rPr>
              <a:t>2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3622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9718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33400" y="16002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,0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33400" y="22098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Times"/>
                <a:cs typeface="Times"/>
              </a:rPr>
              <a:t>3</a:t>
            </a:r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,0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33400" y="28194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Times"/>
                <a:cs typeface="Times"/>
              </a:rPr>
              <a:t>4</a:t>
            </a:r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,0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1430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1,1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752600" y="16002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2,2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362200" y="22098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3,3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971800" y="28194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4,4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143000" y="28194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4,1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752600" y="28194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4,2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362200" y="28194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4,3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143000" y="22098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3,1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143000" y="16002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2,1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7526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1,2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3622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1,3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9718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1,4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362200" y="16002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2,3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971800" y="16002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2,4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752600" y="22098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3,2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971800" y="22098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3,4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1430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17526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3622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9718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5334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1430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 177"/>
          <p:cNvSpPr/>
          <p:nvPr/>
        </p:nvSpPr>
        <p:spPr>
          <a:xfrm>
            <a:off x="17526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23622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1" name="Group 180"/>
          <p:cNvGrpSpPr/>
          <p:nvPr/>
        </p:nvGrpSpPr>
        <p:grpSpPr>
          <a:xfrm>
            <a:off x="533400" y="4953000"/>
            <a:ext cx="2971800" cy="533400"/>
            <a:chOff x="533400" y="2971800"/>
            <a:chExt cx="2971800" cy="533400"/>
          </a:xfrm>
        </p:grpSpPr>
        <p:sp>
          <p:nvSpPr>
            <p:cNvPr id="182" name="Rectangle 181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533400" y="5562600"/>
            <a:ext cx="2971800" cy="533400"/>
            <a:chOff x="533400" y="2971800"/>
            <a:chExt cx="2971800" cy="533400"/>
          </a:xfrm>
        </p:grpSpPr>
        <p:sp>
          <p:nvSpPr>
            <p:cNvPr id="188" name="Rectangle 187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533400" y="6172200"/>
            <a:ext cx="2971800" cy="533400"/>
            <a:chOff x="533400" y="2971800"/>
            <a:chExt cx="2971800" cy="533400"/>
          </a:xfrm>
        </p:grpSpPr>
        <p:sp>
          <p:nvSpPr>
            <p:cNvPr id="194" name="Rectangle 193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9" name="Rectangle 198"/>
          <p:cNvSpPr/>
          <p:nvPr/>
        </p:nvSpPr>
        <p:spPr>
          <a:xfrm>
            <a:off x="11430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7526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23622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29718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533400" y="49530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,0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533400" y="55626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Times"/>
                <a:cs typeface="Times"/>
              </a:rPr>
              <a:t>3</a:t>
            </a:r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,0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33400" y="61722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Times"/>
                <a:cs typeface="Times"/>
              </a:rPr>
              <a:t>4</a:t>
            </a:r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,0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1430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1,1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752600" y="49530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2,2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2362200" y="55626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3,3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2971800" y="61722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4,4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1143000" y="61722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4,1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752600" y="61722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4,2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2362200" y="61722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4,3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143000" y="55626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3,1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1143000" y="49530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2,1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17526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1,2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22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1,3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29718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1,4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2362200" y="49530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2,3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2971800" y="49530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2,4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1752600" y="55626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3,2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2971800" y="55626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3,4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7620000" y="1752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C[0,4] +=</a:t>
            </a:r>
            <a:endParaRPr lang="en-US" sz="1000" b="1" dirty="0">
              <a:solidFill>
                <a:srgbClr val="262626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A[0,4]*</a:t>
            </a:r>
            <a:endParaRPr lang="en-US" sz="1000" b="1" dirty="0">
              <a:solidFill>
                <a:srgbClr val="262626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B[4,4]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7620000" y="2514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C[1,4] +=</a:t>
            </a:r>
            <a:endParaRPr lang="en-US" sz="1000" b="1" dirty="0">
              <a:solidFill>
                <a:srgbClr val="262626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A[1,0]*</a:t>
            </a:r>
            <a:endParaRPr lang="en-US" sz="1000" b="1" dirty="0">
              <a:solidFill>
                <a:srgbClr val="262626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B[0,4]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781800" y="3276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C[2,3] +=</a:t>
            </a:r>
            <a:endParaRPr lang="en-US" sz="1000" b="1" dirty="0">
              <a:solidFill>
                <a:srgbClr val="262626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A[2,0]*</a:t>
            </a:r>
            <a:endParaRPr lang="en-US" sz="1000" b="1" dirty="0">
              <a:solidFill>
                <a:srgbClr val="262626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B[0,3]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7620000" y="4038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C[3,4] +=</a:t>
            </a:r>
            <a:endParaRPr lang="en-US" sz="1000" b="1" dirty="0">
              <a:solidFill>
                <a:srgbClr val="262626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A[3,2]*</a:t>
            </a:r>
            <a:endParaRPr lang="en-US" sz="1000" b="1" dirty="0">
              <a:solidFill>
                <a:srgbClr val="262626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B[2,4]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334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Times"/>
                <a:cs typeface="Times"/>
              </a:rPr>
              <a:t>1</a:t>
            </a:r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,0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334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Times"/>
                <a:cs typeface="Times"/>
              </a:rPr>
              <a:t>1</a:t>
            </a:r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,0</a:t>
            </a:r>
            <a:endParaRPr lang="en-US" sz="1200" dirty="0">
              <a:solidFill>
                <a:schemeClr val="accent3"/>
              </a:solidFill>
            </a:endParaRPr>
          </a:p>
        </p:txBody>
      </p:sp>
      <p:cxnSp>
        <p:nvCxnSpPr>
          <p:cNvPr id="240" name="Straight Arrow Connector 239"/>
          <p:cNvCxnSpPr>
            <a:stCxn id="9" idx="3"/>
            <a:endCxn id="68" idx="0"/>
          </p:cNvCxnSpPr>
          <p:nvPr/>
        </p:nvCxnSpPr>
        <p:spPr>
          <a:xfrm>
            <a:off x="3505200" y="1257300"/>
            <a:ext cx="36576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114" idx="3"/>
          </p:cNvCxnSpPr>
          <p:nvPr/>
        </p:nvCxnSpPr>
        <p:spPr>
          <a:xfrm>
            <a:off x="2895600" y="1257300"/>
            <a:ext cx="33528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113" idx="3"/>
            <a:endCxn id="65" idx="0"/>
          </p:cNvCxnSpPr>
          <p:nvPr/>
        </p:nvCxnSpPr>
        <p:spPr>
          <a:xfrm>
            <a:off x="2286000" y="1257300"/>
            <a:ext cx="32004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04" idx="3"/>
            <a:endCxn id="64" idx="0"/>
          </p:cNvCxnSpPr>
          <p:nvPr/>
        </p:nvCxnSpPr>
        <p:spPr>
          <a:xfrm>
            <a:off x="1676400" y="1257300"/>
            <a:ext cx="29718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/>
          <p:nvPr/>
        </p:nvCxnSpPr>
        <p:spPr>
          <a:xfrm>
            <a:off x="762000" y="1066800"/>
            <a:ext cx="6934200" cy="1447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27" idx="3"/>
            <a:endCxn id="64" idx="1"/>
          </p:cNvCxnSpPr>
          <p:nvPr/>
        </p:nvCxnSpPr>
        <p:spPr>
          <a:xfrm flipV="1">
            <a:off x="1066800" y="2857500"/>
            <a:ext cx="3200400" cy="1752600"/>
          </a:xfrm>
          <a:prstGeom prst="straightConnector1">
            <a:avLst/>
          </a:prstGeom>
          <a:ln>
            <a:solidFill>
              <a:srgbClr val="93A2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183" idx="3"/>
            <a:endCxn id="65" idx="1"/>
          </p:cNvCxnSpPr>
          <p:nvPr/>
        </p:nvCxnSpPr>
        <p:spPr>
          <a:xfrm flipV="1">
            <a:off x="1676400" y="2857500"/>
            <a:ext cx="3429000" cy="2362200"/>
          </a:xfrm>
          <a:prstGeom prst="straightConnector1">
            <a:avLst/>
          </a:prstGeom>
          <a:ln>
            <a:solidFill>
              <a:srgbClr val="93A2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stCxn id="220" idx="3"/>
            <a:endCxn id="66" idx="1"/>
          </p:cNvCxnSpPr>
          <p:nvPr/>
        </p:nvCxnSpPr>
        <p:spPr>
          <a:xfrm flipV="1">
            <a:off x="2286000" y="2857500"/>
            <a:ext cx="3657600" cy="2971800"/>
          </a:xfrm>
          <a:prstGeom prst="straightConnector1">
            <a:avLst/>
          </a:prstGeom>
          <a:ln>
            <a:solidFill>
              <a:srgbClr val="93A2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12" idx="3"/>
            <a:endCxn id="68" idx="1"/>
          </p:cNvCxnSpPr>
          <p:nvPr/>
        </p:nvCxnSpPr>
        <p:spPr>
          <a:xfrm flipV="1">
            <a:off x="2895600" y="2857500"/>
            <a:ext cx="3886200" cy="3581400"/>
          </a:xfrm>
          <a:prstGeom prst="straightConnector1">
            <a:avLst/>
          </a:prstGeom>
          <a:ln>
            <a:solidFill>
              <a:srgbClr val="93A2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289"/>
          <p:cNvCxnSpPr>
            <a:endCxn id="223" idx="3"/>
          </p:cNvCxnSpPr>
          <p:nvPr/>
        </p:nvCxnSpPr>
        <p:spPr>
          <a:xfrm flipV="1">
            <a:off x="3505200" y="2857500"/>
            <a:ext cx="4876800" cy="1104900"/>
          </a:xfrm>
          <a:prstGeom prst="bentConnector3">
            <a:avLst>
              <a:gd name="adj1" fmla="val 104688"/>
            </a:avLst>
          </a:prstGeom>
          <a:ln>
            <a:solidFill>
              <a:srgbClr val="93A2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13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lpreso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pplpreso</Template>
  <TotalTime>59325</TotalTime>
  <Words>1608</Words>
  <Application>Microsoft Macintosh PowerPoint</Application>
  <PresentationFormat>On-screen Show (4:3)</PresentationFormat>
  <Paragraphs>638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Book Antiqua</vt:lpstr>
      <vt:lpstr>Calibri</vt:lpstr>
      <vt:lpstr>Calibri Light</vt:lpstr>
      <vt:lpstr>Lucida Sans Unicode</vt:lpstr>
      <vt:lpstr>Times</vt:lpstr>
      <vt:lpstr>Times New Roman</vt:lpstr>
      <vt:lpstr>Arial</vt:lpstr>
      <vt:lpstr>pplpreso</vt:lpstr>
      <vt:lpstr>Retrospect</vt:lpstr>
      <vt:lpstr>Algorithms:  Matrix-Matrix Multiplication</vt:lpstr>
      <vt:lpstr>Simple Algorithm</vt:lpstr>
      <vt:lpstr>PowerPoint Presentation</vt:lpstr>
      <vt:lpstr>Simple Algorithm</vt:lpstr>
      <vt:lpstr>Simple Algorithm: Analysis</vt:lpstr>
      <vt:lpstr>Matrix Multiplication</vt:lpstr>
      <vt:lpstr>Cannon’s Matrix Multiplication Algorithm </vt:lpstr>
      <vt:lpstr>Cannon’s Matrix Multiplication Algorithm </vt:lpstr>
      <vt:lpstr>PowerPoint Presentation</vt:lpstr>
      <vt:lpstr>Regular Matrix Multiply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Cannon’s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Cannon: analysis</vt:lpstr>
      <vt:lpstr>PowerPoint Presentation</vt:lpstr>
    </vt:vector>
  </TitlesOfParts>
  <Company>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Optimizations</dc:title>
  <dc:creator>sanjay</dc:creator>
  <cp:lastModifiedBy>Kale, Laxmikant V</cp:lastModifiedBy>
  <cp:revision>463</cp:revision>
  <dcterms:created xsi:type="dcterms:W3CDTF">2002-10-12T14:08:56Z</dcterms:created>
  <dcterms:modified xsi:type="dcterms:W3CDTF">2016-03-30T17:20:00Z</dcterms:modified>
</cp:coreProperties>
</file>