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9C1AE-2ABC-4F48-9AF8-33552B7AA7BD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840B1-AB83-0E4B-B6CF-38C308B3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3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840B1-AB83-0E4B-B6CF-38C308B3B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53A6-CA42-1745-A383-D34759E42BAF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719-1776-1447-A081-70DB8C11122A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4A5-2978-0C49-B6C7-D54C532C54D1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8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FB69-74BB-D545-A9F4-7E3A1B6FBF09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F633-92B1-614D-99E9-8F084DACC404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1928-60D6-7A4C-A668-8517A21F8B7B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544F-0373-4A4B-9E5F-5C38AB648BB3}" type="datetime1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F2A-1DC5-A748-B02E-B0AD547C5B9A}" type="datetime1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DA5-B51E-3146-9C03-CB2FBF32D52D}" type="datetime1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BAE4-1341-E34D-827D-0FD03548BF0A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1D70-3A4B-F242-ADB9-DF870827B7B3}" type="datetime1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B60F-FF00-D946-9C2F-56EDFD29DCA6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2A7E-AE4E-C04A-808E-3BB1D476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scads.rice.edu/workshops/july2007/autotune-slides-07/Terpstra-PAP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Performance counters: PAPI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199"/>
            <a:ext cx="8229600" cy="5569254"/>
          </a:xfrm>
        </p:spPr>
        <p:txBody>
          <a:bodyPr>
            <a:noAutofit/>
          </a:bodyPr>
          <a:lstStyle/>
          <a:p>
            <a:r>
              <a:rPr lang="en-US" sz="2000" dirty="0" smtClean="0"/>
              <a:t>Performance counters: processors record many events for analysis</a:t>
            </a:r>
          </a:p>
          <a:p>
            <a:pPr lvl="1"/>
            <a:r>
              <a:rPr lang="en-US" sz="1600" dirty="0" smtClean="0"/>
              <a:t>E.g. number of cache misses</a:t>
            </a:r>
          </a:p>
          <a:p>
            <a:pPr lvl="1"/>
            <a:r>
              <a:rPr lang="en-US" sz="1600" dirty="0" smtClean="0"/>
              <a:t>Very useful for performance analysis</a:t>
            </a:r>
          </a:p>
          <a:p>
            <a:r>
              <a:rPr lang="en-US" sz="2000" dirty="0" smtClean="0"/>
              <a:t>Example usages</a:t>
            </a:r>
          </a:p>
          <a:p>
            <a:pPr lvl="1"/>
            <a:r>
              <a:rPr lang="en-US" sz="1600" dirty="0" smtClean="0"/>
              <a:t>Cache hit ratio to understand locality</a:t>
            </a:r>
          </a:p>
          <a:p>
            <a:pPr lvl="1"/>
            <a:r>
              <a:rPr lang="en-US" sz="1600" dirty="0" smtClean="0"/>
              <a:t>Ratio of floating point instructions to understand floating point intensity</a:t>
            </a:r>
          </a:p>
          <a:p>
            <a:r>
              <a:rPr lang="en-US" sz="2000" dirty="0" smtClean="0"/>
              <a:t>Problem: different processors record differently</a:t>
            </a:r>
          </a:p>
          <a:p>
            <a:r>
              <a:rPr lang="en-US" sz="2000" dirty="0" smtClean="0"/>
              <a:t>PAPI: Middleware </a:t>
            </a:r>
            <a:r>
              <a:rPr lang="en-US" sz="2000" dirty="0"/>
              <a:t>that provides a consistent programming interface for </a:t>
            </a:r>
            <a:r>
              <a:rPr lang="en-US" sz="2000" dirty="0" smtClean="0"/>
              <a:t>performance counters</a:t>
            </a:r>
          </a:p>
          <a:p>
            <a:pPr lvl="1"/>
            <a:r>
              <a:rPr lang="en-US" sz="1600" dirty="0" smtClean="0"/>
              <a:t>Most major </a:t>
            </a:r>
            <a:r>
              <a:rPr lang="en-US" sz="1600" dirty="0" err="1" smtClean="0"/>
              <a:t>procesors</a:t>
            </a:r>
            <a:endParaRPr lang="en-US" sz="16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events are referenced by name and collected into </a:t>
            </a:r>
            <a:r>
              <a:rPr lang="en-US" sz="2000" dirty="0" err="1"/>
              <a:t>EventSets</a:t>
            </a:r>
            <a:r>
              <a:rPr lang="en-US" sz="2000" dirty="0"/>
              <a:t> for sampling </a:t>
            </a:r>
            <a:endParaRPr lang="en-US" sz="2000" dirty="0" smtClean="0"/>
          </a:p>
          <a:p>
            <a:r>
              <a:rPr lang="en-US" sz="2000" dirty="0" smtClean="0"/>
              <a:t>Events </a:t>
            </a:r>
            <a:r>
              <a:rPr lang="en-US" sz="2000" dirty="0"/>
              <a:t>can be multiplexed if counters are limited </a:t>
            </a:r>
            <a:endParaRPr lang="en-US" sz="2000" dirty="0" smtClean="0"/>
          </a:p>
          <a:p>
            <a:r>
              <a:rPr lang="en-US" sz="2000" dirty="0" smtClean="0"/>
              <a:t>Statistical </a:t>
            </a:r>
            <a:r>
              <a:rPr lang="en-US" sz="2000" dirty="0"/>
              <a:t>sampling is implemented </a:t>
            </a:r>
            <a:r>
              <a:rPr lang="en-US" sz="2000" dirty="0" smtClean="0"/>
              <a:t>by either software or hardware</a:t>
            </a:r>
            <a:endParaRPr lang="en-US" sz="2000" dirty="0"/>
          </a:p>
          <a:p>
            <a:r>
              <a:rPr lang="en-US" sz="2000" dirty="0" smtClean="0"/>
              <a:t>(reference : </a:t>
            </a:r>
            <a:r>
              <a:rPr lang="en-US" sz="2000" dirty="0" smtClean="0">
                <a:hlinkClick r:id="rId3"/>
              </a:rPr>
              <a:t>http://cscads.rice.edu/workshops/july2007/autotune-slides-07/Terpstra-PAPI.pdf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How to use PAPI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062"/>
            <a:ext cx="8513968" cy="5279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err="1" smtClean="0"/>
              <a:t>Int</a:t>
            </a:r>
            <a:r>
              <a:rPr lang="en-US" sz="1900" dirty="0" smtClean="0"/>
              <a:t>  </a:t>
            </a:r>
            <a:r>
              <a:rPr lang="en-US" sz="1900" dirty="0" err="1"/>
              <a:t>EventSet</a:t>
            </a:r>
            <a:r>
              <a:rPr lang="en-US" sz="1900" dirty="0"/>
              <a:t> = PAPI_NULL;</a:t>
            </a:r>
          </a:p>
          <a:p>
            <a:pPr marL="0" indent="0"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long_long</a:t>
            </a:r>
            <a:r>
              <a:rPr lang="en-US" sz="1900" dirty="0" smtClean="0"/>
              <a:t> </a:t>
            </a:r>
            <a:r>
              <a:rPr lang="en-US" sz="1900" dirty="0"/>
              <a:t>values[3];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/* Initialize the PAPI library */</a:t>
            </a:r>
          </a:p>
          <a:p>
            <a:pPr marL="0" indent="0">
              <a:buNone/>
            </a:pPr>
            <a:r>
              <a:rPr lang="en-US" sz="1900" dirty="0" smtClean="0"/>
              <a:t>	 </a:t>
            </a:r>
            <a:r>
              <a:rPr lang="en-US" sz="1900" dirty="0" err="1"/>
              <a:t>retval</a:t>
            </a:r>
            <a:r>
              <a:rPr lang="en-US" sz="1900" dirty="0"/>
              <a:t> </a:t>
            </a:r>
            <a:r>
              <a:rPr lang="en-US" sz="1900" dirty="0" smtClean="0"/>
              <a:t>= </a:t>
            </a:r>
            <a:r>
              <a:rPr lang="en-US" sz="1900" dirty="0" err="1" smtClean="0"/>
              <a:t>PAPI_library_init</a:t>
            </a:r>
            <a:r>
              <a:rPr lang="en-US" sz="1900" dirty="0"/>
              <a:t>(PAPI_VER_CURRENT)</a:t>
            </a:r>
            <a:r>
              <a:rPr lang="en-US" sz="1900" dirty="0" smtClean="0"/>
              <a:t>;</a:t>
            </a:r>
          </a:p>
          <a:p>
            <a:pPr marL="0" indent="0">
              <a:buNone/>
            </a:pPr>
            <a:r>
              <a:rPr lang="en-US" sz="1900" dirty="0"/>
              <a:t> /* Create the Event Set */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 </a:t>
            </a:r>
            <a:r>
              <a:rPr lang="en-US" sz="1900" dirty="0" err="1" smtClean="0"/>
              <a:t>PAPI_create_eventset</a:t>
            </a:r>
            <a:r>
              <a:rPr lang="en-US" sz="1900" dirty="0"/>
              <a:t>(&amp;</a:t>
            </a:r>
            <a:r>
              <a:rPr lang="en-US" sz="1900" dirty="0" err="1"/>
              <a:t>EventSet</a:t>
            </a:r>
            <a:r>
              <a:rPr lang="en-US" sz="1900" dirty="0"/>
              <a:t>)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/* Add </a:t>
            </a:r>
            <a:r>
              <a:rPr lang="en-US" sz="1900" dirty="0"/>
              <a:t>Total Instructions Executed to our </a:t>
            </a:r>
            <a:r>
              <a:rPr lang="en-US" sz="1900" dirty="0" err="1" smtClean="0"/>
              <a:t>EventSet</a:t>
            </a:r>
            <a:r>
              <a:rPr lang="en-US" sz="1900" dirty="0" smtClean="0"/>
              <a:t> */</a:t>
            </a:r>
          </a:p>
          <a:p>
            <a:pPr marL="0" indent="0">
              <a:buNone/>
            </a:pPr>
            <a:r>
              <a:rPr lang="en-US" sz="1900" dirty="0" smtClean="0"/>
              <a:t>	 </a:t>
            </a:r>
            <a:r>
              <a:rPr lang="en-US" sz="1900" dirty="0" err="1" smtClean="0"/>
              <a:t>PAPI_add_event</a:t>
            </a:r>
            <a:r>
              <a:rPr lang="en-US" sz="1900" dirty="0"/>
              <a:t>(</a:t>
            </a:r>
            <a:r>
              <a:rPr lang="en-US" sz="1900" dirty="0" err="1"/>
              <a:t>EventSet</a:t>
            </a:r>
            <a:r>
              <a:rPr lang="en-US" sz="1900" dirty="0"/>
              <a:t>, PAPI_TOT_INS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r>
              <a:rPr lang="en-US" sz="1900" dirty="0"/>
              <a:t> /* Start counting */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1900" dirty="0" err="1" smtClean="0"/>
              <a:t>PAPI_start</a:t>
            </a:r>
            <a:r>
              <a:rPr lang="en-US" sz="1900" dirty="0"/>
              <a:t>(</a:t>
            </a:r>
            <a:r>
              <a:rPr lang="en-US" sz="1900" dirty="0" err="1"/>
              <a:t>EventSet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r>
              <a:rPr lang="en-US" sz="1900" dirty="0" smtClean="0"/>
              <a:t>/* reading the counters */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1900" dirty="0" err="1" smtClean="0"/>
              <a:t>PAPI_read</a:t>
            </a:r>
            <a:r>
              <a:rPr lang="en-US" sz="1900" dirty="0"/>
              <a:t>(</a:t>
            </a:r>
            <a:r>
              <a:rPr lang="en-US" sz="1900" dirty="0" err="1"/>
              <a:t>EventSet</a:t>
            </a:r>
            <a:r>
              <a:rPr lang="en-US" sz="1900" dirty="0"/>
              <a:t>, values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r>
              <a:rPr lang="en-US" sz="1900" dirty="0" smtClean="0"/>
              <a:t>/* Stop counting */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1900" dirty="0" err="1" smtClean="0"/>
              <a:t>PAPI_stop</a:t>
            </a:r>
            <a:r>
              <a:rPr lang="en-US" sz="1900" dirty="0"/>
              <a:t>(</a:t>
            </a:r>
            <a:r>
              <a:rPr lang="en-US" sz="1900" dirty="0" err="1"/>
              <a:t>EventSet</a:t>
            </a:r>
            <a:r>
              <a:rPr lang="en-US" sz="1900" dirty="0"/>
              <a:t>, values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r>
              <a:rPr lang="en-US" sz="1900" b="1" dirty="0" smtClean="0"/>
              <a:t>Check function return value </a:t>
            </a:r>
            <a:endParaRPr lang="en-US" sz="19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99"/>
            <a:ext cx="8229600" cy="467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3592"/>
            <a:ext cx="8381896" cy="600887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#include &lt;</a:t>
            </a:r>
            <a:r>
              <a:rPr lang="en-US" sz="1800" dirty="0" err="1">
                <a:solidFill>
                  <a:srgbClr val="FF0000"/>
                </a:solidFill>
              </a:rPr>
              <a:t>papi.h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events[2] = {PAPI_L2_TCM, PAPI_TOT_INS}, ret;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long_long</a:t>
            </a:r>
            <a:r>
              <a:rPr lang="en-US" sz="1800" dirty="0" smtClean="0"/>
              <a:t> </a:t>
            </a:r>
            <a:r>
              <a:rPr lang="en-US" sz="1800" dirty="0"/>
              <a:t>values[2]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/</a:t>
            </a:r>
            <a:r>
              <a:rPr lang="en-US" sz="1800" dirty="0"/>
              <a:t>* Initialize the PAPI library *</a:t>
            </a:r>
            <a:r>
              <a:rPr lang="en-US" sz="1800" dirty="0" smtClean="0"/>
              <a:t>/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 </a:t>
            </a:r>
            <a:r>
              <a:rPr lang="en-US" sz="1800" dirty="0">
                <a:solidFill>
                  <a:srgbClr val="FF0000"/>
                </a:solidFill>
              </a:rPr>
              <a:t>= </a:t>
            </a:r>
            <a:r>
              <a:rPr lang="en-US" sz="1800" dirty="0" err="1">
                <a:solidFill>
                  <a:srgbClr val="FF0000"/>
                </a:solidFill>
              </a:rPr>
              <a:t>PAPI_library_init</a:t>
            </a:r>
            <a:r>
              <a:rPr lang="en-US" sz="1800" dirty="0">
                <a:solidFill>
                  <a:srgbClr val="FF0000"/>
                </a:solidFill>
              </a:rPr>
              <a:t>(PAPI_VER_CURRENT)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	if </a:t>
            </a:r>
            <a:r>
              <a:rPr lang="en-US" sz="1800" dirty="0"/>
              <a:t>(</a:t>
            </a:r>
            <a:r>
              <a:rPr lang="en-US" sz="1800" dirty="0" smtClean="0"/>
              <a:t>ret </a:t>
            </a:r>
            <a:r>
              <a:rPr lang="en-US" sz="1800" dirty="0"/>
              <a:t>!= PAPI_VER_CURRENT) {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fprintf</a:t>
            </a:r>
            <a:r>
              <a:rPr lang="en-US" sz="1800" dirty="0"/>
              <a:t>(</a:t>
            </a:r>
            <a:r>
              <a:rPr lang="en-US" sz="1800" dirty="0" err="1"/>
              <a:t>stderr</a:t>
            </a:r>
            <a:r>
              <a:rPr lang="en-US" sz="1800" dirty="0"/>
              <a:t>, "PAPI library </a:t>
            </a:r>
            <a:r>
              <a:rPr lang="en-US" sz="1800" dirty="0" err="1"/>
              <a:t>init</a:t>
            </a:r>
            <a:r>
              <a:rPr lang="en-US" sz="1800" dirty="0"/>
              <a:t> error!\n");</a:t>
            </a:r>
          </a:p>
          <a:p>
            <a:pPr marL="0" indent="0">
              <a:buNone/>
            </a:pPr>
            <a:r>
              <a:rPr lang="en-US" sz="1800" dirty="0" smtClean="0"/>
              <a:t>		exit</a:t>
            </a:r>
            <a:r>
              <a:rPr lang="en-US" sz="1800" dirty="0"/>
              <a:t>(1)</a:t>
            </a:r>
            <a:r>
              <a:rPr lang="en-US" sz="1800" dirty="0" smtClean="0"/>
              <a:t>;}</a:t>
            </a:r>
          </a:p>
          <a:p>
            <a:pPr marL="0" indent="0">
              <a:buNone/>
            </a:pPr>
            <a:r>
              <a:rPr lang="en-US" sz="1800" dirty="0" smtClean="0"/>
              <a:t>	if </a:t>
            </a:r>
            <a:r>
              <a:rPr lang="en-US" sz="1800" dirty="0"/>
              <a:t>((ret = </a:t>
            </a:r>
            <a:r>
              <a:rPr lang="en-US" sz="1800" dirty="0" err="1"/>
              <a:t>PAPI_start_counters</a:t>
            </a:r>
            <a:r>
              <a:rPr lang="en-US" sz="1800" dirty="0"/>
              <a:t>(events, 2)) != PAPI_OK) {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fprintf</a:t>
            </a:r>
            <a:r>
              <a:rPr lang="en-US" sz="1800" dirty="0"/>
              <a:t>(</a:t>
            </a:r>
            <a:r>
              <a:rPr lang="en-US" sz="1800" dirty="0" err="1"/>
              <a:t>stderr</a:t>
            </a:r>
            <a:r>
              <a:rPr lang="en-US" sz="1800" dirty="0"/>
              <a:t>, "PAPI failed to start counters: %s\n", </a:t>
            </a:r>
            <a:r>
              <a:rPr lang="en-US" sz="1800" dirty="0" err="1"/>
              <a:t>PAPI_strerror</a:t>
            </a:r>
            <a:r>
              <a:rPr lang="en-US" sz="1800" dirty="0"/>
              <a:t>(ret));</a:t>
            </a:r>
          </a:p>
          <a:p>
            <a:pPr marL="0" indent="0">
              <a:buNone/>
            </a:pPr>
            <a:r>
              <a:rPr lang="en-US" sz="1800" dirty="0" smtClean="0"/>
              <a:t>		exit</a:t>
            </a:r>
            <a:r>
              <a:rPr lang="en-US" sz="1800" dirty="0"/>
              <a:t>(1</a:t>
            </a:r>
            <a:r>
              <a:rPr lang="en-US" sz="1800" dirty="0" smtClean="0"/>
              <a:t>);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… computation…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	if </a:t>
            </a:r>
            <a:r>
              <a:rPr lang="en-US" sz="1800" dirty="0"/>
              <a:t>((ret = </a:t>
            </a:r>
            <a:r>
              <a:rPr lang="en-US" sz="1800" dirty="0" err="1"/>
              <a:t>PAPI_read_counters</a:t>
            </a:r>
            <a:r>
              <a:rPr lang="en-US" sz="1800" dirty="0"/>
              <a:t>(values, 2)) != PAPI_OK) {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fprintf</a:t>
            </a:r>
            <a:r>
              <a:rPr lang="en-US" sz="1800" dirty="0"/>
              <a:t>(</a:t>
            </a:r>
            <a:r>
              <a:rPr lang="en-US" sz="1800" dirty="0" err="1"/>
              <a:t>stderr</a:t>
            </a:r>
            <a:r>
              <a:rPr lang="en-US" sz="1800" dirty="0"/>
              <a:t>, "PAPI failed to read counters: %s\n", </a:t>
            </a:r>
            <a:r>
              <a:rPr lang="en-US" sz="1800" dirty="0" err="1"/>
              <a:t>PAPI_strerror</a:t>
            </a:r>
            <a:r>
              <a:rPr lang="en-US" sz="1800" dirty="0"/>
              <a:t>(ret));</a:t>
            </a:r>
          </a:p>
          <a:p>
            <a:pPr marL="0" indent="0">
              <a:buNone/>
            </a:pPr>
            <a:r>
              <a:rPr lang="en-US" sz="1800" dirty="0" smtClean="0"/>
              <a:t>		exit</a:t>
            </a:r>
            <a:r>
              <a:rPr lang="en-US" sz="1800" dirty="0"/>
              <a:t>(1)</a:t>
            </a:r>
            <a:r>
              <a:rPr lang="en-US" sz="1800" dirty="0" smtClean="0"/>
              <a:t>;}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basic tool that is </a:t>
            </a:r>
            <a:r>
              <a:rPr lang="en-US" dirty="0" err="1" smtClean="0"/>
              <a:t>ogften</a:t>
            </a:r>
            <a:r>
              <a:rPr lang="en-US" dirty="0" smtClean="0"/>
              <a:t> very useful is just a timer</a:t>
            </a:r>
          </a:p>
          <a:p>
            <a:r>
              <a:rPr lang="en-US" dirty="0" smtClean="0"/>
              <a:t>Multiple types of timers are available</a:t>
            </a:r>
          </a:p>
          <a:p>
            <a:pPr lvl="1"/>
            <a:r>
              <a:rPr lang="en-US" dirty="0" smtClean="0"/>
              <a:t>Make sure you use one with low overhead and high resolution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etrusage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Beware of the difference between clock ticks and time : dynamic variation due to turbo boost and DVFS</a:t>
            </a:r>
          </a:p>
          <a:p>
            <a:pPr lvl="1"/>
            <a:r>
              <a:rPr lang="en-US" dirty="0" smtClean="0"/>
              <a:t>Check overhead and resolution of timers by calling them repeatedly in a loop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cs484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A7E-AE4E-C04A-808E-3BB1D4768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203</Words>
  <Application>Microsoft Macintosh PowerPoint</Application>
  <PresentationFormat>On-screen Show (4:3)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Performance counters: PAPI</vt:lpstr>
      <vt:lpstr>How to use PAPI</vt:lpstr>
      <vt:lpstr>Example program</vt:lpstr>
      <vt:lpstr>Just timers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Yanhua Sun</dc:creator>
  <cp:lastModifiedBy>Microsoft Office User</cp:lastModifiedBy>
  <cp:revision>13</cp:revision>
  <dcterms:created xsi:type="dcterms:W3CDTF">2015-02-04T18:20:29Z</dcterms:created>
  <dcterms:modified xsi:type="dcterms:W3CDTF">2017-02-01T18:07:59Z</dcterms:modified>
</cp:coreProperties>
</file>