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70" r:id="rId16"/>
    <p:sldId id="271" r:id="rId17"/>
    <p:sldId id="279" r:id="rId18"/>
    <p:sldId id="272" r:id="rId19"/>
    <p:sldId id="280" r:id="rId20"/>
    <p:sldId id="273" r:id="rId21"/>
    <p:sldId id="274" r:id="rId22"/>
    <p:sldId id="275" r:id="rId23"/>
    <p:sldId id="276" r:id="rId24"/>
    <p:sldId id="278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A99"/>
    <a:srgbClr val="6EAFE5"/>
    <a:srgbClr val="FAFAFA"/>
    <a:srgbClr val="7AB6E5"/>
    <a:srgbClr val="7BB6E5"/>
    <a:srgbClr val="D0E299"/>
    <a:srgbClr val="E28899"/>
    <a:srgbClr val="FFFF00"/>
    <a:srgbClr val="DD8599"/>
    <a:srgbClr val="D5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FE9CB9-AC87-4349-B3F0-40D664943880}">
  <a:tblStyle styleId="{69FE9CB9-AC87-4349-B3F0-40D66494388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95539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03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97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84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61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8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91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447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74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15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82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52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37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7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305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257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5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0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49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5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94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2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0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01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www.example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954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 dirty="0" smtClean="0"/>
              <a:t>DOMUSIC</a:t>
            </a:r>
            <a:endParaRPr lang="en" b="1" u="sng" dirty="0"/>
          </a:p>
        </p:txBody>
      </p:sp>
      <p:sp>
        <p:nvSpPr>
          <p:cNvPr id="68" name="Shape 68"/>
          <p:cNvSpPr txBox="1"/>
          <p:nvPr/>
        </p:nvSpPr>
        <p:spPr>
          <a:xfrm>
            <a:off x="6628525" y="3787775"/>
            <a:ext cx="2133299" cy="128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Done </a:t>
            </a:r>
            <a:r>
              <a:rPr lang="en" b="1" dirty="0"/>
              <a:t>By,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/>
              <a:t>   Abhijith M.D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/>
              <a:t>   Ajo John Mathai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/>
              <a:t>   Anju Mathew</a:t>
            </a:r>
          </a:p>
          <a:p>
            <a:pPr lvl="0" algn="l">
              <a:spcBef>
                <a:spcPts val="0"/>
              </a:spcBef>
              <a:buNone/>
            </a:pPr>
            <a:r>
              <a:rPr lang="en" dirty="0"/>
              <a:t>   Ashna Ann Babu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14974" y="3127449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Guide: Prof. Manoj T Joy</a:t>
            </a:r>
            <a:endParaRPr lang="en-US" sz="16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Flow Diagram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/>
              <a:t>LEVEL-0:</a:t>
            </a:r>
          </a:p>
        </p:txBody>
      </p:sp>
      <p:sp>
        <p:nvSpPr>
          <p:cNvPr id="2" name="Rectangle 1"/>
          <p:cNvSpPr/>
          <p:nvPr/>
        </p:nvSpPr>
        <p:spPr>
          <a:xfrm>
            <a:off x="3571875" y="1465800"/>
            <a:ext cx="1295400" cy="104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600342" y="1465800"/>
            <a:ext cx="1323975" cy="1048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SEARCH MUSIC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1465800"/>
            <a:ext cx="1295400" cy="104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>
            <a:stCxn id="2" idx="3"/>
            <a:endCxn id="3" idx="2"/>
          </p:cNvCxnSpPr>
          <p:nvPr/>
        </p:nvCxnSpPr>
        <p:spPr>
          <a:xfrm>
            <a:off x="4867275" y="1990200"/>
            <a:ext cx="733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28587" y="1728590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Request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3" idx="6"/>
            <a:endCxn id="6" idx="1"/>
          </p:cNvCxnSpPr>
          <p:nvPr/>
        </p:nvCxnSpPr>
        <p:spPr>
          <a:xfrm>
            <a:off x="6924317" y="1990200"/>
            <a:ext cx="69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85620" y="172859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Response</a:t>
            </a:r>
            <a:endParaRPr lang="en-US" sz="1100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Data Flow Diagram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LEVEL :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-GUEST USER</a:t>
            </a:r>
            <a:endParaRPr lang="e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90900" y="714375"/>
            <a:ext cx="990600" cy="5968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GUEST</a:t>
            </a:r>
          </a:p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48275" y="588924"/>
            <a:ext cx="1333499" cy="847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SEARCH MUSIC</a:t>
            </a:r>
          </a:p>
          <a:p>
            <a:pPr algn="ctr"/>
            <a:r>
              <a:rPr lang="en-US" sz="1050" b="1" dirty="0" smtClean="0">
                <a:solidFill>
                  <a:schemeClr val="bg2">
                    <a:lumMod val="50000"/>
                  </a:schemeClr>
                </a:solidFill>
              </a:rPr>
              <a:t>1.0</a:t>
            </a:r>
          </a:p>
        </p:txBody>
      </p:sp>
      <p:sp>
        <p:nvSpPr>
          <p:cNvPr id="4" name="Oval 3"/>
          <p:cNvSpPr/>
          <p:nvPr/>
        </p:nvSpPr>
        <p:spPr>
          <a:xfrm>
            <a:off x="4437087" y="2146044"/>
            <a:ext cx="1085850" cy="904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PLAY MUSIC</a:t>
            </a:r>
          </a:p>
          <a:p>
            <a:pPr algn="ctr"/>
            <a:r>
              <a:rPr lang="en-US" sz="1050" b="1" dirty="0" smtClean="0">
                <a:solidFill>
                  <a:schemeClr val="bg2">
                    <a:lumMod val="50000"/>
                  </a:schemeClr>
                </a:solidFill>
              </a:rPr>
              <a:t>1.1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59956" y="2142674"/>
            <a:ext cx="1088593" cy="904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DOWNLOAD MUSIC</a:t>
            </a:r>
          </a:p>
          <a:p>
            <a:pPr algn="ctr"/>
            <a:r>
              <a:rPr lang="en-US" sz="1050" b="1" dirty="0" smtClean="0">
                <a:solidFill>
                  <a:schemeClr val="bg2">
                    <a:lumMod val="50000"/>
                  </a:schemeClr>
                </a:solidFill>
              </a:rPr>
              <a:t>1.2</a:t>
            </a:r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900" y="3648075"/>
            <a:ext cx="1085850" cy="704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GUEST 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3325" y="3648075"/>
            <a:ext cx="1085850" cy="704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GUEST 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3" idx="2"/>
          </p:cNvCxnSpPr>
          <p:nvPr/>
        </p:nvCxnSpPr>
        <p:spPr>
          <a:xfrm>
            <a:off x="4381500" y="1012787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0674" y="4286138"/>
            <a:ext cx="1953578" cy="11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57775" y="4714874"/>
            <a:ext cx="1733550" cy="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8314" y="4337149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SONG DB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28510" y="2983041"/>
            <a:ext cx="19765" cy="130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1325" y="3028613"/>
            <a:ext cx="0" cy="125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</p:cNvCxnSpPr>
          <p:nvPr/>
        </p:nvCxnSpPr>
        <p:spPr>
          <a:xfrm>
            <a:off x="4980012" y="3050919"/>
            <a:ext cx="19582" cy="124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74926" y="2929182"/>
            <a:ext cx="13696" cy="136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2"/>
          </p:cNvCxnSpPr>
          <p:nvPr/>
        </p:nvCxnSpPr>
        <p:spPr>
          <a:xfrm rot="10800000" flipV="1">
            <a:off x="3624671" y="2598481"/>
            <a:ext cx="812417" cy="10492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7" idx="6"/>
          </p:cNvCxnSpPr>
          <p:nvPr/>
        </p:nvCxnSpPr>
        <p:spPr>
          <a:xfrm>
            <a:off x="7448549" y="2595112"/>
            <a:ext cx="881459" cy="10527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" idx="0"/>
          </p:cNvCxnSpPr>
          <p:nvPr/>
        </p:nvCxnSpPr>
        <p:spPr>
          <a:xfrm flipH="1">
            <a:off x="4980012" y="1441393"/>
            <a:ext cx="718833" cy="7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" idx="0"/>
          </p:cNvCxnSpPr>
          <p:nvPr/>
        </p:nvCxnSpPr>
        <p:spPr>
          <a:xfrm>
            <a:off x="6161894" y="1434899"/>
            <a:ext cx="742359" cy="70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89130" y="76549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 rot="18879072">
            <a:off x="4769950" y="1578938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Search Key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 rot="2608328">
            <a:off x="6152771" y="1627607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Search Key</a:t>
            </a:r>
          </a:p>
        </p:txBody>
      </p:sp>
      <p:sp>
        <p:nvSpPr>
          <p:cNvPr id="62" name="TextBox 61"/>
          <p:cNvSpPr txBox="1"/>
          <p:nvPr/>
        </p:nvSpPr>
        <p:spPr>
          <a:xfrm rot="18313062">
            <a:off x="3348432" y="272882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Music File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4904759" y="3441613"/>
            <a:ext cx="875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Music File</a:t>
            </a:r>
          </a:p>
        </p:txBody>
      </p:sp>
      <p:sp>
        <p:nvSpPr>
          <p:cNvPr id="64" name="Rectangle 63"/>
          <p:cNvSpPr/>
          <p:nvPr/>
        </p:nvSpPr>
        <p:spPr>
          <a:xfrm rot="16200000">
            <a:off x="4391901" y="3520486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Music </a:t>
            </a:r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5943982" y="3474486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Music </a:t>
            </a:r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 rot="16200000">
            <a:off x="6302844" y="3550369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Download File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 rot="3063072">
            <a:off x="7584905" y="2790682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Download File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Flow Diagram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800" b="1" dirty="0">
                <a:latin typeface="Arial" panose="020B0604020202020204" pitchFamily="34" charset="0"/>
                <a:cs typeface="Arial" panose="020B0604020202020204" pitchFamily="34" charset="0"/>
              </a:rPr>
              <a:t>LEVEL : 1 </a:t>
            </a:r>
          </a:p>
          <a:p>
            <a:pPr lvl="0"/>
            <a:r>
              <a:rPr lang="e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-ADMIN</a:t>
            </a:r>
            <a:endParaRPr lang="e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3775" y="545612"/>
            <a:ext cx="952500" cy="577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ADMIN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9742" y="580604"/>
            <a:ext cx="952500" cy="577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ADMIN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27458" y="433120"/>
            <a:ext cx="1181100" cy="857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VERIFY USERS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1.0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23321" y="2398336"/>
            <a:ext cx="1181100" cy="857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ADD/DELETE SONG</a:t>
            </a:r>
            <a:endParaRPr 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3.0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24271" y="2188459"/>
            <a:ext cx="1314450" cy="8572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UPDATE NEWS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2.0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553075" y="1870094"/>
            <a:ext cx="12954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76802" y="2251245"/>
            <a:ext cx="12954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67100" y="3829050"/>
            <a:ext cx="12954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486150" y="4314825"/>
            <a:ext cx="12954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09021" y="3895947"/>
            <a:ext cx="12954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09021" y="4343286"/>
            <a:ext cx="12954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>
            <a:off x="4010025" y="1123386"/>
            <a:ext cx="9525" cy="108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71900" y="3033430"/>
            <a:ext cx="0" cy="80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226899" y="3033430"/>
            <a:ext cx="0" cy="79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05500" y="1283590"/>
            <a:ext cx="2382" cy="59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248400" y="1290370"/>
            <a:ext cx="0" cy="57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19800" y="3255586"/>
            <a:ext cx="0" cy="64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96025" y="3282313"/>
            <a:ext cx="0" cy="61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2"/>
          </p:cNvCxnSpPr>
          <p:nvPr/>
        </p:nvCxnSpPr>
        <p:spPr>
          <a:xfrm>
            <a:off x="4493090" y="1113372"/>
            <a:ext cx="1130231" cy="171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" idx="2"/>
          </p:cNvCxnSpPr>
          <p:nvPr/>
        </p:nvCxnSpPr>
        <p:spPr>
          <a:xfrm>
            <a:off x="4464229" y="861745"/>
            <a:ext cx="1063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6"/>
            <a:endCxn id="5" idx="1"/>
          </p:cNvCxnSpPr>
          <p:nvPr/>
        </p:nvCxnSpPr>
        <p:spPr>
          <a:xfrm>
            <a:off x="6708558" y="861745"/>
            <a:ext cx="1041184" cy="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7" idx="6"/>
          </p:cNvCxnSpPr>
          <p:nvPr/>
        </p:nvCxnSpPr>
        <p:spPr>
          <a:xfrm flipV="1">
            <a:off x="6804421" y="1158378"/>
            <a:ext cx="967979" cy="166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" idx="5"/>
            <a:endCxn id="5" idx="2"/>
          </p:cNvCxnSpPr>
          <p:nvPr/>
        </p:nvCxnSpPr>
        <p:spPr>
          <a:xfrm rot="5400000" flipH="1" flipV="1">
            <a:off x="5455213" y="149389"/>
            <a:ext cx="1761790" cy="3779768"/>
          </a:xfrm>
          <a:prstGeom prst="curvedConnector3">
            <a:avLst>
              <a:gd name="adj1" fmla="val -97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7279" y="65400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 rot="3466271">
            <a:off x="4735888" y="1681952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3575387" y="161125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6624745" y="645753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Verified Details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600700" y="194897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PROFILE DB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10048" y="3903205"/>
            <a:ext cx="1034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NEWS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535614" y="3960965"/>
            <a:ext cx="1023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SONG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DB</a:t>
            </a:r>
          </a:p>
        </p:txBody>
      </p:sp>
      <p:sp>
        <p:nvSpPr>
          <p:cNvPr id="70" name="Rectangle 69"/>
          <p:cNvSpPr/>
          <p:nvPr/>
        </p:nvSpPr>
        <p:spPr>
          <a:xfrm rot="16200000">
            <a:off x="3223378" y="3248523"/>
            <a:ext cx="732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News</a:t>
            </a:r>
          </a:p>
          <a:p>
            <a:r>
              <a:rPr lang="en-US" sz="1050" dirty="0" smtClean="0"/>
              <a:t>Category</a:t>
            </a:r>
            <a:endParaRPr lang="en-US" sz="1050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3866990" y="3317772"/>
            <a:ext cx="896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News </a:t>
            </a:r>
            <a:r>
              <a:rPr lang="en-US" sz="1050" dirty="0" smtClean="0"/>
              <a:t>Files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 rot="16200000">
            <a:off x="5574541" y="3339257"/>
            <a:ext cx="58541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Song </a:t>
            </a:r>
          </a:p>
          <a:p>
            <a:r>
              <a:rPr lang="en-US" sz="1050" dirty="0" smtClean="0"/>
              <a:t>Name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 rot="16200000">
            <a:off x="6201372" y="3404958"/>
            <a:ext cx="51488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Song</a:t>
            </a:r>
            <a:endParaRPr lang="en-US" sz="1200" dirty="0" smtClean="0"/>
          </a:p>
          <a:p>
            <a:r>
              <a:rPr lang="en-US" sz="1200" dirty="0" smtClean="0"/>
              <a:t> File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 rot="16200000">
            <a:off x="5413077" y="1426842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Username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 rot="16200000">
            <a:off x="6133271" y="1340895"/>
            <a:ext cx="5982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User </a:t>
            </a:r>
          </a:p>
          <a:p>
            <a:r>
              <a:rPr lang="en-US" sz="1050" dirty="0" smtClean="0"/>
              <a:t>Details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 rot="17828411">
            <a:off x="6526101" y="1826900"/>
            <a:ext cx="15969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Song Files-New,</a:t>
            </a:r>
          </a:p>
          <a:p>
            <a:r>
              <a:rPr lang="en-US" sz="1050" dirty="0" smtClean="0"/>
              <a:t>Excluding Removed file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 rot="17569017">
            <a:off x="6803613" y="3077703"/>
            <a:ext cx="21980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News File including News Update</a:t>
            </a:r>
            <a:endParaRPr lang="en-US" sz="12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7925" y="119582"/>
            <a:ext cx="8826599" cy="60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LEVEL : 1 </a:t>
            </a:r>
            <a:b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-REGISTERED USER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1309" y="791054"/>
            <a:ext cx="1373439" cy="623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REGISTERED USERS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7533" y="4412911"/>
            <a:ext cx="1371348" cy="623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REGISTERED USERS</a:t>
            </a:r>
          </a:p>
        </p:txBody>
      </p:sp>
      <p:sp>
        <p:nvSpPr>
          <p:cNvPr id="3" name="Oval 2"/>
          <p:cNvSpPr/>
          <p:nvPr/>
        </p:nvSpPr>
        <p:spPr>
          <a:xfrm>
            <a:off x="1508688" y="1656615"/>
            <a:ext cx="1091998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LOGIN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2.0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15260" y="693133"/>
            <a:ext cx="894918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SIGN UP</a:t>
            </a:r>
            <a:endParaRPr lang="en-US" sz="10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1.0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62479" y="2392997"/>
            <a:ext cx="809625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MIX</a:t>
            </a:r>
          </a:p>
          <a:p>
            <a:pPr algn="ctr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99323" y="2374129"/>
            <a:ext cx="923223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RECORD</a:t>
            </a:r>
          </a:p>
          <a:p>
            <a:pPr algn="ctr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69091" y="2403589"/>
            <a:ext cx="834478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PITCH</a:t>
            </a:r>
          </a:p>
          <a:p>
            <a:pPr algn="ctr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69995" y="2374129"/>
            <a:ext cx="809625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TEMPO</a:t>
            </a:r>
            <a:endParaRPr 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61367" y="2392997"/>
            <a:ext cx="962224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PLAYLIST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8.0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309" y="3174047"/>
            <a:ext cx="1255170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EDIT</a:t>
            </a:r>
          </a:p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PROFILE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3.0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810" y="4581673"/>
            <a:ext cx="124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810" y="5036186"/>
            <a:ext cx="124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248" y="3174047"/>
            <a:ext cx="124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52248" y="3648223"/>
            <a:ext cx="124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62719" y="3771900"/>
            <a:ext cx="960126" cy="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87229" y="4092257"/>
            <a:ext cx="960126" cy="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195440" y="3771752"/>
            <a:ext cx="960126" cy="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95440" y="4090214"/>
            <a:ext cx="960126" cy="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46006" y="3771604"/>
            <a:ext cx="960126" cy="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39776" y="4087150"/>
            <a:ext cx="960126" cy="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084066" y="943262"/>
            <a:ext cx="1085850" cy="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84066" y="1348856"/>
            <a:ext cx="1171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7" idx="2"/>
          </p:cNvCxnSpPr>
          <p:nvPr/>
        </p:nvCxnSpPr>
        <p:spPr>
          <a:xfrm flipV="1">
            <a:off x="1414748" y="1083658"/>
            <a:ext cx="1200512" cy="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38124" y="3909854"/>
            <a:ext cx="2915" cy="69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752600" y="2411885"/>
            <a:ext cx="2916" cy="76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293263" y="3081405"/>
            <a:ext cx="2915" cy="69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83695" y="3073075"/>
            <a:ext cx="2915" cy="69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23135" y="3942931"/>
            <a:ext cx="1401" cy="68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155868" y="2411885"/>
            <a:ext cx="19094" cy="7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10205" y="3139065"/>
            <a:ext cx="58" cy="64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9" idx="4"/>
          </p:cNvCxnSpPr>
          <p:nvPr/>
        </p:nvCxnSpPr>
        <p:spPr>
          <a:xfrm flipV="1">
            <a:off x="4531095" y="3155179"/>
            <a:ext cx="29840" cy="64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14470" y="3120093"/>
            <a:ext cx="1401" cy="68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36891" y="3126360"/>
            <a:ext cx="19462" cy="64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7" idx="7"/>
          </p:cNvCxnSpPr>
          <p:nvPr/>
        </p:nvCxnSpPr>
        <p:spPr>
          <a:xfrm rot="16200000" flipH="1">
            <a:off x="4992982" y="-806348"/>
            <a:ext cx="125655" cy="3353381"/>
          </a:xfrm>
          <a:prstGeom prst="bentConnector4">
            <a:avLst>
              <a:gd name="adj1" fmla="val 0"/>
              <a:gd name="adj2" fmla="val 9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2" idx="2"/>
          </p:cNvCxnSpPr>
          <p:nvPr/>
        </p:nvCxnSpPr>
        <p:spPr>
          <a:xfrm rot="16200000" flipH="1">
            <a:off x="871545" y="1270812"/>
            <a:ext cx="563455" cy="850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" idx="2"/>
            <a:endCxn id="13" idx="0"/>
          </p:cNvCxnSpPr>
          <p:nvPr/>
        </p:nvCxnSpPr>
        <p:spPr>
          <a:xfrm rot="10800000" flipV="1">
            <a:off x="668894" y="2047139"/>
            <a:ext cx="839794" cy="11269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3" idx="5"/>
          </p:cNvCxnSpPr>
          <p:nvPr/>
        </p:nvCxnSpPr>
        <p:spPr>
          <a:xfrm rot="16200000" flipH="1">
            <a:off x="1788075" y="3165303"/>
            <a:ext cx="1004047" cy="23548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endCxn id="8" idx="0"/>
          </p:cNvCxnSpPr>
          <p:nvPr/>
        </p:nvCxnSpPr>
        <p:spPr>
          <a:xfrm>
            <a:off x="2533451" y="2209095"/>
            <a:ext cx="1033841" cy="183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>
            <a:stCxn id="3" idx="6"/>
            <a:endCxn id="9" idx="0"/>
          </p:cNvCxnSpPr>
          <p:nvPr/>
        </p:nvCxnSpPr>
        <p:spPr>
          <a:xfrm>
            <a:off x="2600686" y="2047140"/>
            <a:ext cx="1960249" cy="326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endCxn id="10" idx="0"/>
          </p:cNvCxnSpPr>
          <p:nvPr/>
        </p:nvCxnSpPr>
        <p:spPr>
          <a:xfrm>
            <a:off x="2533451" y="1938484"/>
            <a:ext cx="3052879" cy="465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endCxn id="11" idx="0"/>
          </p:cNvCxnSpPr>
          <p:nvPr/>
        </p:nvCxnSpPr>
        <p:spPr>
          <a:xfrm>
            <a:off x="2510594" y="1878276"/>
            <a:ext cx="4264214" cy="495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/>
          <p:cNvCxnSpPr/>
          <p:nvPr/>
        </p:nvCxnSpPr>
        <p:spPr>
          <a:xfrm rot="16200000" flipH="1">
            <a:off x="4937923" y="-611034"/>
            <a:ext cx="622000" cy="5501712"/>
          </a:xfrm>
          <a:prstGeom prst="curvedConnector3">
            <a:avLst>
              <a:gd name="adj1" fmla="val -55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2" idx="6"/>
          </p:cNvCxnSpPr>
          <p:nvPr/>
        </p:nvCxnSpPr>
        <p:spPr>
          <a:xfrm flipH="1">
            <a:off x="4838881" y="2783522"/>
            <a:ext cx="3584710" cy="2252664"/>
          </a:xfrm>
          <a:prstGeom prst="curvedConnector3">
            <a:avLst>
              <a:gd name="adj1" fmla="val -6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11" idx="6"/>
          </p:cNvCxnSpPr>
          <p:nvPr/>
        </p:nvCxnSpPr>
        <p:spPr>
          <a:xfrm flipH="1">
            <a:off x="4852103" y="2764654"/>
            <a:ext cx="2327517" cy="2080108"/>
          </a:xfrm>
          <a:prstGeom prst="curvedConnector3">
            <a:avLst>
              <a:gd name="adj1" fmla="val -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10" idx="6"/>
            <a:endCxn id="5" idx="3"/>
          </p:cNvCxnSpPr>
          <p:nvPr/>
        </p:nvCxnSpPr>
        <p:spPr>
          <a:xfrm flipH="1">
            <a:off x="4838881" y="2794114"/>
            <a:ext cx="1164688" cy="1930435"/>
          </a:xfrm>
          <a:prstGeom prst="curvedConnector3">
            <a:avLst>
              <a:gd name="adj1" fmla="val -19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flipH="1">
            <a:off x="4841019" y="2754062"/>
            <a:ext cx="174263" cy="1798151"/>
          </a:xfrm>
          <a:prstGeom prst="curvedConnector4">
            <a:avLst>
              <a:gd name="adj1" fmla="val -131181"/>
              <a:gd name="adj2" fmla="val 100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8" idx="6"/>
            <a:endCxn id="5" idx="0"/>
          </p:cNvCxnSpPr>
          <p:nvPr/>
        </p:nvCxnSpPr>
        <p:spPr>
          <a:xfrm>
            <a:off x="3972104" y="2783522"/>
            <a:ext cx="181103" cy="1629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endCxn id="3" idx="0"/>
          </p:cNvCxnSpPr>
          <p:nvPr/>
        </p:nvCxnSpPr>
        <p:spPr>
          <a:xfrm rot="10800000" flipV="1">
            <a:off x="2054688" y="1189325"/>
            <a:ext cx="593177" cy="4672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76080" y="81873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92" name="TextBox 191"/>
          <p:cNvSpPr txBox="1"/>
          <p:nvPr/>
        </p:nvSpPr>
        <p:spPr>
          <a:xfrm rot="2269909">
            <a:off x="684679" y="152011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93" name="TextBox 192"/>
          <p:cNvSpPr txBox="1"/>
          <p:nvPr/>
        </p:nvSpPr>
        <p:spPr>
          <a:xfrm rot="18611477">
            <a:off x="311924" y="2334108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94" name="TextBox 193"/>
          <p:cNvSpPr txBox="1"/>
          <p:nvPr/>
        </p:nvSpPr>
        <p:spPr>
          <a:xfrm rot="238296">
            <a:off x="5297203" y="1228492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95" name="TextBox 194"/>
          <p:cNvSpPr txBox="1"/>
          <p:nvPr/>
        </p:nvSpPr>
        <p:spPr>
          <a:xfrm rot="472125">
            <a:off x="5231104" y="1818004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96" name="TextBox 195"/>
          <p:cNvSpPr txBox="1"/>
          <p:nvPr/>
        </p:nvSpPr>
        <p:spPr>
          <a:xfrm rot="758715">
            <a:off x="4783024" y="1969708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97" name="TextBox 196"/>
          <p:cNvSpPr txBox="1"/>
          <p:nvPr/>
        </p:nvSpPr>
        <p:spPr>
          <a:xfrm rot="913013">
            <a:off x="3937114" y="2019107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98" name="TextBox 197"/>
          <p:cNvSpPr txBox="1"/>
          <p:nvPr/>
        </p:nvSpPr>
        <p:spPr>
          <a:xfrm rot="694036">
            <a:off x="2979039" y="206744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98902" y="4655040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PROFILE DB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370404" y="3265365"/>
            <a:ext cx="12715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PROFILE DB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050435" y="3801208"/>
            <a:ext cx="1023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SONG DB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139442" y="3770660"/>
            <a:ext cx="1172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STUDIO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DB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374917" y="3761995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PLAYLIST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015861" y="1008050"/>
            <a:ext cx="12715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PROFILE DB</a:t>
            </a: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1256848" y="2590124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Username</a:t>
            </a:r>
          </a:p>
        </p:txBody>
      </p:sp>
      <p:sp>
        <p:nvSpPr>
          <p:cNvPr id="122" name="Rectangle 121"/>
          <p:cNvSpPr/>
          <p:nvPr/>
        </p:nvSpPr>
        <p:spPr>
          <a:xfrm rot="16200000">
            <a:off x="2057991" y="2588520"/>
            <a:ext cx="593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User</a:t>
            </a:r>
          </a:p>
          <a:p>
            <a:r>
              <a:rPr lang="en-US" sz="1050" dirty="0" smtClean="0"/>
              <a:t>details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 rot="16200000">
            <a:off x="-115816" y="3870476"/>
            <a:ext cx="70861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New User</a:t>
            </a:r>
            <a:endParaRPr lang="en-US" sz="1050" dirty="0"/>
          </a:p>
          <a:p>
            <a:r>
              <a:rPr lang="en-US" sz="1050" dirty="0"/>
              <a:t>details</a:t>
            </a:r>
          </a:p>
        </p:txBody>
      </p:sp>
      <p:sp>
        <p:nvSpPr>
          <p:cNvPr id="124" name="Rectangle 123"/>
          <p:cNvSpPr/>
          <p:nvPr/>
        </p:nvSpPr>
        <p:spPr>
          <a:xfrm rot="16200000">
            <a:off x="553821" y="4114250"/>
            <a:ext cx="6660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User details</a:t>
            </a:r>
            <a:endParaRPr lang="en-US" sz="1050" dirty="0"/>
          </a:p>
        </p:txBody>
      </p:sp>
      <p:sp>
        <p:nvSpPr>
          <p:cNvPr id="125" name="TextBox 124"/>
          <p:cNvSpPr txBox="1"/>
          <p:nvPr/>
        </p:nvSpPr>
        <p:spPr>
          <a:xfrm rot="1200122">
            <a:off x="1486084" y="4401606"/>
            <a:ext cx="1468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Updated User Details</a:t>
            </a:r>
            <a:endParaRPr lang="en-US" sz="1050" dirty="0"/>
          </a:p>
        </p:txBody>
      </p:sp>
      <p:sp>
        <p:nvSpPr>
          <p:cNvPr id="126" name="TextBox 125"/>
          <p:cNvSpPr txBox="1"/>
          <p:nvPr/>
        </p:nvSpPr>
        <p:spPr>
          <a:xfrm rot="20790154">
            <a:off x="6581213" y="4580856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Playlist Details</a:t>
            </a:r>
          </a:p>
        </p:txBody>
      </p:sp>
      <p:sp>
        <p:nvSpPr>
          <p:cNvPr id="127" name="Rectangle 126"/>
          <p:cNvSpPr/>
          <p:nvPr/>
        </p:nvSpPr>
        <p:spPr>
          <a:xfrm rot="20109649">
            <a:off x="5824446" y="4218756"/>
            <a:ext cx="15792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Tempo Number &amp; Click</a:t>
            </a:r>
            <a:endParaRPr lang="en-US" sz="1050" dirty="0"/>
          </a:p>
        </p:txBody>
      </p:sp>
      <p:sp>
        <p:nvSpPr>
          <p:cNvPr id="199" name="Rectangle 198"/>
          <p:cNvSpPr/>
          <p:nvPr/>
        </p:nvSpPr>
        <p:spPr>
          <a:xfrm rot="18529464">
            <a:off x="5392465" y="3967245"/>
            <a:ext cx="10470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New Pitch File</a:t>
            </a:r>
            <a:endParaRPr lang="en-US" sz="1050" dirty="0"/>
          </a:p>
        </p:txBody>
      </p:sp>
      <p:sp>
        <p:nvSpPr>
          <p:cNvPr id="200" name="Rectangle 199"/>
          <p:cNvSpPr/>
          <p:nvPr/>
        </p:nvSpPr>
        <p:spPr>
          <a:xfrm rot="16022882">
            <a:off x="4875915" y="3479774"/>
            <a:ext cx="8755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Record File</a:t>
            </a:r>
            <a:endParaRPr lang="en-US" sz="1050" dirty="0"/>
          </a:p>
        </p:txBody>
      </p:sp>
      <p:sp>
        <p:nvSpPr>
          <p:cNvPr id="201" name="Rectangle 200"/>
          <p:cNvSpPr/>
          <p:nvPr/>
        </p:nvSpPr>
        <p:spPr>
          <a:xfrm rot="16200000">
            <a:off x="2830062" y="3332185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Voice File</a:t>
            </a:r>
            <a:endParaRPr lang="en-US" sz="1050" dirty="0"/>
          </a:p>
        </p:txBody>
      </p:sp>
      <p:sp>
        <p:nvSpPr>
          <p:cNvPr id="203" name="Rectangle 202"/>
          <p:cNvSpPr/>
          <p:nvPr/>
        </p:nvSpPr>
        <p:spPr>
          <a:xfrm rot="16200000">
            <a:off x="3209282" y="3343405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Mixed File</a:t>
            </a:r>
          </a:p>
        </p:txBody>
      </p:sp>
      <p:sp>
        <p:nvSpPr>
          <p:cNvPr id="204" name="Rectangle 203"/>
          <p:cNvSpPr/>
          <p:nvPr/>
        </p:nvSpPr>
        <p:spPr>
          <a:xfrm rot="16004741">
            <a:off x="3668629" y="3500142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Mixed File</a:t>
            </a:r>
          </a:p>
        </p:txBody>
      </p:sp>
      <p:sp>
        <p:nvSpPr>
          <p:cNvPr id="205" name="Rectangle 204"/>
          <p:cNvSpPr/>
          <p:nvPr/>
        </p:nvSpPr>
        <p:spPr>
          <a:xfrm rot="16200000">
            <a:off x="3969816" y="3309227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Voice File</a:t>
            </a:r>
          </a:p>
        </p:txBody>
      </p:sp>
      <p:sp>
        <p:nvSpPr>
          <p:cNvPr id="206" name="Rectangle 205"/>
          <p:cNvSpPr/>
          <p:nvPr/>
        </p:nvSpPr>
        <p:spPr>
          <a:xfrm rot="16200000">
            <a:off x="4359498" y="3281285"/>
            <a:ext cx="657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Record </a:t>
            </a:r>
          </a:p>
          <a:p>
            <a:r>
              <a:rPr lang="en-US" sz="1050" dirty="0" smtClean="0"/>
              <a:t>File</a:t>
            </a:r>
            <a:endParaRPr lang="en-US" sz="1050" dirty="0"/>
          </a:p>
        </p:txBody>
      </p:sp>
      <p:sp>
        <p:nvSpPr>
          <p:cNvPr id="208" name="Rectangle 207"/>
          <p:cNvSpPr/>
          <p:nvPr/>
        </p:nvSpPr>
        <p:spPr>
          <a:xfrm rot="19085021">
            <a:off x="1780508" y="1177539"/>
            <a:ext cx="8082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Username</a:t>
            </a:r>
          </a:p>
        </p:txBody>
      </p:sp>
      <p:sp>
        <p:nvSpPr>
          <p:cNvPr id="209" name="Rectangle 208"/>
          <p:cNvSpPr/>
          <p:nvPr/>
        </p:nvSpPr>
        <p:spPr>
          <a:xfrm rot="19574115">
            <a:off x="1983801" y="1306946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Password</a:t>
            </a:r>
            <a:endParaRPr lang="en-US" sz="1050" dirty="0"/>
          </a:p>
        </p:txBody>
      </p:sp>
      <p:sp>
        <p:nvSpPr>
          <p:cNvPr id="210" name="Rectangle 209"/>
          <p:cNvSpPr/>
          <p:nvPr/>
        </p:nvSpPr>
        <p:spPr>
          <a:xfrm rot="16200000">
            <a:off x="1429502" y="2630179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Password</a:t>
            </a:r>
            <a:endParaRPr lang="en-US" sz="1050" dirty="0"/>
          </a:p>
        </p:txBody>
      </p:sp>
      <p:sp>
        <p:nvSpPr>
          <p:cNvPr id="211" name="Rectangle 210"/>
          <p:cNvSpPr/>
          <p:nvPr/>
        </p:nvSpPr>
        <p:spPr>
          <a:xfrm>
            <a:off x="4111775" y="574338"/>
            <a:ext cx="8451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User name</a:t>
            </a:r>
            <a:endParaRPr lang="en-US" sz="1050" dirty="0"/>
          </a:p>
        </p:txBody>
      </p:sp>
      <p:sp>
        <p:nvSpPr>
          <p:cNvPr id="213" name="Rectangle 212"/>
          <p:cNvSpPr/>
          <p:nvPr/>
        </p:nvSpPr>
        <p:spPr>
          <a:xfrm>
            <a:off x="4219306" y="737791"/>
            <a:ext cx="7777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Password</a:t>
            </a:r>
            <a:endParaRPr lang="en-US" sz="1050" dirty="0"/>
          </a:p>
        </p:txBody>
      </p:sp>
      <p:sp>
        <p:nvSpPr>
          <p:cNvPr id="214" name="Rectangle 213"/>
          <p:cNvSpPr/>
          <p:nvPr/>
        </p:nvSpPr>
        <p:spPr>
          <a:xfrm rot="16200000">
            <a:off x="7990113" y="3209040"/>
            <a:ext cx="6126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Playlist</a:t>
            </a:r>
          </a:p>
          <a:p>
            <a:r>
              <a:rPr lang="en-US" sz="1050" dirty="0" smtClean="0"/>
              <a:t>Details</a:t>
            </a:r>
            <a:endParaRPr lang="en-US" sz="1050" dirty="0"/>
          </a:p>
        </p:txBody>
      </p:sp>
      <p:sp>
        <p:nvSpPr>
          <p:cNvPr id="215" name="Rectangle 214"/>
          <p:cNvSpPr/>
          <p:nvPr/>
        </p:nvSpPr>
        <p:spPr>
          <a:xfrm rot="16200000">
            <a:off x="7386173" y="3283224"/>
            <a:ext cx="6126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Playlist</a:t>
            </a:r>
          </a:p>
          <a:p>
            <a:r>
              <a:rPr lang="en-US" sz="1050" dirty="0" smtClean="0"/>
              <a:t>Details</a:t>
            </a:r>
            <a:endParaRPr lang="en-US" sz="1050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78328" y="1041536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b="1" dirty="0">
                <a:latin typeface="Arial" panose="020B0604020202020204" pitchFamily="34" charset="0"/>
                <a:cs typeface="Arial" panose="020B0604020202020204" pitchFamily="34" charset="0"/>
              </a:rPr>
              <a:t>LEVEL : 2</a:t>
            </a:r>
            <a:br>
              <a:rPr lang="e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000" b="1" dirty="0">
                <a:latin typeface="Arial" panose="020B0604020202020204" pitchFamily="34" charset="0"/>
                <a:cs typeface="Arial" panose="020B0604020202020204" pitchFamily="34" charset="0"/>
              </a:rPr>
              <a:t>-REGISTERED USER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256249" y="568985"/>
            <a:ext cx="1373439" cy="623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REGISTERED USERS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9670" y="4091121"/>
            <a:ext cx="1371348" cy="6232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REGISTERED USERS</a:t>
            </a:r>
          </a:p>
        </p:txBody>
      </p:sp>
      <p:sp>
        <p:nvSpPr>
          <p:cNvPr id="3" name="Oval 2"/>
          <p:cNvSpPr/>
          <p:nvPr/>
        </p:nvSpPr>
        <p:spPr>
          <a:xfrm>
            <a:off x="5793456" y="1414327"/>
            <a:ext cx="1230237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PUBLISH</a:t>
            </a: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2.1.0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50485" y="3881843"/>
            <a:ext cx="124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50485" y="4189620"/>
            <a:ext cx="1248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855385" y="3013751"/>
            <a:ext cx="30124" cy="86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2" idx="2"/>
          </p:cNvCxnSpPr>
          <p:nvPr/>
        </p:nvCxnSpPr>
        <p:spPr>
          <a:xfrm rot="16200000" flipH="1">
            <a:off x="5086485" y="1048743"/>
            <a:ext cx="563455" cy="850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6" idx="6"/>
            <a:endCxn id="5" idx="0"/>
          </p:cNvCxnSpPr>
          <p:nvPr/>
        </p:nvCxnSpPr>
        <p:spPr>
          <a:xfrm>
            <a:off x="5346486" y="2613996"/>
            <a:ext cx="2778858" cy="14771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 rot="2269909">
            <a:off x="4948531" y="1387431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  <p:sp>
        <p:nvSpPr>
          <p:cNvPr id="115" name="Rectangle 114"/>
          <p:cNvSpPr/>
          <p:nvPr/>
        </p:nvSpPr>
        <p:spPr>
          <a:xfrm>
            <a:off x="4535315" y="3881843"/>
            <a:ext cx="1023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SONG DB</a:t>
            </a:r>
          </a:p>
        </p:txBody>
      </p:sp>
      <p:sp>
        <p:nvSpPr>
          <p:cNvPr id="101" name="Rectangle 100"/>
          <p:cNvSpPr/>
          <p:nvPr/>
        </p:nvSpPr>
        <p:spPr>
          <a:xfrm rot="16200000">
            <a:off x="4335086" y="3171712"/>
            <a:ext cx="7922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New</a:t>
            </a:r>
          </a:p>
          <a:p>
            <a:r>
              <a:rPr lang="en-US" sz="1050" dirty="0" smtClean="0"/>
              <a:t>Music File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 rot="1203831">
            <a:off x="6198722" y="2982878"/>
            <a:ext cx="1375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Uploaded music file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278328" y="733759"/>
            <a:ext cx="2380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>
                <a:solidFill>
                  <a:schemeClr val="bg1"/>
                </a:solidFill>
              </a:rPr>
              <a:t>Data Flow Diagram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16249" y="2223471"/>
            <a:ext cx="1230237" cy="7810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UPLOAD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2.1.1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Curved Connector 5"/>
          <p:cNvCxnSpPr>
            <a:stCxn id="3" idx="3"/>
            <a:endCxn id="16" idx="0"/>
          </p:cNvCxnSpPr>
          <p:nvPr/>
        </p:nvCxnSpPr>
        <p:spPr>
          <a:xfrm rot="5400000">
            <a:off x="5281256" y="1531107"/>
            <a:ext cx="142476" cy="1242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4583" y="1952631"/>
            <a:ext cx="1270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Request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9077283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60949" y="2141550"/>
            <a:ext cx="3853876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 smtClean="0"/>
              <a:t>DOMUSIC-        DATA BASE</a:t>
            </a:r>
            <a:endParaRPr lang="en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314825" y="2981325"/>
            <a:ext cx="237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Song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Playlist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Profile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News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Studio Table</a:t>
            </a:r>
            <a:endParaRPr lang="en-US" sz="1600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231475" y="138725"/>
            <a:ext cx="3165299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u="sng" dirty="0" smtClean="0">
                <a:solidFill>
                  <a:srgbClr val="EFEFEF"/>
                </a:solidFill>
              </a:rPr>
              <a:t>SONG:</a:t>
            </a:r>
            <a:endParaRPr lang="en" sz="2400" b="1" u="sng" dirty="0">
              <a:solidFill>
                <a:srgbClr val="EFEFEF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318900" y="2717375"/>
            <a:ext cx="2506199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37565"/>
              </p:ext>
            </p:extLst>
          </p:nvPr>
        </p:nvGraphicFramePr>
        <p:xfrm>
          <a:off x="348774" y="1095373"/>
          <a:ext cx="6280626" cy="311379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93542"/>
                <a:gridCol w="2093542"/>
                <a:gridCol w="2093542"/>
              </a:tblGrid>
              <a:tr h="570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Null?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Type</a:t>
                      </a:r>
                    </a:p>
                  </a:txBody>
                  <a:tcPr marL="91425" marR="91425" marT="91425" marB="91425"/>
                </a:tc>
              </a:tr>
              <a:tr h="49441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S_id</a:t>
                      </a:r>
                    </a:p>
                  </a:txBody>
                  <a:tcPr marL="91425" marR="91425" marT="91425" marB="91425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archar(20)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49441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varchar(20)</a:t>
                      </a:r>
                    </a:p>
                  </a:txBody>
                  <a:tcPr marL="91425" marR="91425" marT="91425" marB="91425"/>
                </a:tc>
              </a:tr>
              <a:tr h="49441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S_Cat</a:t>
                      </a:r>
                    </a:p>
                  </a:txBody>
                  <a:tcPr marL="91425" marR="91425" marT="91425" marB="91425">
                    <a:solidFill>
                      <a:srgbClr val="6EAF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varchar(10)</a:t>
                      </a:r>
                    </a:p>
                  </a:txBody>
                  <a:tcPr marL="91425" marR="91425" marT="91425" marB="91425"/>
                </a:tc>
              </a:tr>
              <a:tr h="49441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varchar(50)</a:t>
                      </a:r>
                    </a:p>
                  </a:txBody>
                  <a:tcPr marL="91425" marR="91425" marT="91425" marB="91425"/>
                </a:tc>
              </a:tr>
              <a:tr h="49441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S_Details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varchar(80)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19975" y="3857625"/>
            <a:ext cx="1257300" cy="307777"/>
          </a:xfrm>
          <a:prstGeom prst="rect">
            <a:avLst/>
          </a:prstGeom>
          <a:solidFill>
            <a:srgbClr val="C988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231475" y="138725"/>
            <a:ext cx="3165299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u="sng" dirty="0" smtClean="0">
                <a:solidFill>
                  <a:srgbClr val="EFEFEF"/>
                </a:solidFill>
              </a:rPr>
              <a:t>PLAYLIST:</a:t>
            </a:r>
            <a:endParaRPr lang="en" sz="2400" b="1" u="sng" dirty="0">
              <a:solidFill>
                <a:srgbClr val="EFEFEF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318900" y="2717375"/>
            <a:ext cx="2506199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95830"/>
              </p:ext>
            </p:extLst>
          </p:nvPr>
        </p:nvGraphicFramePr>
        <p:xfrm>
          <a:off x="348774" y="1095375"/>
          <a:ext cx="6375876" cy="273424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25292"/>
                <a:gridCol w="2125292"/>
                <a:gridCol w="2125292"/>
              </a:tblGrid>
              <a:tr h="597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Null?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Type</a:t>
                      </a:r>
                    </a:p>
                  </a:txBody>
                  <a:tcPr marL="91425" marR="91425" marT="91425" marB="91425"/>
                </a:tc>
              </a:tr>
              <a:tr h="51758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Pl_Name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BB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archar(20)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17586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Pl_U</a:t>
                      </a: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ame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varchar(30</a:t>
                      </a: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marL="91425" marR="91425" marT="91425" marB="91425"/>
                </a:tc>
              </a:tr>
              <a:tr h="517586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Pl_Sid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Number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58369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Pl_File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varchar(50)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62800" y="3781425"/>
            <a:ext cx="1295400" cy="307777"/>
          </a:xfrm>
          <a:prstGeom prst="rect">
            <a:avLst/>
          </a:prstGeom>
          <a:solidFill>
            <a:srgbClr val="DD85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4410075"/>
            <a:ext cx="1295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155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53225" y="81725"/>
            <a:ext cx="2162100" cy="5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u="sng" dirty="0" smtClean="0">
                <a:solidFill>
                  <a:srgbClr val="EFEFEF"/>
                </a:solidFill>
              </a:rPr>
              <a:t>PROFILE:</a:t>
            </a:r>
            <a:endParaRPr lang="en" sz="2400" b="1" u="sng" dirty="0">
              <a:solidFill>
                <a:srgbClr val="EFEFE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68684"/>
              </p:ext>
            </p:extLst>
          </p:nvPr>
        </p:nvGraphicFramePr>
        <p:xfrm>
          <a:off x="476249" y="838200"/>
          <a:ext cx="6581775" cy="42468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93925"/>
                <a:gridCol w="2193925"/>
                <a:gridCol w="2193925"/>
              </a:tblGrid>
              <a:tr h="53019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</a:rPr>
                        <a:t>Null?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ysClr val="windowText" lastClr="000000"/>
                          </a:solidFill>
                        </a:rPr>
                        <a:t>P_UName</a:t>
                      </a:r>
                    </a:p>
                  </a:txBody>
                  <a:tcPr marL="91425" marR="91425" marT="91425" marB="91425"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ysClr val="windowText" lastClr="000000"/>
                          </a:solidFill>
                        </a:rPr>
                        <a:t>varchar(20)</a:t>
                      </a:r>
                    </a:p>
                  </a:txBody>
                  <a:tcPr marL="91425" marR="91425" marT="91425" marB="91425"/>
                </a:tc>
              </a:tr>
              <a:tr h="445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ysClr val="windowText" lastClr="000000"/>
                          </a:solidFill>
                        </a:rPr>
                        <a:t>P_Password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ysClr val="windowText" lastClr="000000"/>
                          </a:solidFill>
                        </a:rPr>
                        <a:t>varchar(30</a:t>
                      </a:r>
                      <a:r>
                        <a:rPr lang="en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marL="91425" marR="91425" marT="91425" marB="91425"/>
                </a:tc>
              </a:tr>
              <a:tr h="41668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ysClr val="windowText" lastClr="000000"/>
                          </a:solidFill>
                        </a:rPr>
                        <a:t>P_Name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ysClr val="windowText" lastClr="000000"/>
                          </a:solidFill>
                        </a:rPr>
                        <a:t>varchar(20)</a:t>
                      </a: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ysClr val="windowText" lastClr="000000"/>
                          </a:solidFill>
                        </a:rPr>
                        <a:t>P_Address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  <a:endParaRPr lang="e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ysClr val="windowText" lastClr="000000"/>
                          </a:solidFill>
                        </a:rPr>
                        <a:t>P_Email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ysClr val="windowText" lastClr="000000"/>
                          </a:solidFill>
                        </a:rPr>
                        <a:t>varchar(20)</a:t>
                      </a:r>
                      <a:endParaRPr lang="e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ysClr val="windowText" lastClr="000000"/>
                          </a:solidFill>
                        </a:rPr>
                        <a:t>P_Phn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e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ysClr val="windowText" lastClr="000000"/>
                          </a:solidFill>
                        </a:rPr>
                        <a:t>P_Dp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ysClr val="windowText" lastClr="000000"/>
                          </a:solidFill>
                        </a:rPr>
                        <a:t>varchar(50)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ysClr val="windowText" lastClr="000000"/>
                          </a:solidFill>
                        </a:rPr>
                        <a:t>P_Country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ysClr val="windowText" lastClr="000000"/>
                          </a:solidFill>
                        </a:rPr>
                        <a:t>varchar(30)</a:t>
                      </a:r>
                    </a:p>
                  </a:txBody>
                  <a:tcPr marL="91425" marR="91425" marT="91425" marB="91425"/>
                </a:tc>
              </a:tr>
              <a:tr h="436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ysClr val="windowText" lastClr="000000"/>
                          </a:solidFill>
                        </a:rPr>
                        <a:t>P_Ncat</a:t>
                      </a:r>
                      <a:endParaRPr lang="en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NULL</a:t>
                      </a:r>
                      <a:endParaRPr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" dirty="0" smtClean="0">
                          <a:solidFill>
                            <a:sysClr val="windowText" lastClr="000000"/>
                          </a:solidFill>
                        </a:rPr>
                        <a:t>archar (30)</a:t>
                      </a:r>
                      <a:endParaRPr lang="e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10450" y="4229100"/>
            <a:ext cx="1476375" cy="307777"/>
          </a:xfrm>
          <a:prstGeom prst="rect">
            <a:avLst/>
          </a:prstGeom>
          <a:solidFill>
            <a:srgbClr val="E68A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0449" y="4668611"/>
            <a:ext cx="1476375" cy="307777"/>
          </a:xfrm>
          <a:prstGeom prst="rect">
            <a:avLst/>
          </a:prstGeom>
          <a:solidFill>
            <a:srgbClr val="D5E6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231475" y="138725"/>
            <a:ext cx="3165299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u="sng" dirty="0" smtClean="0">
                <a:solidFill>
                  <a:srgbClr val="EFEFEF"/>
                </a:solidFill>
              </a:rPr>
              <a:t>NEWS:</a:t>
            </a:r>
            <a:endParaRPr lang="en" sz="2400" b="1" u="sng" dirty="0">
              <a:solidFill>
                <a:srgbClr val="EFEFEF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3318900" y="2717375"/>
            <a:ext cx="2506199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2240"/>
              </p:ext>
            </p:extLst>
          </p:nvPr>
        </p:nvGraphicFramePr>
        <p:xfrm>
          <a:off x="348774" y="1150511"/>
          <a:ext cx="6096000" cy="22180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746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Null?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Type</a:t>
                      </a:r>
                    </a:p>
                  </a:txBody>
                  <a:tcPr marL="91425" marR="91425" marT="91425" marB="91425"/>
                </a:tc>
              </a:tr>
              <a:tr h="64680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N_Ncat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E68A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</a:t>
                      </a: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archar(50)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82492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N_src</a:t>
                      </a:r>
                      <a:endParaRPr lang="e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varchar(50)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43775" y="3848100"/>
            <a:ext cx="1390650" cy="307777"/>
          </a:xfrm>
          <a:prstGeom prst="rect">
            <a:avLst/>
          </a:prstGeom>
          <a:solidFill>
            <a:srgbClr val="E68A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60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18775" y="41147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u="sng"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025832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nique platform to play, enjoy and share the world of music.</a:t>
            </a:r>
          </a:p>
          <a:p>
            <a:pPr lvl="0">
              <a:spcBef>
                <a:spcPts val="0"/>
              </a:spcBef>
            </a:pPr>
            <a:endParaRPr lang="en" sz="32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42400" y="72350"/>
            <a:ext cx="2239199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u="sng" dirty="0" smtClean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STUDIO:  </a:t>
            </a:r>
            <a:endParaRPr lang="en" sz="2400" b="1" u="sng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31444"/>
              </p:ext>
            </p:extLst>
          </p:nvPr>
        </p:nvGraphicFramePr>
        <p:xfrm>
          <a:off x="381000" y="1162050"/>
          <a:ext cx="6096000" cy="3276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S_UName</a:t>
                      </a:r>
                      <a:endParaRPr lang="en-US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Number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S_Name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(30)</a:t>
                      </a: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S_Sid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 NULL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(20)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S_File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Varchar</a:t>
                      </a: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(50)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34250" y="3724275"/>
            <a:ext cx="1323975" cy="307777"/>
          </a:xfrm>
          <a:prstGeom prst="rect">
            <a:avLst/>
          </a:prstGeom>
          <a:solidFill>
            <a:srgbClr val="E288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4250" y="4419600"/>
            <a:ext cx="1323975" cy="304800"/>
          </a:xfrm>
          <a:prstGeom prst="rect">
            <a:avLst/>
          </a:prstGeom>
          <a:solidFill>
            <a:srgbClr val="D0E2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86175" y="4720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 dirty="0" smtClean="0"/>
              <a:t>Conclusion</a:t>
            </a:r>
            <a:endParaRPr lang="en" b="1" u="sng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As mentioned above domusic provides a unique  integrated music experience for all who love music.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t helps the world to be connected in music.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romotes budding musicians with great tools to develop their extravagent songs, absolutely free..!!!</a:t>
            </a:r>
            <a:endParaRPr lang="e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subTitle" idx="1"/>
          </p:nvPr>
        </p:nvSpPr>
        <p:spPr>
          <a:xfrm>
            <a:off x="361950" y="2019300"/>
            <a:ext cx="3948749" cy="19952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LOVE MUSIC </a:t>
            </a:r>
            <a:endParaRPr lang="en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</a:t>
            </a:r>
            <a:r>
              <a:rPr lang="en" sz="3200" b="1" dirty="0" smtClean="0">
                <a:solidFill>
                  <a:schemeClr val="accent1">
                    <a:lumMod val="50000"/>
                  </a:schemeClr>
                </a:solidFill>
              </a:rPr>
              <a:t>domusic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l="12502" r="12495"/>
          <a:stretch/>
        </p:blipFill>
        <p:spPr>
          <a:xfrm>
            <a:off x="4552950" y="0"/>
            <a:ext cx="4591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lt2"/>
                </a:solidFill>
              </a:rPr>
              <a:t>“</a:t>
            </a:r>
            <a:r>
              <a:rPr lang="en" dirty="0" smtClean="0">
                <a:solidFill>
                  <a:schemeClr val="accent1">
                    <a:lumMod val="50000"/>
                  </a:schemeClr>
                </a:solidFill>
              </a:rPr>
              <a:t>The Noble Art Of Music Is The Greatest Treasure In the World”</a:t>
            </a:r>
            <a:endParaRPr lang="e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8" name="Shape 198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smtClean="0"/>
              <a:t>Martin Luther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Thanks!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domusic@gmail.com</a:t>
            </a:r>
            <a:endParaRPr lang="en" sz="14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 smtClean="0">
                <a:hlinkClick r:id="rId3"/>
              </a:rPr>
              <a:t>www.domusic.com</a:t>
            </a:r>
            <a:endParaRPr lang="en" sz="1400" u="sng" dirty="0">
              <a:hlinkClick r:id="rId3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0"/>
            <a:ext cx="5886450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4493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u="sng">
                <a:latin typeface="Arial"/>
                <a:ea typeface="Arial"/>
                <a:cs typeface="Arial"/>
                <a:sym typeface="Arial"/>
              </a:rPr>
              <a:t>Current Systems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3776" y="187782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Cloud is one of the top musical platform which allows musicians to share music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Soundation is a platform to  edit the music by registering as a paid user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p3skull, a platform to download songs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etrolyrics, a platform to get lyrics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potify, a platform to relese new songs 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0950" y="53335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u="sng">
                <a:latin typeface="Arial"/>
                <a:ea typeface="Arial"/>
                <a:cs typeface="Arial"/>
                <a:sym typeface="Arial"/>
              </a:rPr>
              <a:t>Proposed Systems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Domusic is a platform to express music to all who love music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seamless way to get the right music </a:t>
            </a:r>
            <a:endParaRPr lang="en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ets the latest news in music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elps to record and edit on air 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make new music and go live for the world to listen </a:t>
            </a:r>
            <a:endParaRPr lang="en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0950" y="53335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u="sng" dirty="0" smtClean="0">
                <a:latin typeface="Arial"/>
                <a:ea typeface="Arial"/>
                <a:cs typeface="Arial"/>
                <a:sym typeface="Arial"/>
              </a:rPr>
              <a:t>Features</a:t>
            </a:r>
            <a:endParaRPr lang="en" sz="3600" b="1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recording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detecting technology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Detecter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playlist</a:t>
            </a:r>
            <a:endParaRPr lang="en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Mixing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Musical search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3707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84075" y="45867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u="sng">
                <a:latin typeface="Arial"/>
                <a:ea typeface="Arial"/>
                <a:cs typeface="Arial"/>
                <a:sym typeface="Arial"/>
              </a:rPr>
              <a:t>Hardware Requirements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7205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 </a:t>
            </a: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Intel Pentium 3 or </a:t>
            </a:r>
            <a:r>
              <a:rPr lang="e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above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: 14 colour monitor SVGA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 : 104 flash key windows keyboard</a:t>
            </a:r>
          </a:p>
          <a:p>
            <a:pPr marL="457200" indent="-342900">
              <a:buClr>
                <a:srgbClr val="000000"/>
              </a:buClr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 : </a:t>
            </a:r>
            <a:r>
              <a:rPr lang="en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250 Mb or above</a:t>
            </a:r>
            <a:endParaRPr lang="en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: Windows XP or Above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41200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u="sng">
                <a:latin typeface="Arial"/>
                <a:ea typeface="Arial"/>
                <a:cs typeface="Arial"/>
                <a:sym typeface="Arial"/>
              </a:rPr>
              <a:t>Software Requirements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481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000000"/>
                </a:solidFill>
              </a:rPr>
              <a:t>Server Side: - </a:t>
            </a:r>
            <a:r>
              <a:rPr lang="en" sz="1800" dirty="0" smtClean="0">
                <a:solidFill>
                  <a:srgbClr val="000000"/>
                </a:solidFill>
              </a:rPr>
              <a:t>Website should </a:t>
            </a:r>
            <a:r>
              <a:rPr lang="en" sz="1800" dirty="0">
                <a:solidFill>
                  <a:srgbClr val="000000"/>
                </a:solidFill>
              </a:rPr>
              <a:t>be hosted by using </a:t>
            </a:r>
            <a:r>
              <a:rPr lang="en" sz="1800" dirty="0" smtClean="0">
                <a:solidFill>
                  <a:srgbClr val="000000"/>
                </a:solidFill>
              </a:rPr>
              <a:t>WAMP or any other web host servers .</a:t>
            </a:r>
          </a:p>
          <a:p>
            <a:pPr marL="4572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Client Side :- An Operating System supporting standard web browser is required. MS Windows XP or above is suitable.</a:t>
            </a:r>
          </a:p>
          <a:p>
            <a:pPr marL="4572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1900" y="412000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u="sng">
                <a:latin typeface="Arial"/>
                <a:ea typeface="Arial"/>
                <a:cs typeface="Arial"/>
                <a:sym typeface="Arial"/>
              </a:rPr>
              <a:t>Network Requirements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8675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rgbClr val="000000"/>
                </a:solidFill>
              </a:rPr>
              <a:t>Basic </a:t>
            </a:r>
            <a:r>
              <a:rPr lang="en" sz="2000" dirty="0">
                <a:solidFill>
                  <a:srgbClr val="000000"/>
                </a:solidFill>
              </a:rPr>
              <a:t>network protocols like http, </a:t>
            </a:r>
            <a:r>
              <a:rPr lang="en" sz="2000" dirty="0" smtClean="0">
                <a:solidFill>
                  <a:srgbClr val="000000"/>
                </a:solidFill>
              </a:rPr>
              <a:t>FTP, TCP/IP are </a:t>
            </a:r>
            <a:r>
              <a:rPr lang="en" sz="2000" dirty="0">
                <a:solidFill>
                  <a:srgbClr val="000000"/>
                </a:solidFill>
              </a:rPr>
              <a:t>used.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60950" y="21415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/>
              <a:t>DATA FLOW DIAGRAM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715</Words>
  <Application>Microsoft Office PowerPoint</Application>
  <PresentationFormat>On-screen Show (16:9)</PresentationFormat>
  <Paragraphs>297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</vt:lpstr>
      <vt:lpstr>Wingdings</vt:lpstr>
      <vt:lpstr>Arial</vt:lpstr>
      <vt:lpstr>material</vt:lpstr>
      <vt:lpstr>DOMUSIC</vt:lpstr>
      <vt:lpstr>Introduction</vt:lpstr>
      <vt:lpstr>Current Systems</vt:lpstr>
      <vt:lpstr>Proposed Systems</vt:lpstr>
      <vt:lpstr>Features</vt:lpstr>
      <vt:lpstr>Hardware Requirements</vt:lpstr>
      <vt:lpstr>Software Requirements</vt:lpstr>
      <vt:lpstr>Network Requirements</vt:lpstr>
      <vt:lpstr>DATA FLOW DIAGRAM</vt:lpstr>
      <vt:lpstr>Data Flow Diagram</vt:lpstr>
      <vt:lpstr>Data Flow Diagram</vt:lpstr>
      <vt:lpstr>Data Flow Diagram</vt:lpstr>
      <vt:lpstr>LEVEL : 1  -REGISTERED USER</vt:lpstr>
      <vt:lpstr>LEVEL : 2 -REGISTERED USER</vt:lpstr>
      <vt:lpstr>DOMUSIC-        DATA BASE</vt:lpstr>
      <vt:lpstr>PowerPoint Presentation</vt:lpstr>
      <vt:lpstr>PowerPoint Presentation</vt:lpstr>
      <vt:lpstr>PowerPoint Presentation</vt:lpstr>
      <vt:lpstr>PowerPoint Presentation</vt:lpstr>
      <vt:lpstr>STUDIO:  </vt:lpstr>
      <vt:lpstr>Conclusion</vt:lpstr>
      <vt:lpstr>PowerPoint Presentation</vt:lpstr>
      <vt:lpstr>“The Noble Art Of Music Is The Greatest Treasure In the World”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MUSIC</dc:title>
  <dc:creator>HACKATHON</dc:creator>
  <cp:lastModifiedBy>Ajo John</cp:lastModifiedBy>
  <cp:revision>64</cp:revision>
  <dcterms:modified xsi:type="dcterms:W3CDTF">2016-02-26T07:03:06Z</dcterms:modified>
</cp:coreProperties>
</file>