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60" r:id="rId6"/>
    <p:sldId id="277" r:id="rId7"/>
    <p:sldId id="264" r:id="rId8"/>
    <p:sldId id="278" r:id="rId9"/>
    <p:sldId id="279" r:id="rId10"/>
    <p:sldId id="280" r:id="rId11"/>
    <p:sldId id="281" r:id="rId12"/>
    <p:sldId id="282" r:id="rId13"/>
    <p:sldId id="283" r:id="rId14"/>
    <p:sldId id="284" r:id="rId15"/>
    <p:sldId id="285" r:id="rId16"/>
    <p:sldId id="28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2EAFA"/>
    <a:srgbClr val="B46CF0"/>
    <a:srgbClr val="7F16D6"/>
    <a:srgbClr val="18A715"/>
    <a:srgbClr val="84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5033" autoAdjust="0"/>
  </p:normalViewPr>
  <p:slideViewPr>
    <p:cSldViewPr snapToGrid="0">
      <p:cViewPr varScale="1">
        <p:scale>
          <a:sx n="114" d="100"/>
          <a:sy n="114" d="100"/>
        </p:scale>
        <p:origin x="108"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5/16/2024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1</a:t>
            </a:fld>
            <a:endParaRPr lang="en-US" dirty="0"/>
          </a:p>
        </p:txBody>
      </p:sp>
    </p:spTree>
    <p:extLst>
      <p:ext uri="{BB962C8B-B14F-4D97-AF65-F5344CB8AC3E}">
        <p14:creationId xmlns:p14="http://schemas.microsoft.com/office/powerpoint/2010/main" val="214502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306726" y="5189427"/>
            <a:ext cx="5595779" cy="2460699"/>
          </a:xfrm>
        </p:spPr>
        <p:txBody>
          <a:bodyPr>
            <a:noAutofit/>
          </a:bodyPr>
          <a:lstStyle/>
          <a:p>
            <a:r>
              <a:rPr lang="en-US" sz="2000" dirty="0">
                <a:solidFill>
                  <a:schemeClr val="bg1">
                    <a:lumMod val="50000"/>
                  </a:schemeClr>
                </a:solidFill>
              </a:rPr>
              <a:t>Trends and Patterns in the United States for Chronic Diseases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0" y="6528135"/>
            <a:ext cx="4270159" cy="339247"/>
          </a:xfrm>
        </p:spPr>
        <p:txBody>
          <a:bodyPr>
            <a:normAutofit/>
          </a:bodyPr>
          <a:lstStyle/>
          <a:p>
            <a:r>
              <a:rPr lang="en-US" sz="1400" dirty="0" err="1"/>
              <a:t>Yesmelin</a:t>
            </a:r>
            <a:r>
              <a:rPr lang="en-US" sz="1400" dirty="0"/>
              <a:t>, Marisol, Amanda, and Alyssa​​</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6000">
              <a:schemeClr val="accent1">
                <a:lumMod val="50000"/>
              </a:schemeClr>
            </a:gs>
            <a:gs pos="86000">
              <a:schemeClr val="accent2">
                <a:lumMod val="45000"/>
                <a:lumOff val="55000"/>
              </a:schemeClr>
            </a:gs>
            <a:gs pos="95000">
              <a:schemeClr val="accent2">
                <a:lumMod val="45000"/>
                <a:lumOff val="55000"/>
              </a:schemeClr>
            </a:gs>
            <a:gs pos="100000">
              <a:schemeClr val="accent2">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1385" y="67260"/>
            <a:ext cx="8483688" cy="1028899"/>
          </a:xfrm>
        </p:spPr>
        <p:txBody>
          <a:bodyPr/>
          <a:lstStyle/>
          <a:p>
            <a:pPr algn="ctr"/>
            <a:r>
              <a:rPr lang="en-US" sz="2800" dirty="0">
                <a:solidFill>
                  <a:schemeClr val="accent5">
                    <a:lumMod val="20000"/>
                    <a:lumOff val="80000"/>
                  </a:schemeClr>
                </a:solidFill>
              </a:rPr>
              <a:t>Chronic Disease Rates in Oklahoma</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Based off of the previous data, using Oklahoma, determined the rates of the chronic diseases in that state alone</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lnSpcReduction="10000"/>
          </a:bodyPr>
          <a:lstStyle/>
          <a:p>
            <a:pPr marL="285750" indent="-285750">
              <a:buFont typeface="Arial" panose="020B0604020202020204" pitchFamily="34" charset="0"/>
              <a:buChar char="•"/>
            </a:pPr>
            <a:r>
              <a:rPr lang="en-US" dirty="0">
                <a:solidFill>
                  <a:schemeClr val="accent2">
                    <a:lumMod val="20000"/>
                    <a:lumOff val="80000"/>
                  </a:schemeClr>
                </a:solidFill>
              </a:rPr>
              <a:t>Cardiovascular disease is the highest chronic disease in Oklahoma, with the lowest being both asthma and alcohol</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pic>
        <p:nvPicPr>
          <p:cNvPr id="10" name="Picture 9">
            <a:extLst>
              <a:ext uri="{FF2B5EF4-FFF2-40B4-BE49-F238E27FC236}">
                <a16:creationId xmlns:a16="http://schemas.microsoft.com/office/drawing/2014/main" id="{E2EE6F6E-8E26-A892-2125-2791887DEBF8}"/>
              </a:ext>
            </a:extLst>
          </p:cNvPr>
          <p:cNvPicPr>
            <a:picLocks noChangeAspect="1"/>
          </p:cNvPicPr>
          <p:nvPr/>
        </p:nvPicPr>
        <p:blipFill>
          <a:blip r:embed="rId2"/>
          <a:stretch>
            <a:fillRect/>
          </a:stretch>
        </p:blipFill>
        <p:spPr>
          <a:xfrm>
            <a:off x="3833036" y="5505014"/>
            <a:ext cx="8192387" cy="987318"/>
          </a:xfrm>
          <a:prstGeom prst="rect">
            <a:avLst/>
          </a:prstGeom>
        </p:spPr>
      </p:pic>
      <p:pic>
        <p:nvPicPr>
          <p:cNvPr id="12" name="Picture 11">
            <a:extLst>
              <a:ext uri="{FF2B5EF4-FFF2-40B4-BE49-F238E27FC236}">
                <a16:creationId xmlns:a16="http://schemas.microsoft.com/office/drawing/2014/main" id="{904484C9-5D99-C3C7-A190-CF86EC8B4482}"/>
              </a:ext>
            </a:extLst>
          </p:cNvPr>
          <p:cNvPicPr>
            <a:picLocks noChangeAspect="1"/>
          </p:cNvPicPr>
          <p:nvPr/>
        </p:nvPicPr>
        <p:blipFill>
          <a:blip r:embed="rId3"/>
          <a:stretch>
            <a:fillRect/>
          </a:stretch>
        </p:blipFill>
        <p:spPr>
          <a:xfrm>
            <a:off x="1457185" y="1032416"/>
            <a:ext cx="5852172" cy="4389129"/>
          </a:xfrm>
          <a:prstGeom prst="rect">
            <a:avLst/>
          </a:prstGeom>
        </p:spPr>
      </p:pic>
    </p:spTree>
    <p:extLst>
      <p:ext uri="{BB962C8B-B14F-4D97-AF65-F5344CB8AC3E}">
        <p14:creationId xmlns:p14="http://schemas.microsoft.com/office/powerpoint/2010/main" val="36768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rgbClr val="841A1A"/>
            </a:gs>
            <a:gs pos="79000">
              <a:schemeClr val="accent1">
                <a:lumMod val="97000"/>
                <a:lumOff val="3000"/>
              </a:schemeClr>
            </a:gs>
            <a:gs pos="100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1385" y="67260"/>
            <a:ext cx="8483688" cy="1028899"/>
          </a:xfrm>
        </p:spPr>
        <p:txBody>
          <a:bodyPr/>
          <a:lstStyle/>
          <a:p>
            <a:pPr algn="ctr"/>
            <a:r>
              <a:rPr lang="en-US" sz="3200" dirty="0">
                <a:solidFill>
                  <a:schemeClr val="accent5">
                    <a:lumMod val="20000"/>
                    <a:lumOff val="80000"/>
                  </a:schemeClr>
                </a:solidFill>
              </a:rPr>
              <a:t>Chronic Disease Prevalence: Male Vs. Female</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Using the </a:t>
            </a:r>
            <a:r>
              <a:rPr lang="en-US" dirty="0" err="1">
                <a:solidFill>
                  <a:schemeClr val="accent2">
                    <a:lumMod val="20000"/>
                    <a:lumOff val="80000"/>
                  </a:schemeClr>
                </a:solidFill>
              </a:rPr>
              <a:t>DataFrame</a:t>
            </a:r>
            <a:r>
              <a:rPr lang="en-US" dirty="0">
                <a:solidFill>
                  <a:schemeClr val="accent2">
                    <a:lumMod val="20000"/>
                    <a:lumOff val="80000"/>
                  </a:schemeClr>
                </a:solidFill>
              </a:rPr>
              <a:t> listed below, the overall count of males and females with chronic disease was produced</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Females, overall, have a slightly higher rate of chronic diseases than males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pic>
        <p:nvPicPr>
          <p:cNvPr id="3" name="Picture 2">
            <a:extLst>
              <a:ext uri="{FF2B5EF4-FFF2-40B4-BE49-F238E27FC236}">
                <a16:creationId xmlns:a16="http://schemas.microsoft.com/office/drawing/2014/main" id="{F5DFBCB0-9CE9-EFC2-1FA1-4AAB203DE428}"/>
              </a:ext>
            </a:extLst>
          </p:cNvPr>
          <p:cNvPicPr>
            <a:picLocks noChangeAspect="1"/>
          </p:cNvPicPr>
          <p:nvPr/>
        </p:nvPicPr>
        <p:blipFill>
          <a:blip r:embed="rId2"/>
          <a:stretch>
            <a:fillRect/>
          </a:stretch>
        </p:blipFill>
        <p:spPr>
          <a:xfrm>
            <a:off x="1507143" y="1303675"/>
            <a:ext cx="5852172" cy="4389129"/>
          </a:xfrm>
          <a:prstGeom prst="rect">
            <a:avLst/>
          </a:prstGeom>
        </p:spPr>
      </p:pic>
      <p:sp>
        <p:nvSpPr>
          <p:cNvPr id="5" name="Title 44">
            <a:extLst>
              <a:ext uri="{FF2B5EF4-FFF2-40B4-BE49-F238E27FC236}">
                <a16:creationId xmlns:a16="http://schemas.microsoft.com/office/drawing/2014/main" id="{FD5F5A3E-564F-7E46-2E66-6342483D7F8F}"/>
              </a:ext>
            </a:extLst>
          </p:cNvPr>
          <p:cNvSpPr txBox="1">
            <a:spLocks/>
          </p:cNvSpPr>
          <p:nvPr/>
        </p:nvSpPr>
        <p:spPr>
          <a:xfrm>
            <a:off x="10314827" y="136525"/>
            <a:ext cx="1685788" cy="831939"/>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ctr"/>
            <a:r>
              <a:rPr lang="en-US" sz="2400" dirty="0">
                <a:solidFill>
                  <a:schemeClr val="accent5">
                    <a:lumMod val="20000"/>
                    <a:lumOff val="80000"/>
                  </a:schemeClr>
                </a:solidFill>
              </a:rPr>
              <a:t>Part 5</a:t>
            </a:r>
          </a:p>
        </p:txBody>
      </p:sp>
      <p:pic>
        <p:nvPicPr>
          <p:cNvPr id="7" name="Picture 6">
            <a:extLst>
              <a:ext uri="{FF2B5EF4-FFF2-40B4-BE49-F238E27FC236}">
                <a16:creationId xmlns:a16="http://schemas.microsoft.com/office/drawing/2014/main" id="{BBA459A3-DAC3-003B-6295-5BC14EDEA933}"/>
              </a:ext>
            </a:extLst>
          </p:cNvPr>
          <p:cNvPicPr>
            <a:picLocks noChangeAspect="1"/>
          </p:cNvPicPr>
          <p:nvPr/>
        </p:nvPicPr>
        <p:blipFill>
          <a:blip r:embed="rId3"/>
          <a:stretch>
            <a:fillRect/>
          </a:stretch>
        </p:blipFill>
        <p:spPr>
          <a:xfrm>
            <a:off x="7088025" y="4626942"/>
            <a:ext cx="5039740" cy="2131724"/>
          </a:xfrm>
          <a:prstGeom prst="rect">
            <a:avLst/>
          </a:prstGeom>
        </p:spPr>
      </p:pic>
    </p:spTree>
    <p:extLst>
      <p:ext uri="{BB962C8B-B14F-4D97-AF65-F5344CB8AC3E}">
        <p14:creationId xmlns:p14="http://schemas.microsoft.com/office/powerpoint/2010/main" val="236789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4000">
              <a:srgbClr val="841A1A"/>
            </a:gs>
            <a:gs pos="79000">
              <a:schemeClr val="accent1">
                <a:lumMod val="97000"/>
                <a:lumOff val="3000"/>
              </a:schemeClr>
            </a:gs>
            <a:gs pos="100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75437" y="0"/>
            <a:ext cx="8499636" cy="945046"/>
          </a:xfrm>
        </p:spPr>
        <p:txBody>
          <a:bodyPr/>
          <a:lstStyle/>
          <a:p>
            <a:pPr algn="ctr"/>
            <a:r>
              <a:rPr lang="en-US" sz="2800" dirty="0">
                <a:solidFill>
                  <a:schemeClr val="accent5">
                    <a:lumMod val="20000"/>
                    <a:lumOff val="80000"/>
                  </a:schemeClr>
                </a:solidFill>
              </a:rPr>
              <a:t>Chronic Disease Prevalence: Oklahoma Vs. Utah</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fontScale="92500"/>
          </a:bodyPr>
          <a:lstStyle/>
          <a:p>
            <a:pPr marL="285750" indent="-285750">
              <a:buFont typeface="Arial" panose="020B0604020202020204" pitchFamily="34" charset="0"/>
              <a:buChar char="•"/>
            </a:pPr>
            <a:r>
              <a:rPr lang="en-US" dirty="0">
                <a:solidFill>
                  <a:schemeClr val="accent2">
                    <a:lumMod val="20000"/>
                    <a:lumOff val="80000"/>
                  </a:schemeClr>
                </a:solidFill>
              </a:rPr>
              <a:t>Using the </a:t>
            </a:r>
            <a:r>
              <a:rPr lang="en-US" dirty="0" err="1">
                <a:solidFill>
                  <a:schemeClr val="accent2">
                    <a:lumMod val="20000"/>
                    <a:lumOff val="80000"/>
                  </a:schemeClr>
                </a:solidFill>
              </a:rPr>
              <a:t>male_female_df</a:t>
            </a:r>
            <a:r>
              <a:rPr lang="en-US" dirty="0">
                <a:solidFill>
                  <a:schemeClr val="accent2">
                    <a:lumMod val="20000"/>
                    <a:lumOff val="80000"/>
                  </a:schemeClr>
                </a:solidFill>
              </a:rPr>
              <a:t> to find the count for each state, per gender, and per chronic disease category, and put it into a stacked bar graph</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75073" y="3429000"/>
            <a:ext cx="3131987" cy="1259958"/>
          </a:xfrm>
        </p:spPr>
        <p:txBody>
          <a:bodyPr>
            <a:normAutofit fontScale="92500" lnSpcReduction="20000"/>
          </a:bodyPr>
          <a:lstStyle/>
          <a:p>
            <a:pPr marL="285750" indent="-285750">
              <a:buFont typeface="Arial" panose="020B0604020202020204" pitchFamily="34" charset="0"/>
              <a:buChar char="•"/>
            </a:pPr>
            <a:r>
              <a:rPr lang="en-US" dirty="0">
                <a:solidFill>
                  <a:schemeClr val="accent2">
                    <a:lumMod val="20000"/>
                    <a:lumOff val="80000"/>
                  </a:schemeClr>
                </a:solidFill>
              </a:rPr>
              <a:t>This shows an almost identical graph between Oklahoma and Utah, with the exception being a slight difference in the diabetes column and there being no data recorded for asthma in Utah</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pic>
        <p:nvPicPr>
          <p:cNvPr id="6" name="Picture 5">
            <a:extLst>
              <a:ext uri="{FF2B5EF4-FFF2-40B4-BE49-F238E27FC236}">
                <a16:creationId xmlns:a16="http://schemas.microsoft.com/office/drawing/2014/main" id="{82AD615E-4385-C52B-05EC-C6BCD66EE6F6}"/>
              </a:ext>
            </a:extLst>
          </p:cNvPr>
          <p:cNvPicPr>
            <a:picLocks noChangeAspect="1"/>
          </p:cNvPicPr>
          <p:nvPr/>
        </p:nvPicPr>
        <p:blipFill>
          <a:blip r:embed="rId2"/>
          <a:stretch>
            <a:fillRect/>
          </a:stretch>
        </p:blipFill>
        <p:spPr>
          <a:xfrm>
            <a:off x="463302" y="867261"/>
            <a:ext cx="3969927" cy="5016154"/>
          </a:xfrm>
          <a:prstGeom prst="rect">
            <a:avLst/>
          </a:prstGeom>
        </p:spPr>
      </p:pic>
      <p:pic>
        <p:nvPicPr>
          <p:cNvPr id="8" name="Picture 7">
            <a:extLst>
              <a:ext uri="{FF2B5EF4-FFF2-40B4-BE49-F238E27FC236}">
                <a16:creationId xmlns:a16="http://schemas.microsoft.com/office/drawing/2014/main" id="{6A740B46-ED17-5DA3-6031-58E6C4F659BB}"/>
              </a:ext>
            </a:extLst>
          </p:cNvPr>
          <p:cNvPicPr>
            <a:picLocks noChangeAspect="1"/>
          </p:cNvPicPr>
          <p:nvPr/>
        </p:nvPicPr>
        <p:blipFill>
          <a:blip r:embed="rId3"/>
          <a:stretch>
            <a:fillRect/>
          </a:stretch>
        </p:blipFill>
        <p:spPr>
          <a:xfrm>
            <a:off x="4562513" y="867261"/>
            <a:ext cx="3966930" cy="5016154"/>
          </a:xfrm>
          <a:prstGeom prst="rect">
            <a:avLst/>
          </a:prstGeom>
        </p:spPr>
      </p:pic>
      <p:pic>
        <p:nvPicPr>
          <p:cNvPr id="14" name="Picture 13">
            <a:extLst>
              <a:ext uri="{FF2B5EF4-FFF2-40B4-BE49-F238E27FC236}">
                <a16:creationId xmlns:a16="http://schemas.microsoft.com/office/drawing/2014/main" id="{D05079AA-524D-231A-2987-6B6C09AD33AD}"/>
              </a:ext>
            </a:extLst>
          </p:cNvPr>
          <p:cNvPicPr>
            <a:picLocks noChangeAspect="1"/>
          </p:cNvPicPr>
          <p:nvPr/>
        </p:nvPicPr>
        <p:blipFill>
          <a:blip r:embed="rId4"/>
          <a:stretch>
            <a:fillRect/>
          </a:stretch>
        </p:blipFill>
        <p:spPr>
          <a:xfrm>
            <a:off x="533385" y="5922069"/>
            <a:ext cx="7928973" cy="733759"/>
          </a:xfrm>
          <a:prstGeom prst="rect">
            <a:avLst/>
          </a:prstGeom>
        </p:spPr>
      </p:pic>
      <p:sp>
        <p:nvSpPr>
          <p:cNvPr id="15" name="Text Placeholder 27">
            <a:extLst>
              <a:ext uri="{FF2B5EF4-FFF2-40B4-BE49-F238E27FC236}">
                <a16:creationId xmlns:a16="http://schemas.microsoft.com/office/drawing/2014/main" id="{33B65C1E-8E82-76DD-D058-694527591BEB}"/>
              </a:ext>
            </a:extLst>
          </p:cNvPr>
          <p:cNvSpPr txBox="1">
            <a:spLocks/>
          </p:cNvSpPr>
          <p:nvPr/>
        </p:nvSpPr>
        <p:spPr>
          <a:xfrm>
            <a:off x="8691419" y="4795526"/>
            <a:ext cx="3148331"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5">
                    <a:lumMod val="20000"/>
                    <a:lumOff val="80000"/>
                  </a:schemeClr>
                </a:solidFill>
              </a:rPr>
              <a:t>Why is this Happening?</a:t>
            </a:r>
          </a:p>
        </p:txBody>
      </p:sp>
      <p:sp>
        <p:nvSpPr>
          <p:cNvPr id="16" name="Text Placeholder 26">
            <a:extLst>
              <a:ext uri="{FF2B5EF4-FFF2-40B4-BE49-F238E27FC236}">
                <a16:creationId xmlns:a16="http://schemas.microsoft.com/office/drawing/2014/main" id="{B417276F-1195-7A9F-D4F1-F3DAB030303D}"/>
              </a:ext>
            </a:extLst>
          </p:cNvPr>
          <p:cNvSpPr txBox="1">
            <a:spLocks/>
          </p:cNvSpPr>
          <p:nvPr/>
        </p:nvSpPr>
        <p:spPr>
          <a:xfrm>
            <a:off x="8691419" y="5255795"/>
            <a:ext cx="3131987" cy="1259958"/>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2">
                    <a:lumMod val="20000"/>
                    <a:lumOff val="80000"/>
                  </a:schemeClr>
                </a:solidFill>
              </a:rPr>
              <a:t>Due to the process of the verified data being cleaned prior to the filtering done for this project, the data was placed identical to one another</a:t>
            </a:r>
          </a:p>
        </p:txBody>
      </p:sp>
    </p:spTree>
    <p:extLst>
      <p:ext uri="{BB962C8B-B14F-4D97-AF65-F5344CB8AC3E}">
        <p14:creationId xmlns:p14="http://schemas.microsoft.com/office/powerpoint/2010/main" val="291207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4000">
              <a:srgbClr val="841A1A"/>
            </a:gs>
            <a:gs pos="79000">
              <a:schemeClr val="accent1">
                <a:lumMod val="97000"/>
                <a:lumOff val="3000"/>
              </a:schemeClr>
            </a:gs>
            <a:gs pos="100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1385" y="67260"/>
            <a:ext cx="8483688" cy="1028899"/>
          </a:xfrm>
        </p:spPr>
        <p:txBody>
          <a:bodyPr/>
          <a:lstStyle/>
          <a:p>
            <a:pPr algn="ctr"/>
            <a:r>
              <a:rPr lang="en-US" sz="2800" dirty="0">
                <a:solidFill>
                  <a:schemeClr val="accent5">
                    <a:lumMod val="20000"/>
                    <a:lumOff val="80000"/>
                  </a:schemeClr>
                </a:solidFill>
              </a:rPr>
              <a:t>Verification of Data</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181753" y="945046"/>
            <a:ext cx="3447118" cy="426393"/>
          </a:xfrm>
        </p:spPr>
        <p:txBody>
          <a:bodyPr anchor="t"/>
          <a:lstStyle/>
          <a:p>
            <a:r>
              <a:rPr lang="en-US" dirty="0">
                <a:solidFill>
                  <a:schemeClr val="accent5">
                    <a:lumMod val="20000"/>
                    <a:lumOff val="80000"/>
                  </a:schemeClr>
                </a:solidFill>
              </a:rPr>
              <a:t>How it Was Verified?</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256181" y="1475196"/>
            <a:ext cx="3763926" cy="2854001"/>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Checking the two </a:t>
            </a:r>
            <a:r>
              <a:rPr lang="en-US" dirty="0" err="1">
                <a:solidFill>
                  <a:schemeClr val="accent2">
                    <a:lumMod val="20000"/>
                    <a:lumOff val="80000"/>
                  </a:schemeClr>
                </a:solidFill>
              </a:rPr>
              <a:t>DataFrames</a:t>
            </a:r>
            <a:r>
              <a:rPr lang="en-US" dirty="0">
                <a:solidFill>
                  <a:schemeClr val="accent2">
                    <a:lumMod val="20000"/>
                    <a:lumOff val="80000"/>
                  </a:schemeClr>
                </a:solidFill>
              </a:rPr>
              <a:t> used, it showed identical data to each other. The </a:t>
            </a:r>
            <a:r>
              <a:rPr lang="en-US" dirty="0" err="1">
                <a:solidFill>
                  <a:schemeClr val="accent2">
                    <a:lumMod val="20000"/>
                    <a:lumOff val="80000"/>
                  </a:schemeClr>
                </a:solidFill>
              </a:rPr>
              <a:t>least_prevalent_disease_per_state</a:t>
            </a:r>
            <a:r>
              <a:rPr lang="en-US" dirty="0">
                <a:solidFill>
                  <a:schemeClr val="accent2">
                    <a:lumMod val="20000"/>
                    <a:lumOff val="80000"/>
                  </a:schemeClr>
                </a:solidFill>
              </a:rPr>
              <a:t> contained all of the data that previous data sets consisted of</a:t>
            </a:r>
          </a:p>
          <a:p>
            <a:pPr marL="285750" indent="-285750">
              <a:buFont typeface="Arial" panose="020B0604020202020204" pitchFamily="34" charset="0"/>
              <a:buChar char="•"/>
            </a:pPr>
            <a:r>
              <a:rPr lang="en-US" dirty="0">
                <a:solidFill>
                  <a:schemeClr val="accent2">
                    <a:lumMod val="20000"/>
                    <a:lumOff val="80000"/>
                  </a:schemeClr>
                </a:solidFill>
              </a:rPr>
              <a:t>All data and visualizations matched each other off of the data sets. The data is verified for this project, however the cleaning process prior to starting the project, created the matching data</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13</a:t>
            </a:fld>
            <a:endParaRPr lang="en-US" dirty="0"/>
          </a:p>
        </p:txBody>
      </p:sp>
      <p:pic>
        <p:nvPicPr>
          <p:cNvPr id="3" name="Picture 2">
            <a:extLst>
              <a:ext uri="{FF2B5EF4-FFF2-40B4-BE49-F238E27FC236}">
                <a16:creationId xmlns:a16="http://schemas.microsoft.com/office/drawing/2014/main" id="{465B3262-9F9C-DC84-877C-A6C1A5B7F1AF}"/>
              </a:ext>
            </a:extLst>
          </p:cNvPr>
          <p:cNvPicPr>
            <a:picLocks noChangeAspect="1"/>
          </p:cNvPicPr>
          <p:nvPr/>
        </p:nvPicPr>
        <p:blipFill>
          <a:blip r:embed="rId2"/>
          <a:stretch>
            <a:fillRect/>
          </a:stretch>
        </p:blipFill>
        <p:spPr>
          <a:xfrm>
            <a:off x="563129" y="876530"/>
            <a:ext cx="7143802" cy="904882"/>
          </a:xfrm>
          <a:prstGeom prst="rect">
            <a:avLst/>
          </a:prstGeom>
        </p:spPr>
      </p:pic>
      <p:pic>
        <p:nvPicPr>
          <p:cNvPr id="7" name="Picture 6">
            <a:extLst>
              <a:ext uri="{FF2B5EF4-FFF2-40B4-BE49-F238E27FC236}">
                <a16:creationId xmlns:a16="http://schemas.microsoft.com/office/drawing/2014/main" id="{7DE1C579-6C3F-FF1A-DB38-46F1B32D83A1}"/>
              </a:ext>
            </a:extLst>
          </p:cNvPr>
          <p:cNvPicPr>
            <a:picLocks noChangeAspect="1"/>
          </p:cNvPicPr>
          <p:nvPr/>
        </p:nvPicPr>
        <p:blipFill>
          <a:blip r:embed="rId3"/>
          <a:stretch>
            <a:fillRect/>
          </a:stretch>
        </p:blipFill>
        <p:spPr>
          <a:xfrm>
            <a:off x="563129" y="1905429"/>
            <a:ext cx="7181903" cy="933457"/>
          </a:xfrm>
          <a:prstGeom prst="rect">
            <a:avLst/>
          </a:prstGeom>
        </p:spPr>
      </p:pic>
      <p:pic>
        <p:nvPicPr>
          <p:cNvPr id="10" name="Picture 9">
            <a:extLst>
              <a:ext uri="{FF2B5EF4-FFF2-40B4-BE49-F238E27FC236}">
                <a16:creationId xmlns:a16="http://schemas.microsoft.com/office/drawing/2014/main" id="{EA16933B-4206-BEAE-1D05-FB5B5D92136B}"/>
              </a:ext>
            </a:extLst>
          </p:cNvPr>
          <p:cNvPicPr>
            <a:picLocks noChangeAspect="1"/>
          </p:cNvPicPr>
          <p:nvPr/>
        </p:nvPicPr>
        <p:blipFill>
          <a:blip r:embed="rId4"/>
          <a:stretch>
            <a:fillRect/>
          </a:stretch>
        </p:blipFill>
        <p:spPr>
          <a:xfrm>
            <a:off x="576232" y="2967113"/>
            <a:ext cx="7200953" cy="1362085"/>
          </a:xfrm>
          <a:prstGeom prst="rect">
            <a:avLst/>
          </a:prstGeom>
        </p:spPr>
      </p:pic>
      <p:pic>
        <p:nvPicPr>
          <p:cNvPr id="12" name="Picture 11">
            <a:extLst>
              <a:ext uri="{FF2B5EF4-FFF2-40B4-BE49-F238E27FC236}">
                <a16:creationId xmlns:a16="http://schemas.microsoft.com/office/drawing/2014/main" id="{9DA35CAE-3A28-F1E4-4A84-371514B1877F}"/>
              </a:ext>
            </a:extLst>
          </p:cNvPr>
          <p:cNvPicPr>
            <a:picLocks noChangeAspect="1"/>
          </p:cNvPicPr>
          <p:nvPr/>
        </p:nvPicPr>
        <p:blipFill>
          <a:blip r:embed="rId5"/>
          <a:stretch>
            <a:fillRect/>
          </a:stretch>
        </p:blipFill>
        <p:spPr>
          <a:xfrm>
            <a:off x="576232" y="4399438"/>
            <a:ext cx="7200953" cy="1238259"/>
          </a:xfrm>
          <a:prstGeom prst="rect">
            <a:avLst/>
          </a:prstGeom>
        </p:spPr>
      </p:pic>
      <p:pic>
        <p:nvPicPr>
          <p:cNvPr id="14" name="Picture 13">
            <a:extLst>
              <a:ext uri="{FF2B5EF4-FFF2-40B4-BE49-F238E27FC236}">
                <a16:creationId xmlns:a16="http://schemas.microsoft.com/office/drawing/2014/main" id="{AC5ACED0-F042-6D7E-9D1A-250728BA38D8}"/>
              </a:ext>
            </a:extLst>
          </p:cNvPr>
          <p:cNvPicPr>
            <a:picLocks noChangeAspect="1"/>
          </p:cNvPicPr>
          <p:nvPr/>
        </p:nvPicPr>
        <p:blipFill>
          <a:blip r:embed="rId6"/>
          <a:stretch>
            <a:fillRect/>
          </a:stretch>
        </p:blipFill>
        <p:spPr>
          <a:xfrm>
            <a:off x="362252" y="5729047"/>
            <a:ext cx="3724302" cy="838206"/>
          </a:xfrm>
          <a:prstGeom prst="rect">
            <a:avLst/>
          </a:prstGeom>
        </p:spPr>
      </p:pic>
      <p:pic>
        <p:nvPicPr>
          <p:cNvPr id="16" name="Picture 15">
            <a:extLst>
              <a:ext uri="{FF2B5EF4-FFF2-40B4-BE49-F238E27FC236}">
                <a16:creationId xmlns:a16="http://schemas.microsoft.com/office/drawing/2014/main" id="{FEA746AF-6B0E-4D36-C24C-1C16CE27E981}"/>
              </a:ext>
            </a:extLst>
          </p:cNvPr>
          <p:cNvPicPr>
            <a:picLocks noChangeAspect="1"/>
          </p:cNvPicPr>
          <p:nvPr/>
        </p:nvPicPr>
        <p:blipFill>
          <a:blip r:embed="rId7"/>
          <a:stretch>
            <a:fillRect/>
          </a:stretch>
        </p:blipFill>
        <p:spPr>
          <a:xfrm>
            <a:off x="4176708" y="5729047"/>
            <a:ext cx="4338284" cy="838206"/>
          </a:xfrm>
          <a:prstGeom prst="rect">
            <a:avLst/>
          </a:prstGeom>
        </p:spPr>
      </p:pic>
      <p:pic>
        <p:nvPicPr>
          <p:cNvPr id="17" name="Picture 16">
            <a:extLst>
              <a:ext uri="{FF2B5EF4-FFF2-40B4-BE49-F238E27FC236}">
                <a16:creationId xmlns:a16="http://schemas.microsoft.com/office/drawing/2014/main" id="{DF4F4804-0F2F-090B-AD2B-38CDDD51C929}"/>
              </a:ext>
            </a:extLst>
          </p:cNvPr>
          <p:cNvPicPr>
            <a:picLocks noChangeAspect="1"/>
          </p:cNvPicPr>
          <p:nvPr/>
        </p:nvPicPr>
        <p:blipFill>
          <a:blip r:embed="rId8"/>
          <a:stretch>
            <a:fillRect/>
          </a:stretch>
        </p:blipFill>
        <p:spPr>
          <a:xfrm>
            <a:off x="7889658" y="4534662"/>
            <a:ext cx="4185083" cy="1092772"/>
          </a:xfrm>
          <a:prstGeom prst="rect">
            <a:avLst/>
          </a:prstGeom>
        </p:spPr>
      </p:pic>
    </p:spTree>
    <p:extLst>
      <p:ext uri="{BB962C8B-B14F-4D97-AF65-F5344CB8AC3E}">
        <p14:creationId xmlns:p14="http://schemas.microsoft.com/office/powerpoint/2010/main" val="331869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4000">
              <a:srgbClr val="18A715"/>
            </a:gs>
            <a:gs pos="40000">
              <a:schemeClr val="accent1">
                <a:lumMod val="89000"/>
              </a:schemeClr>
            </a:gs>
            <a:gs pos="20000">
              <a:schemeClr val="accent1">
                <a:lumMod val="75000"/>
              </a:schemeClr>
            </a:gs>
            <a:gs pos="84000">
              <a:schemeClr val="accent1">
                <a:lumMod val="70000"/>
              </a:schemeClr>
            </a:gs>
          </a:gsLst>
          <a:lin ang="2700000" scaled="1"/>
          <a:tileRect/>
        </a:gradFill>
        <a:effectLst/>
      </p:bgPr>
    </p:bg>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a:xfrm>
            <a:off x="3071617" y="384853"/>
            <a:ext cx="5783657" cy="665965"/>
          </a:xfrm>
        </p:spPr>
        <p:txBody>
          <a:bodyPr/>
          <a:lstStyle/>
          <a:p>
            <a:pPr algn="ctr"/>
            <a:r>
              <a:rPr lang="en-US" dirty="0">
                <a:solidFill>
                  <a:schemeClr val="bg2">
                    <a:lumMod val="90000"/>
                  </a:schemeClr>
                </a:solidFill>
              </a:rPr>
              <a:t>In Conclusion</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1"/>
            <a:ext cx="4958767" cy="2806762"/>
          </a:xfrm>
        </p:spPr>
        <p:txBody>
          <a:bodyPr>
            <a:normAutofit/>
          </a:bodyPr>
          <a:lstStyle/>
          <a:p>
            <a:pPr marL="285750" indent="-285750">
              <a:buFont typeface="Arial" panose="020B0604020202020204" pitchFamily="34" charset="0"/>
              <a:buChar char="•"/>
            </a:pPr>
            <a:r>
              <a:rPr lang="en-US" dirty="0"/>
              <a:t>Large portion of the population face a high risk of developing a chronic cardiovascular disease</a:t>
            </a:r>
          </a:p>
          <a:p>
            <a:pPr marL="285750" indent="-285750">
              <a:buFont typeface="Arial" panose="020B0604020202020204" pitchFamily="34" charset="0"/>
              <a:buChar char="•"/>
            </a:pPr>
            <a:r>
              <a:rPr lang="en-US" dirty="0"/>
              <a:t>Data does show a downward trend on chronic diseases across the board</a:t>
            </a:r>
          </a:p>
          <a:p>
            <a:pPr marL="285750" indent="-285750">
              <a:buFont typeface="Arial" panose="020B0604020202020204" pitchFamily="34" charset="0"/>
              <a:buChar char="•"/>
            </a:pPr>
            <a:r>
              <a:rPr lang="en-US" dirty="0"/>
              <a:t>This downward trend could be inferred due to medical advancements over the past </a:t>
            </a:r>
            <a:r>
              <a:rPr lang="en-US"/>
              <a:t>few years</a:t>
            </a:r>
            <a:endParaRPr lang="en-US" dirty="0"/>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14</a:t>
            </a:fld>
            <a:endParaRPr lang="en-US" dirty="0"/>
          </a:p>
        </p:txBody>
      </p:sp>
      <p:pic>
        <p:nvPicPr>
          <p:cNvPr id="1026" name="Picture 2" descr="Representations of age: – Taryn Connor">
            <a:extLst>
              <a:ext uri="{FF2B5EF4-FFF2-40B4-BE49-F238E27FC236}">
                <a16:creationId xmlns:a16="http://schemas.microsoft.com/office/drawing/2014/main" id="{D6959270-DF39-1747-C79B-53DE43DF3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45" y="3764037"/>
            <a:ext cx="512445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5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4724400" y="954978"/>
            <a:ext cx="7772399" cy="639192"/>
          </a:xfrm>
        </p:spPr>
        <p:txBody>
          <a:bodyPr/>
          <a:lstStyle/>
          <a:p>
            <a:pPr algn="ctr"/>
            <a:r>
              <a:rPr lang="en-US" dirty="0">
                <a:solidFill>
                  <a:schemeClr val="tx2">
                    <a:lumMod val="40000"/>
                    <a:lumOff val="60000"/>
                  </a:schemeClr>
                </a:solidFill>
              </a:rPr>
              <a:t>Cleaning the Data</a:t>
            </a:r>
          </a:p>
        </p:txBody>
      </p:sp>
      <p:sp>
        <p:nvSpPr>
          <p:cNvPr id="69" name="Text Placeholder 68">
            <a:extLst>
              <a:ext uri="{FF2B5EF4-FFF2-40B4-BE49-F238E27FC236}">
                <a16:creationId xmlns:a16="http://schemas.microsoft.com/office/drawing/2014/main" id="{D5A5B5EE-B963-4A0A-AB3C-8CDDDE24B855}"/>
              </a:ext>
            </a:extLst>
          </p:cNvPr>
          <p:cNvSpPr>
            <a:spLocks noGrp="1"/>
          </p:cNvSpPr>
          <p:nvPr>
            <p:ph type="body" sz="quarter" idx="17"/>
          </p:nvPr>
        </p:nvSpPr>
        <p:spPr>
          <a:xfrm>
            <a:off x="5598135" y="2176946"/>
            <a:ext cx="2824355" cy="581530"/>
          </a:xfrm>
        </p:spPr>
        <p:txBody>
          <a:bodyPr/>
          <a:lstStyle/>
          <a:p>
            <a:r>
              <a:rPr lang="en-US" dirty="0">
                <a:solidFill>
                  <a:schemeClr val="tx1">
                    <a:lumMod val="95000"/>
                    <a:lumOff val="5000"/>
                  </a:schemeClr>
                </a:solidFill>
              </a:rPr>
              <a:t>Exploring</a:t>
            </a:r>
          </a:p>
        </p:txBody>
      </p:sp>
      <p:sp>
        <p:nvSpPr>
          <p:cNvPr id="68" name="Text Placeholder 67">
            <a:extLst>
              <a:ext uri="{FF2B5EF4-FFF2-40B4-BE49-F238E27FC236}">
                <a16:creationId xmlns:a16="http://schemas.microsoft.com/office/drawing/2014/main" id="{261BE4C3-90A1-4FC4-93CA-BF3A80B863C5}"/>
              </a:ext>
            </a:extLst>
          </p:cNvPr>
          <p:cNvSpPr>
            <a:spLocks noGrp="1"/>
          </p:cNvSpPr>
          <p:nvPr>
            <p:ph type="body" sz="quarter" idx="13"/>
          </p:nvPr>
        </p:nvSpPr>
        <p:spPr>
          <a:xfrm>
            <a:off x="5598135" y="2759613"/>
            <a:ext cx="2824355" cy="1117566"/>
          </a:xfrm>
        </p:spPr>
        <p:txBody>
          <a:bodyPr/>
          <a:lstStyle/>
          <a:p>
            <a:pPr marL="285750" indent="-285750">
              <a:buFont typeface="Arial" panose="020B0604020202020204" pitchFamily="34" charset="0"/>
              <a:buChar char="•"/>
            </a:pPr>
            <a:r>
              <a:rPr lang="en-US" dirty="0"/>
              <a:t>Looked at all the columns in the data set and got their names</a:t>
            </a:r>
          </a:p>
        </p:txBody>
      </p:sp>
      <p:sp>
        <p:nvSpPr>
          <p:cNvPr id="73" name="Text Placeholder 72">
            <a:extLst>
              <a:ext uri="{FF2B5EF4-FFF2-40B4-BE49-F238E27FC236}">
                <a16:creationId xmlns:a16="http://schemas.microsoft.com/office/drawing/2014/main" id="{026DDC61-3AC5-449B-8C25-482F5510466F}"/>
              </a:ext>
            </a:extLst>
          </p:cNvPr>
          <p:cNvSpPr>
            <a:spLocks noGrp="1"/>
          </p:cNvSpPr>
          <p:nvPr>
            <p:ph type="body" sz="quarter" idx="21"/>
          </p:nvPr>
        </p:nvSpPr>
        <p:spPr>
          <a:xfrm>
            <a:off x="5598135" y="4129479"/>
            <a:ext cx="2824355" cy="581530"/>
          </a:xfrm>
        </p:spPr>
        <p:txBody>
          <a:bodyPr/>
          <a:lstStyle/>
          <a:p>
            <a:r>
              <a:rPr lang="en-US" dirty="0">
                <a:solidFill>
                  <a:schemeClr val="tx1">
                    <a:lumMod val="95000"/>
                    <a:lumOff val="5000"/>
                  </a:schemeClr>
                </a:solidFill>
              </a:rPr>
              <a:t>Renaming</a:t>
            </a:r>
          </a:p>
        </p:txBody>
      </p:sp>
      <p:sp>
        <p:nvSpPr>
          <p:cNvPr id="72" name="Text Placeholder 71">
            <a:extLst>
              <a:ext uri="{FF2B5EF4-FFF2-40B4-BE49-F238E27FC236}">
                <a16:creationId xmlns:a16="http://schemas.microsoft.com/office/drawing/2014/main" id="{5CC67B51-3695-40FC-B51D-1CD99DF1626D}"/>
              </a:ext>
            </a:extLst>
          </p:cNvPr>
          <p:cNvSpPr>
            <a:spLocks noGrp="1"/>
          </p:cNvSpPr>
          <p:nvPr>
            <p:ph type="body" sz="quarter" idx="20"/>
          </p:nvPr>
        </p:nvSpPr>
        <p:spPr>
          <a:xfrm>
            <a:off x="5598135" y="4712146"/>
            <a:ext cx="2824355" cy="1117566"/>
          </a:xfrm>
        </p:spPr>
        <p:txBody>
          <a:bodyPr/>
          <a:lstStyle/>
          <a:p>
            <a:pPr marL="285750" indent="-285750">
              <a:buFont typeface="Arial" panose="020B0604020202020204" pitchFamily="34" charset="0"/>
              <a:buChar char="•"/>
            </a:pPr>
            <a:r>
              <a:rPr lang="en-ZA" dirty="0"/>
              <a:t>Renamed columns so that the </a:t>
            </a:r>
            <a:r>
              <a:rPr lang="en-ZA" dirty="0" err="1"/>
              <a:t>DataFrame</a:t>
            </a:r>
            <a:r>
              <a:rPr lang="en-ZA" dirty="0"/>
              <a:t> was easily </a:t>
            </a:r>
            <a:r>
              <a:rPr lang="en-ZA" dirty="0" err="1"/>
              <a:t>readiable</a:t>
            </a:r>
            <a:endParaRPr lang="en-US" dirty="0"/>
          </a:p>
        </p:txBody>
      </p:sp>
      <p:sp>
        <p:nvSpPr>
          <p:cNvPr id="71" name="Text Placeholder 70">
            <a:extLst>
              <a:ext uri="{FF2B5EF4-FFF2-40B4-BE49-F238E27FC236}">
                <a16:creationId xmlns:a16="http://schemas.microsoft.com/office/drawing/2014/main" id="{79406243-F21B-4811-AE74-DA58E3665F07}"/>
              </a:ext>
            </a:extLst>
          </p:cNvPr>
          <p:cNvSpPr>
            <a:spLocks noGrp="1"/>
          </p:cNvSpPr>
          <p:nvPr>
            <p:ph type="body" sz="quarter" idx="19"/>
          </p:nvPr>
        </p:nvSpPr>
        <p:spPr>
          <a:xfrm>
            <a:off x="8845966" y="2176946"/>
            <a:ext cx="2595758" cy="581530"/>
          </a:xfrm>
        </p:spPr>
        <p:txBody>
          <a:bodyPr/>
          <a:lstStyle/>
          <a:p>
            <a:r>
              <a:rPr lang="en-US" dirty="0">
                <a:solidFill>
                  <a:schemeClr val="tx1">
                    <a:lumMod val="95000"/>
                    <a:lumOff val="5000"/>
                  </a:schemeClr>
                </a:solidFill>
              </a:rPr>
              <a:t>Dropping</a:t>
            </a:r>
          </a:p>
        </p:txBody>
      </p:sp>
      <p:sp>
        <p:nvSpPr>
          <p:cNvPr id="70" name="Text Placeholder 69">
            <a:extLst>
              <a:ext uri="{FF2B5EF4-FFF2-40B4-BE49-F238E27FC236}">
                <a16:creationId xmlns:a16="http://schemas.microsoft.com/office/drawing/2014/main" id="{25C9712B-794E-4F23-928A-FFCA310FE747}"/>
              </a:ext>
            </a:extLst>
          </p:cNvPr>
          <p:cNvSpPr>
            <a:spLocks noGrp="1"/>
          </p:cNvSpPr>
          <p:nvPr>
            <p:ph type="body" sz="quarter" idx="18"/>
          </p:nvPr>
        </p:nvSpPr>
        <p:spPr>
          <a:xfrm>
            <a:off x="8845966" y="2759613"/>
            <a:ext cx="2595758" cy="1117566"/>
          </a:xfrm>
        </p:spPr>
        <p:txBody>
          <a:bodyPr/>
          <a:lstStyle/>
          <a:p>
            <a:pPr marL="285750" indent="-285750">
              <a:buFont typeface="Arial" panose="020B0604020202020204" pitchFamily="34" charset="0"/>
              <a:buChar char="•"/>
            </a:pPr>
            <a:r>
              <a:rPr lang="en-ZA" dirty="0"/>
              <a:t>Dropped columns that were redundant</a:t>
            </a:r>
          </a:p>
        </p:txBody>
      </p:sp>
      <p:sp>
        <p:nvSpPr>
          <p:cNvPr id="75" name="Text Placeholder 74">
            <a:extLst>
              <a:ext uri="{FF2B5EF4-FFF2-40B4-BE49-F238E27FC236}">
                <a16:creationId xmlns:a16="http://schemas.microsoft.com/office/drawing/2014/main" id="{205C921F-FFBE-48CD-9E47-0AF86467AC92}"/>
              </a:ext>
            </a:extLst>
          </p:cNvPr>
          <p:cNvSpPr>
            <a:spLocks noGrp="1"/>
          </p:cNvSpPr>
          <p:nvPr>
            <p:ph type="body" sz="quarter" idx="23"/>
          </p:nvPr>
        </p:nvSpPr>
        <p:spPr>
          <a:xfrm>
            <a:off x="8845966" y="4129479"/>
            <a:ext cx="2595758" cy="581530"/>
          </a:xfrm>
        </p:spPr>
        <p:txBody>
          <a:bodyPr/>
          <a:lstStyle/>
          <a:p>
            <a:r>
              <a:rPr lang="en-US" dirty="0">
                <a:solidFill>
                  <a:schemeClr val="tx1">
                    <a:lumMod val="95000"/>
                    <a:lumOff val="5000"/>
                  </a:schemeClr>
                </a:solidFill>
              </a:rPr>
              <a:t>Creating</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8845966" y="4712146"/>
            <a:ext cx="2595758" cy="1842826"/>
          </a:xfrm>
        </p:spPr>
        <p:txBody>
          <a:bodyPr/>
          <a:lstStyle/>
          <a:p>
            <a:pPr marL="285750" indent="-285750">
              <a:buFont typeface="Arial" panose="020B0604020202020204" pitchFamily="34" charset="0"/>
              <a:buChar char="•"/>
            </a:pPr>
            <a:r>
              <a:rPr lang="en-ZA" dirty="0"/>
              <a:t>Created a </a:t>
            </a:r>
            <a:r>
              <a:rPr lang="en-ZA" dirty="0" err="1"/>
              <a:t>DataFrame</a:t>
            </a:r>
            <a:r>
              <a:rPr lang="en-ZA" dirty="0"/>
              <a:t> with filtered data to give a basis to the start of the project, so that it can be built on</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14" name="Picture 13">
            <a:extLst>
              <a:ext uri="{FF2B5EF4-FFF2-40B4-BE49-F238E27FC236}">
                <a16:creationId xmlns:a16="http://schemas.microsoft.com/office/drawing/2014/main" id="{08EB5DC0-3604-5CB8-F0D3-5A6C2F59F6F8}"/>
              </a:ext>
            </a:extLst>
          </p:cNvPr>
          <p:cNvPicPr>
            <a:picLocks noChangeAspect="1"/>
          </p:cNvPicPr>
          <p:nvPr/>
        </p:nvPicPr>
        <p:blipFill>
          <a:blip r:embed="rId2"/>
          <a:stretch>
            <a:fillRect/>
          </a:stretch>
        </p:blipFill>
        <p:spPr>
          <a:xfrm>
            <a:off x="-2" y="-6730"/>
            <a:ext cx="4770783" cy="3435730"/>
          </a:xfrm>
          <a:prstGeom prst="rect">
            <a:avLst/>
          </a:prstGeom>
        </p:spPr>
      </p:pic>
      <p:pic>
        <p:nvPicPr>
          <p:cNvPr id="20" name="Picture 19">
            <a:extLst>
              <a:ext uri="{FF2B5EF4-FFF2-40B4-BE49-F238E27FC236}">
                <a16:creationId xmlns:a16="http://schemas.microsoft.com/office/drawing/2014/main" id="{CE7CC338-0C94-4075-47BB-2AB3E3A98ADA}"/>
              </a:ext>
            </a:extLst>
          </p:cNvPr>
          <p:cNvPicPr>
            <a:picLocks noChangeAspect="1"/>
          </p:cNvPicPr>
          <p:nvPr/>
        </p:nvPicPr>
        <p:blipFill>
          <a:blip r:embed="rId3"/>
          <a:stretch>
            <a:fillRect/>
          </a:stretch>
        </p:blipFill>
        <p:spPr>
          <a:xfrm>
            <a:off x="0" y="3430428"/>
            <a:ext cx="4770781" cy="3435730"/>
          </a:xfrm>
          <a:prstGeom prst="rect">
            <a:avLst/>
          </a:prstGeom>
        </p:spPr>
      </p:pic>
      <p:sp>
        <p:nvSpPr>
          <p:cNvPr id="21" name="Title 84">
            <a:extLst>
              <a:ext uri="{FF2B5EF4-FFF2-40B4-BE49-F238E27FC236}">
                <a16:creationId xmlns:a16="http://schemas.microsoft.com/office/drawing/2014/main" id="{4EA3EE0B-8FA8-49F4-0717-B1E9D14550A1}"/>
              </a:ext>
            </a:extLst>
          </p:cNvPr>
          <p:cNvSpPr txBox="1">
            <a:spLocks/>
          </p:cNvSpPr>
          <p:nvPr/>
        </p:nvSpPr>
        <p:spPr>
          <a:xfrm>
            <a:off x="4536290" y="241783"/>
            <a:ext cx="7772399" cy="63919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ctr"/>
            <a:r>
              <a:rPr lang="en-US" dirty="0">
                <a:solidFill>
                  <a:schemeClr val="tx2">
                    <a:lumMod val="40000"/>
                    <a:lumOff val="60000"/>
                  </a:schemeClr>
                </a:solidFill>
              </a:rPr>
              <a:t>Part 1</a:t>
            </a:r>
          </a:p>
        </p:txBody>
      </p:sp>
    </p:spTree>
    <p:extLst>
      <p:ext uri="{BB962C8B-B14F-4D97-AF65-F5344CB8AC3E}">
        <p14:creationId xmlns:p14="http://schemas.microsoft.com/office/powerpoint/2010/main" val="10688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D965A-0B56-B719-E9F3-A9A6EDD3D346}"/>
              </a:ext>
            </a:extLst>
          </p:cNvPr>
          <p:cNvSpPr>
            <a:spLocks noGrp="1"/>
          </p:cNvSpPr>
          <p:nvPr>
            <p:ph type="sldNum" sz="quarter" idx="12"/>
          </p:nvPr>
        </p:nvSpPr>
        <p:spPr/>
        <p:txBody>
          <a:bodyPr/>
          <a:lstStyle/>
          <a:p>
            <a:fld id="{BF860B6F-2FE3-4DE6-9496-980E987E7466}" type="slidenum">
              <a:rPr lang="en-US" smtClean="0"/>
              <a:t>3</a:t>
            </a:fld>
            <a:endParaRPr lang="en-US" dirty="0"/>
          </a:p>
        </p:txBody>
      </p:sp>
      <p:sp>
        <p:nvSpPr>
          <p:cNvPr id="12" name="Title 11">
            <a:extLst>
              <a:ext uri="{FF2B5EF4-FFF2-40B4-BE49-F238E27FC236}">
                <a16:creationId xmlns:a16="http://schemas.microsoft.com/office/drawing/2014/main" id="{3CC173DC-CAE2-6F2A-93CD-425ABC7BC698}"/>
              </a:ext>
            </a:extLst>
          </p:cNvPr>
          <p:cNvSpPr>
            <a:spLocks noGrp="1"/>
          </p:cNvSpPr>
          <p:nvPr>
            <p:ph type="title"/>
          </p:nvPr>
        </p:nvSpPr>
        <p:spPr>
          <a:xfrm rot="16200000">
            <a:off x="-2343303" y="2665927"/>
            <a:ext cx="5719734" cy="643271"/>
          </a:xfrm>
        </p:spPr>
        <p:txBody>
          <a:bodyPr/>
          <a:lstStyle/>
          <a:p>
            <a:r>
              <a:rPr lang="en-US" dirty="0">
                <a:solidFill>
                  <a:schemeClr val="tx1">
                    <a:lumMod val="65000"/>
                    <a:lumOff val="35000"/>
                  </a:schemeClr>
                </a:solidFill>
              </a:rPr>
              <a:t>Cleaning Data</a:t>
            </a:r>
          </a:p>
        </p:txBody>
      </p:sp>
      <p:pic>
        <p:nvPicPr>
          <p:cNvPr id="14" name="Picture 13">
            <a:extLst>
              <a:ext uri="{FF2B5EF4-FFF2-40B4-BE49-F238E27FC236}">
                <a16:creationId xmlns:a16="http://schemas.microsoft.com/office/drawing/2014/main" id="{0E95F471-A304-1E42-A6F8-88FB61CE6167}"/>
              </a:ext>
            </a:extLst>
          </p:cNvPr>
          <p:cNvPicPr>
            <a:picLocks noChangeAspect="1"/>
          </p:cNvPicPr>
          <p:nvPr/>
        </p:nvPicPr>
        <p:blipFill>
          <a:blip r:embed="rId2"/>
          <a:stretch>
            <a:fillRect/>
          </a:stretch>
        </p:blipFill>
        <p:spPr>
          <a:xfrm>
            <a:off x="857697" y="1075037"/>
            <a:ext cx="4356045" cy="4707926"/>
          </a:xfrm>
          <a:prstGeom prst="rect">
            <a:avLst/>
          </a:prstGeom>
        </p:spPr>
      </p:pic>
      <p:pic>
        <p:nvPicPr>
          <p:cNvPr id="16" name="Picture 15">
            <a:extLst>
              <a:ext uri="{FF2B5EF4-FFF2-40B4-BE49-F238E27FC236}">
                <a16:creationId xmlns:a16="http://schemas.microsoft.com/office/drawing/2014/main" id="{6166014D-C779-941C-5F43-B508DE84A278}"/>
              </a:ext>
            </a:extLst>
          </p:cNvPr>
          <p:cNvPicPr>
            <a:picLocks noChangeAspect="1"/>
          </p:cNvPicPr>
          <p:nvPr/>
        </p:nvPicPr>
        <p:blipFill>
          <a:blip r:embed="rId3"/>
          <a:stretch>
            <a:fillRect/>
          </a:stretch>
        </p:blipFill>
        <p:spPr>
          <a:xfrm>
            <a:off x="5082363" y="0"/>
            <a:ext cx="5669409" cy="3656067"/>
          </a:xfrm>
          <a:prstGeom prst="rect">
            <a:avLst/>
          </a:prstGeom>
        </p:spPr>
      </p:pic>
      <p:pic>
        <p:nvPicPr>
          <p:cNvPr id="18" name="Picture 17">
            <a:extLst>
              <a:ext uri="{FF2B5EF4-FFF2-40B4-BE49-F238E27FC236}">
                <a16:creationId xmlns:a16="http://schemas.microsoft.com/office/drawing/2014/main" id="{439C0CB7-6346-D20B-5E6D-16136440E3D8}"/>
              </a:ext>
            </a:extLst>
          </p:cNvPr>
          <p:cNvPicPr>
            <a:picLocks noChangeAspect="1"/>
          </p:cNvPicPr>
          <p:nvPr/>
        </p:nvPicPr>
        <p:blipFill>
          <a:blip r:embed="rId4"/>
          <a:stretch>
            <a:fillRect/>
          </a:stretch>
        </p:blipFill>
        <p:spPr>
          <a:xfrm>
            <a:off x="7774052" y="3429000"/>
            <a:ext cx="4416296" cy="3415729"/>
          </a:xfrm>
          <a:prstGeom prst="rect">
            <a:avLst/>
          </a:prstGeom>
        </p:spPr>
      </p:pic>
      <p:sp>
        <p:nvSpPr>
          <p:cNvPr id="19" name="Text Placeholder 72">
            <a:extLst>
              <a:ext uri="{FF2B5EF4-FFF2-40B4-BE49-F238E27FC236}">
                <a16:creationId xmlns:a16="http://schemas.microsoft.com/office/drawing/2014/main" id="{6ACF77B1-2135-AC27-C0CB-7AE719971FC7}"/>
              </a:ext>
            </a:extLst>
          </p:cNvPr>
          <p:cNvSpPr txBox="1">
            <a:spLocks/>
          </p:cNvSpPr>
          <p:nvPr/>
        </p:nvSpPr>
        <p:spPr>
          <a:xfrm>
            <a:off x="5265069" y="4137984"/>
            <a:ext cx="2537370" cy="183250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tx1">
                    <a:lumMod val="95000"/>
                    <a:lumOff val="5000"/>
                  </a:schemeClr>
                </a:solidFill>
              </a:rPr>
              <a:t>Getting Rid of Nan-Values and Making The </a:t>
            </a:r>
            <a:r>
              <a:rPr lang="en-US" dirty="0" err="1">
                <a:solidFill>
                  <a:schemeClr val="tx1">
                    <a:lumMod val="95000"/>
                    <a:lumOff val="5000"/>
                  </a:schemeClr>
                </a:solidFill>
              </a:rPr>
              <a:t>Dataframe</a:t>
            </a:r>
            <a:endParaRPr lang="en-US" dirty="0">
              <a:solidFill>
                <a:schemeClr val="tx1">
                  <a:lumMod val="95000"/>
                  <a:lumOff val="5000"/>
                </a:schemeClr>
              </a:solidFill>
            </a:endParaRPr>
          </a:p>
        </p:txBody>
      </p:sp>
      <p:sp>
        <p:nvSpPr>
          <p:cNvPr id="20" name="Text Placeholder 72">
            <a:extLst>
              <a:ext uri="{FF2B5EF4-FFF2-40B4-BE49-F238E27FC236}">
                <a16:creationId xmlns:a16="http://schemas.microsoft.com/office/drawing/2014/main" id="{54F4BF0B-1086-A177-0018-F9049BCD6658}"/>
              </a:ext>
            </a:extLst>
          </p:cNvPr>
          <p:cNvSpPr txBox="1">
            <a:spLocks/>
          </p:cNvSpPr>
          <p:nvPr/>
        </p:nvSpPr>
        <p:spPr>
          <a:xfrm>
            <a:off x="857697" y="417877"/>
            <a:ext cx="2824355" cy="5815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95000"/>
                    <a:lumOff val="5000"/>
                  </a:schemeClr>
                </a:solidFill>
              </a:rPr>
              <a:t>Renaming Columns</a:t>
            </a:r>
          </a:p>
        </p:txBody>
      </p:sp>
      <p:sp>
        <p:nvSpPr>
          <p:cNvPr id="21" name="Text Placeholder 72">
            <a:extLst>
              <a:ext uri="{FF2B5EF4-FFF2-40B4-BE49-F238E27FC236}">
                <a16:creationId xmlns:a16="http://schemas.microsoft.com/office/drawing/2014/main" id="{186C754D-523D-8954-E58C-980B7A3744DB}"/>
              </a:ext>
            </a:extLst>
          </p:cNvPr>
          <p:cNvSpPr txBox="1">
            <a:spLocks/>
          </p:cNvSpPr>
          <p:nvPr/>
        </p:nvSpPr>
        <p:spPr>
          <a:xfrm>
            <a:off x="5417383" y="3879453"/>
            <a:ext cx="2232743" cy="5815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rgbClr val="B46CF0"/>
            </a:gs>
            <a:gs pos="28000">
              <a:schemeClr val="accent5">
                <a:lumMod val="95000"/>
                <a:lumOff val="5000"/>
              </a:schemeClr>
            </a:gs>
            <a:gs pos="87000">
              <a:schemeClr val="accent5">
                <a:lumMod val="6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237931" y="311810"/>
            <a:ext cx="8437143" cy="682498"/>
          </a:xfrm>
        </p:spPr>
        <p:txBody>
          <a:bodyPr/>
          <a:lstStyle/>
          <a:p>
            <a:r>
              <a:rPr lang="en-US" sz="3600" dirty="0">
                <a:solidFill>
                  <a:schemeClr val="tx1">
                    <a:lumMod val="65000"/>
                    <a:lumOff val="35000"/>
                  </a:schemeClr>
                </a:solidFill>
              </a:rPr>
              <a:t>Prevalence Of Chronic Diseases and Its’ Trends</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746129"/>
            <a:ext cx="2937452" cy="426393"/>
          </a:xfrm>
        </p:spPr>
        <p:txBody>
          <a:bodyPr anchor="t"/>
          <a:lstStyle/>
          <a:p>
            <a:r>
              <a:rPr lang="en-US" dirty="0">
                <a:solidFill>
                  <a:schemeClr val="bg1">
                    <a:lumMod val="85000"/>
                  </a:schemeClr>
                </a:solidFill>
              </a:rPr>
              <a:t>Pivot Table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fontScale="92500" lnSpcReduction="10000"/>
          </a:bodyPr>
          <a:lstStyle/>
          <a:p>
            <a:pPr marL="285750" indent="-285750">
              <a:buFont typeface="Arial" panose="020B0604020202020204" pitchFamily="34" charset="0"/>
              <a:buChar char="•"/>
            </a:pPr>
            <a:r>
              <a:rPr lang="en-US" dirty="0">
                <a:solidFill>
                  <a:schemeClr val="bg1">
                    <a:lumMod val="95000"/>
                  </a:schemeClr>
                </a:solidFill>
              </a:rPr>
              <a:t>In order to get the data needed, a pivot table was created to show the years and the prevalence of each chronic disease in each respective year</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4" y="2359646"/>
            <a:ext cx="3148331" cy="426393"/>
          </a:xfrm>
        </p:spPr>
        <p:txBody>
          <a:bodyPr anchor="t"/>
          <a:lstStyle/>
          <a:p>
            <a:r>
              <a:rPr lang="en-US" sz="1600" dirty="0">
                <a:solidFill>
                  <a:schemeClr val="bg1">
                    <a:lumMod val="85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739264" y="2708463"/>
            <a:ext cx="3131987" cy="1106662"/>
          </a:xfrm>
        </p:spPr>
        <p:txBody>
          <a:bodyPr>
            <a:normAutofit lnSpcReduction="10000"/>
          </a:bodyPr>
          <a:lstStyle/>
          <a:p>
            <a:pPr marL="285750" indent="-285750">
              <a:buFont typeface="Arial" panose="020B0604020202020204" pitchFamily="34" charset="0"/>
              <a:buChar char="•"/>
            </a:pPr>
            <a:r>
              <a:rPr lang="en-US" dirty="0">
                <a:solidFill>
                  <a:schemeClr val="bg1">
                    <a:lumMod val="95000"/>
                  </a:schemeClr>
                </a:solidFill>
              </a:rPr>
              <a:t>Relatively stable in the beginning, but over time a noticeable increase and decrease of certain chronic diseases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pic>
        <p:nvPicPr>
          <p:cNvPr id="16" name="Picture 15">
            <a:extLst>
              <a:ext uri="{FF2B5EF4-FFF2-40B4-BE49-F238E27FC236}">
                <a16:creationId xmlns:a16="http://schemas.microsoft.com/office/drawing/2014/main" id="{74531FC0-83C1-3314-582B-E1582B324C48}"/>
              </a:ext>
            </a:extLst>
          </p:cNvPr>
          <p:cNvPicPr>
            <a:picLocks noChangeAspect="1"/>
          </p:cNvPicPr>
          <p:nvPr/>
        </p:nvPicPr>
        <p:blipFill>
          <a:blip r:embed="rId2"/>
          <a:stretch>
            <a:fillRect/>
          </a:stretch>
        </p:blipFill>
        <p:spPr>
          <a:xfrm>
            <a:off x="357813" y="1285205"/>
            <a:ext cx="7379600" cy="4919733"/>
          </a:xfrm>
          <a:prstGeom prst="rect">
            <a:avLst/>
          </a:prstGeom>
        </p:spPr>
      </p:pic>
      <p:pic>
        <p:nvPicPr>
          <p:cNvPr id="19" name="Picture 18">
            <a:extLst>
              <a:ext uri="{FF2B5EF4-FFF2-40B4-BE49-F238E27FC236}">
                <a16:creationId xmlns:a16="http://schemas.microsoft.com/office/drawing/2014/main" id="{5C4E870D-8E6E-8F50-937C-8D9C670D4511}"/>
              </a:ext>
            </a:extLst>
          </p:cNvPr>
          <p:cNvPicPr>
            <a:picLocks noChangeAspect="1"/>
          </p:cNvPicPr>
          <p:nvPr/>
        </p:nvPicPr>
        <p:blipFill>
          <a:blip r:embed="rId3"/>
          <a:stretch>
            <a:fillRect/>
          </a:stretch>
        </p:blipFill>
        <p:spPr>
          <a:xfrm>
            <a:off x="6096000" y="3743078"/>
            <a:ext cx="4096238" cy="2976403"/>
          </a:xfrm>
          <a:prstGeom prst="rect">
            <a:avLst/>
          </a:prstGeom>
        </p:spPr>
      </p:pic>
      <p:sp>
        <p:nvSpPr>
          <p:cNvPr id="29" name="Title 44">
            <a:extLst>
              <a:ext uri="{FF2B5EF4-FFF2-40B4-BE49-F238E27FC236}">
                <a16:creationId xmlns:a16="http://schemas.microsoft.com/office/drawing/2014/main" id="{83FBE6D3-051B-F7DA-2A12-9E13A26F8766}"/>
              </a:ext>
            </a:extLst>
          </p:cNvPr>
          <p:cNvSpPr txBox="1">
            <a:spLocks/>
          </p:cNvSpPr>
          <p:nvPr/>
        </p:nvSpPr>
        <p:spPr>
          <a:xfrm>
            <a:off x="9675420" y="115435"/>
            <a:ext cx="2238361" cy="682498"/>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r"/>
            <a:r>
              <a:rPr lang="en-US" sz="2800" dirty="0">
                <a:solidFill>
                  <a:schemeClr val="tx1">
                    <a:lumMod val="65000"/>
                    <a:lumOff val="35000"/>
                  </a:schemeClr>
                </a:solidFill>
              </a:rPr>
              <a:t>Part 2</a:t>
            </a:r>
          </a:p>
        </p:txBody>
      </p:sp>
    </p:spTree>
    <p:extLst>
      <p:ext uri="{BB962C8B-B14F-4D97-AF65-F5344CB8AC3E}">
        <p14:creationId xmlns:p14="http://schemas.microsoft.com/office/powerpoint/2010/main" val="240064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0000">
              <a:srgbClr val="B46CF0"/>
            </a:gs>
            <a:gs pos="28000">
              <a:schemeClr val="accent5">
                <a:lumMod val="95000"/>
                <a:lumOff val="5000"/>
              </a:schemeClr>
            </a:gs>
            <a:gs pos="87000">
              <a:schemeClr val="accent5">
                <a:lumMod val="6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237931" y="404880"/>
            <a:ext cx="8437143" cy="682498"/>
          </a:xfrm>
        </p:spPr>
        <p:txBody>
          <a:bodyPr/>
          <a:lstStyle/>
          <a:p>
            <a:r>
              <a:rPr lang="en-US" sz="3200" dirty="0">
                <a:solidFill>
                  <a:schemeClr val="tx2">
                    <a:lumMod val="75000"/>
                  </a:schemeClr>
                </a:solidFill>
              </a:rPr>
              <a:t>Prevalence Of Chronic Diseases</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746129"/>
            <a:ext cx="2937452" cy="426393"/>
          </a:xfrm>
        </p:spPr>
        <p:txBody>
          <a:bodyPr anchor="t"/>
          <a:lstStyle/>
          <a:p>
            <a:r>
              <a:rPr lang="en-US" dirty="0">
                <a:solidFill>
                  <a:schemeClr val="bg1">
                    <a:lumMod val="85000"/>
                  </a:schemeClr>
                </a:solidFill>
              </a:rPr>
              <a:t>Pivot Table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a:bodyPr>
          <a:lstStyle/>
          <a:p>
            <a:pPr marL="285750" indent="-285750">
              <a:buFont typeface="Arial" panose="020B0604020202020204" pitchFamily="34" charset="0"/>
              <a:buChar char="•"/>
            </a:pPr>
            <a:r>
              <a:rPr lang="en-US" dirty="0">
                <a:solidFill>
                  <a:schemeClr val="bg1">
                    <a:lumMod val="95000"/>
                  </a:schemeClr>
                </a:solidFill>
              </a:rPr>
              <a:t>In order to get the data needed, a pivot table was created to show the prevalence of each chronic disease by crude rate</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4" y="2359646"/>
            <a:ext cx="3148331" cy="426393"/>
          </a:xfrm>
        </p:spPr>
        <p:txBody>
          <a:bodyPr anchor="t"/>
          <a:lstStyle/>
          <a:p>
            <a:r>
              <a:rPr lang="en-US" sz="1600" dirty="0">
                <a:solidFill>
                  <a:schemeClr val="bg1">
                    <a:lumMod val="85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739264" y="2708463"/>
            <a:ext cx="3131987" cy="1106662"/>
          </a:xfrm>
        </p:spPr>
        <p:txBody>
          <a:bodyPr>
            <a:normAutofit/>
          </a:bodyPr>
          <a:lstStyle/>
          <a:p>
            <a:pPr marL="285750" indent="-285750">
              <a:buFont typeface="Arial" panose="020B0604020202020204" pitchFamily="34" charset="0"/>
              <a:buChar char="•"/>
            </a:pPr>
            <a:r>
              <a:rPr lang="en-US" dirty="0">
                <a:solidFill>
                  <a:schemeClr val="bg1">
                    <a:lumMod val="95000"/>
                  </a:schemeClr>
                </a:solidFill>
              </a:rPr>
              <a:t>The most prevalent chronic disease is cardiovascular diseases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pic>
        <p:nvPicPr>
          <p:cNvPr id="3" name="Picture 2">
            <a:extLst>
              <a:ext uri="{FF2B5EF4-FFF2-40B4-BE49-F238E27FC236}">
                <a16:creationId xmlns:a16="http://schemas.microsoft.com/office/drawing/2014/main" id="{7D5F111B-025D-4900-CC5D-587DA36341C0}"/>
              </a:ext>
            </a:extLst>
          </p:cNvPr>
          <p:cNvPicPr>
            <a:picLocks noChangeAspect="1"/>
          </p:cNvPicPr>
          <p:nvPr/>
        </p:nvPicPr>
        <p:blipFill>
          <a:blip r:embed="rId2"/>
          <a:stretch>
            <a:fillRect/>
          </a:stretch>
        </p:blipFill>
        <p:spPr>
          <a:xfrm>
            <a:off x="368595" y="1125633"/>
            <a:ext cx="5431465" cy="5431465"/>
          </a:xfrm>
          <a:prstGeom prst="rect">
            <a:avLst/>
          </a:prstGeom>
        </p:spPr>
      </p:pic>
      <p:pic>
        <p:nvPicPr>
          <p:cNvPr id="6" name="Picture 5">
            <a:extLst>
              <a:ext uri="{FF2B5EF4-FFF2-40B4-BE49-F238E27FC236}">
                <a16:creationId xmlns:a16="http://schemas.microsoft.com/office/drawing/2014/main" id="{24DD02CF-BC1B-CF2A-E03C-D10F44BECE64}"/>
              </a:ext>
            </a:extLst>
          </p:cNvPr>
          <p:cNvPicPr>
            <a:picLocks noChangeAspect="1"/>
          </p:cNvPicPr>
          <p:nvPr/>
        </p:nvPicPr>
        <p:blipFill>
          <a:blip r:embed="rId3"/>
          <a:stretch>
            <a:fillRect/>
          </a:stretch>
        </p:blipFill>
        <p:spPr>
          <a:xfrm>
            <a:off x="6228529" y="3777688"/>
            <a:ext cx="4699952" cy="2943787"/>
          </a:xfrm>
          <a:prstGeom prst="rect">
            <a:avLst/>
          </a:prstGeom>
        </p:spPr>
      </p:pic>
    </p:spTree>
    <p:extLst>
      <p:ext uri="{BB962C8B-B14F-4D97-AF65-F5344CB8AC3E}">
        <p14:creationId xmlns:p14="http://schemas.microsoft.com/office/powerpoint/2010/main" val="315388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0000">
              <a:schemeClr val="accent6">
                <a:lumMod val="75000"/>
              </a:schemeClr>
            </a:gs>
            <a:gs pos="24000">
              <a:schemeClr val="accent1">
                <a:lumMod val="97000"/>
                <a:lumOff val="3000"/>
              </a:schemeClr>
            </a:gs>
            <a:gs pos="54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75522" y="160623"/>
            <a:ext cx="8354325" cy="1106662"/>
          </a:xfrm>
        </p:spPr>
        <p:txBody>
          <a:bodyPr/>
          <a:lstStyle/>
          <a:p>
            <a:pPr algn="ctr"/>
            <a:r>
              <a:rPr lang="en-US" sz="2800" dirty="0">
                <a:solidFill>
                  <a:schemeClr val="accent6">
                    <a:lumMod val="75000"/>
                  </a:schemeClr>
                </a:solidFill>
              </a:rPr>
              <a:t>Prevalence Of Cardiovascular Disease Over Time</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fontScale="92500"/>
          </a:bodyPr>
          <a:lstStyle/>
          <a:p>
            <a:pPr marL="285750" indent="-285750">
              <a:buFont typeface="Arial" panose="020B0604020202020204" pitchFamily="34" charset="0"/>
              <a:buChar char="•"/>
            </a:pPr>
            <a:r>
              <a:rPr lang="en-US" dirty="0">
                <a:solidFill>
                  <a:schemeClr val="accent2">
                    <a:lumMod val="20000"/>
                    <a:lumOff val="80000"/>
                  </a:schemeClr>
                </a:solidFill>
              </a:rPr>
              <a:t>Based off of the previous pivot table, taking the cardiovascular data, a line graph was created to show the prevalence of it over time</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83244" y="3389904"/>
            <a:ext cx="3131987" cy="1106662"/>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It shows the 3-year study, between 2019-2021, of cardiovascular disease</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pic>
        <p:nvPicPr>
          <p:cNvPr id="7" name="Picture 6">
            <a:extLst>
              <a:ext uri="{FF2B5EF4-FFF2-40B4-BE49-F238E27FC236}">
                <a16:creationId xmlns:a16="http://schemas.microsoft.com/office/drawing/2014/main" id="{87A7CE86-19BC-2155-33FD-0514126FC4C1}"/>
              </a:ext>
            </a:extLst>
          </p:cNvPr>
          <p:cNvPicPr>
            <a:picLocks noChangeAspect="1"/>
          </p:cNvPicPr>
          <p:nvPr/>
        </p:nvPicPr>
        <p:blipFill>
          <a:blip r:embed="rId2"/>
          <a:stretch>
            <a:fillRect/>
          </a:stretch>
        </p:blipFill>
        <p:spPr>
          <a:xfrm>
            <a:off x="320749" y="1486204"/>
            <a:ext cx="7763070" cy="4657842"/>
          </a:xfrm>
          <a:prstGeom prst="rect">
            <a:avLst/>
          </a:prstGeom>
        </p:spPr>
      </p:pic>
      <p:sp>
        <p:nvSpPr>
          <p:cNvPr id="8" name="Text Placeholder 27">
            <a:extLst>
              <a:ext uri="{FF2B5EF4-FFF2-40B4-BE49-F238E27FC236}">
                <a16:creationId xmlns:a16="http://schemas.microsoft.com/office/drawing/2014/main" id="{727C100E-789B-61FC-DBAF-41EC1C8B80CA}"/>
              </a:ext>
            </a:extLst>
          </p:cNvPr>
          <p:cNvSpPr txBox="1">
            <a:spLocks/>
          </p:cNvSpPr>
          <p:nvPr/>
        </p:nvSpPr>
        <p:spPr>
          <a:xfrm>
            <a:off x="8686393" y="4475953"/>
            <a:ext cx="3148331"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5">
                    <a:lumMod val="20000"/>
                    <a:lumOff val="80000"/>
                  </a:schemeClr>
                </a:solidFill>
              </a:rPr>
              <a:t>What Is Not being Shown?</a:t>
            </a:r>
          </a:p>
        </p:txBody>
      </p:sp>
      <p:sp>
        <p:nvSpPr>
          <p:cNvPr id="9" name="Text Placeholder 26">
            <a:extLst>
              <a:ext uri="{FF2B5EF4-FFF2-40B4-BE49-F238E27FC236}">
                <a16:creationId xmlns:a16="http://schemas.microsoft.com/office/drawing/2014/main" id="{7C819A96-E955-EB60-C4A6-2E049B4D66D7}"/>
              </a:ext>
            </a:extLst>
          </p:cNvPr>
          <p:cNvSpPr txBox="1">
            <a:spLocks/>
          </p:cNvSpPr>
          <p:nvPr/>
        </p:nvSpPr>
        <p:spPr>
          <a:xfrm>
            <a:off x="8675073" y="5169628"/>
            <a:ext cx="3131987" cy="110666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2">
                    <a:lumMod val="20000"/>
                    <a:lumOff val="80000"/>
                  </a:schemeClr>
                </a:solidFill>
              </a:rPr>
              <a:t>The data before 2019 was not shown, as it was not collected, making it not valuable to this visualization</a:t>
            </a:r>
          </a:p>
        </p:txBody>
      </p:sp>
      <p:sp>
        <p:nvSpPr>
          <p:cNvPr id="10" name="Title 44">
            <a:extLst>
              <a:ext uri="{FF2B5EF4-FFF2-40B4-BE49-F238E27FC236}">
                <a16:creationId xmlns:a16="http://schemas.microsoft.com/office/drawing/2014/main" id="{6E1F3B1B-BC3C-333A-75F8-0371D767D0DE}"/>
              </a:ext>
            </a:extLst>
          </p:cNvPr>
          <p:cNvSpPr txBox="1">
            <a:spLocks/>
          </p:cNvSpPr>
          <p:nvPr/>
        </p:nvSpPr>
        <p:spPr>
          <a:xfrm>
            <a:off x="9999930" y="96265"/>
            <a:ext cx="1834794" cy="87250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ctr"/>
            <a:r>
              <a:rPr lang="en-US" sz="2800" dirty="0">
                <a:solidFill>
                  <a:schemeClr val="bg1"/>
                </a:solidFill>
              </a:rPr>
              <a:t>Part 3</a:t>
            </a:r>
          </a:p>
        </p:txBody>
      </p:sp>
    </p:spTree>
    <p:extLst>
      <p:ext uri="{BB962C8B-B14F-4D97-AF65-F5344CB8AC3E}">
        <p14:creationId xmlns:p14="http://schemas.microsoft.com/office/powerpoint/2010/main" val="412858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0000">
              <a:schemeClr val="accent6">
                <a:lumMod val="75000"/>
              </a:schemeClr>
            </a:gs>
            <a:gs pos="24000">
              <a:schemeClr val="accent1">
                <a:lumMod val="97000"/>
                <a:lumOff val="3000"/>
              </a:schemeClr>
            </a:gs>
            <a:gs pos="54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80753" y="73772"/>
            <a:ext cx="8494321" cy="1013606"/>
          </a:xfrm>
        </p:spPr>
        <p:txBody>
          <a:bodyPr/>
          <a:lstStyle/>
          <a:p>
            <a:pPr algn="ctr"/>
            <a:r>
              <a:rPr lang="en-US" sz="2800" dirty="0">
                <a:solidFill>
                  <a:schemeClr val="accent6">
                    <a:lumMod val="75000"/>
                  </a:schemeClr>
                </a:solidFill>
              </a:rPr>
              <a:t>Race/Ethnicity Affected By Cardiovascular Disease</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3171" y="1100797"/>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4566" y="1570955"/>
            <a:ext cx="2937452" cy="1192694"/>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The data was filtered to only show cardiovascular diseases in relation to race/ethnicity</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98788" y="2965180"/>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Asian or Pacific Islander, non-Hispanic had the lowest percentage of cardiovascular diseases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sp>
        <p:nvSpPr>
          <p:cNvPr id="8" name="Text Placeholder 27">
            <a:extLst>
              <a:ext uri="{FF2B5EF4-FFF2-40B4-BE49-F238E27FC236}">
                <a16:creationId xmlns:a16="http://schemas.microsoft.com/office/drawing/2014/main" id="{727C100E-789B-61FC-DBAF-41EC1C8B80CA}"/>
              </a:ext>
            </a:extLst>
          </p:cNvPr>
          <p:cNvSpPr txBox="1">
            <a:spLocks/>
          </p:cNvSpPr>
          <p:nvPr/>
        </p:nvSpPr>
        <p:spPr>
          <a:xfrm>
            <a:off x="8685405" y="4592571"/>
            <a:ext cx="3148331"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5">
                    <a:lumMod val="20000"/>
                    <a:lumOff val="80000"/>
                  </a:schemeClr>
                </a:solidFill>
              </a:rPr>
              <a:t>What Is Going On?</a:t>
            </a:r>
          </a:p>
        </p:txBody>
      </p:sp>
      <p:sp>
        <p:nvSpPr>
          <p:cNvPr id="9" name="Text Placeholder 26">
            <a:extLst>
              <a:ext uri="{FF2B5EF4-FFF2-40B4-BE49-F238E27FC236}">
                <a16:creationId xmlns:a16="http://schemas.microsoft.com/office/drawing/2014/main" id="{7C819A96-E955-EB60-C4A6-2E049B4D66D7}"/>
              </a:ext>
            </a:extLst>
          </p:cNvPr>
          <p:cNvSpPr txBox="1">
            <a:spLocks/>
          </p:cNvSpPr>
          <p:nvPr/>
        </p:nvSpPr>
        <p:spPr>
          <a:xfrm>
            <a:off x="8675073" y="5029284"/>
            <a:ext cx="3131987" cy="1106662"/>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2">
                    <a:lumMod val="20000"/>
                    <a:lumOff val="80000"/>
                  </a:schemeClr>
                </a:solidFill>
              </a:rPr>
              <a:t>Due to verified data being cleaned prior, it provided even data across the board for races/ethnicities that have a bigger population</a:t>
            </a:r>
          </a:p>
        </p:txBody>
      </p:sp>
      <p:pic>
        <p:nvPicPr>
          <p:cNvPr id="5" name="Picture 4">
            <a:extLst>
              <a:ext uri="{FF2B5EF4-FFF2-40B4-BE49-F238E27FC236}">
                <a16:creationId xmlns:a16="http://schemas.microsoft.com/office/drawing/2014/main" id="{0EAB1547-65F8-8B7B-4208-237681B7F796}"/>
              </a:ext>
            </a:extLst>
          </p:cNvPr>
          <p:cNvPicPr>
            <a:picLocks noChangeAspect="1"/>
          </p:cNvPicPr>
          <p:nvPr/>
        </p:nvPicPr>
        <p:blipFill>
          <a:blip r:embed="rId2"/>
          <a:stretch>
            <a:fillRect/>
          </a:stretch>
        </p:blipFill>
        <p:spPr>
          <a:xfrm>
            <a:off x="2469730" y="3020463"/>
            <a:ext cx="3763765" cy="3763765"/>
          </a:xfrm>
          <a:prstGeom prst="rect">
            <a:avLst/>
          </a:prstGeom>
        </p:spPr>
      </p:pic>
      <p:pic>
        <p:nvPicPr>
          <p:cNvPr id="12" name="Picture 11">
            <a:extLst>
              <a:ext uri="{FF2B5EF4-FFF2-40B4-BE49-F238E27FC236}">
                <a16:creationId xmlns:a16="http://schemas.microsoft.com/office/drawing/2014/main" id="{CDF5535C-F316-593E-8D28-C1AA54CFD341}"/>
              </a:ext>
            </a:extLst>
          </p:cNvPr>
          <p:cNvPicPr>
            <a:picLocks noChangeAspect="1"/>
          </p:cNvPicPr>
          <p:nvPr/>
        </p:nvPicPr>
        <p:blipFill>
          <a:blip r:embed="rId3"/>
          <a:stretch>
            <a:fillRect/>
          </a:stretch>
        </p:blipFill>
        <p:spPr>
          <a:xfrm>
            <a:off x="1461977" y="1008180"/>
            <a:ext cx="5779273" cy="1978079"/>
          </a:xfrm>
          <a:prstGeom prst="rect">
            <a:avLst/>
          </a:prstGeom>
        </p:spPr>
      </p:pic>
    </p:spTree>
    <p:extLst>
      <p:ext uri="{BB962C8B-B14F-4D97-AF65-F5344CB8AC3E}">
        <p14:creationId xmlns:p14="http://schemas.microsoft.com/office/powerpoint/2010/main" val="16056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0000">
              <a:schemeClr val="accent6">
                <a:lumMod val="75000"/>
              </a:schemeClr>
            </a:gs>
            <a:gs pos="24000">
              <a:schemeClr val="accent1">
                <a:lumMod val="97000"/>
                <a:lumOff val="3000"/>
              </a:schemeClr>
            </a:gs>
            <a:gs pos="54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2123" y="108078"/>
            <a:ext cx="8478372" cy="1050164"/>
          </a:xfrm>
        </p:spPr>
        <p:txBody>
          <a:bodyPr/>
          <a:lstStyle/>
          <a:p>
            <a:pPr algn="ctr"/>
            <a:r>
              <a:rPr lang="en-US" sz="2800" dirty="0">
                <a:solidFill>
                  <a:schemeClr val="accent6">
                    <a:lumMod val="75000"/>
                  </a:schemeClr>
                </a:solidFill>
              </a:rPr>
              <a:t>Hospitalizations of Hearth Failure (65 Years+)</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70495" y="1492258"/>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2076187"/>
            <a:ext cx="2937452" cy="1192694"/>
          </a:xfrm>
        </p:spPr>
        <p:txBody>
          <a:bodyPr>
            <a:normAutofit fontScale="92500"/>
          </a:bodyPr>
          <a:lstStyle/>
          <a:p>
            <a:pPr marL="285750" indent="-285750">
              <a:buFont typeface="Arial" panose="020B0604020202020204" pitchFamily="34" charset="0"/>
              <a:buChar char="•"/>
            </a:pPr>
            <a:r>
              <a:rPr lang="en-US" dirty="0" err="1">
                <a:solidFill>
                  <a:schemeClr val="accent2">
                    <a:lumMod val="20000"/>
                    <a:lumOff val="80000"/>
                  </a:schemeClr>
                </a:solidFill>
              </a:rPr>
              <a:t>DataFrame</a:t>
            </a:r>
            <a:r>
              <a:rPr lang="en-US" dirty="0">
                <a:solidFill>
                  <a:schemeClr val="accent2">
                    <a:lumMod val="20000"/>
                    <a:lumOff val="80000"/>
                  </a:schemeClr>
                </a:solidFill>
              </a:rPr>
              <a:t> was created to show per state, how many people, aged 65 years and older, were hospitalized due to cardiovascular diseases</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0495" y="3798465"/>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1419" y="4455920"/>
            <a:ext cx="3131987" cy="1106662"/>
          </a:xfrm>
        </p:spPr>
        <p:txBody>
          <a:bodyPr>
            <a:normAutofit lnSpcReduction="10000"/>
          </a:bodyPr>
          <a:lstStyle/>
          <a:p>
            <a:pPr marL="285750" indent="-285750">
              <a:buFont typeface="Arial" panose="020B0604020202020204" pitchFamily="34" charset="0"/>
              <a:buChar char="•"/>
            </a:pPr>
            <a:r>
              <a:rPr lang="en-US" dirty="0">
                <a:solidFill>
                  <a:schemeClr val="accent2">
                    <a:lumMod val="20000"/>
                    <a:lumOff val="80000"/>
                  </a:schemeClr>
                </a:solidFill>
              </a:rPr>
              <a:t>There is generally decent distribution amongst all states, with Wisconsin being the highest and Wyoming being the lowest</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pic>
        <p:nvPicPr>
          <p:cNvPr id="6" name="Picture 5">
            <a:extLst>
              <a:ext uri="{FF2B5EF4-FFF2-40B4-BE49-F238E27FC236}">
                <a16:creationId xmlns:a16="http://schemas.microsoft.com/office/drawing/2014/main" id="{F01B9143-6E96-D336-B274-E6BE2D59749A}"/>
              </a:ext>
            </a:extLst>
          </p:cNvPr>
          <p:cNvPicPr>
            <a:picLocks noChangeAspect="1"/>
          </p:cNvPicPr>
          <p:nvPr/>
        </p:nvPicPr>
        <p:blipFill>
          <a:blip r:embed="rId2"/>
          <a:stretch>
            <a:fillRect/>
          </a:stretch>
        </p:blipFill>
        <p:spPr>
          <a:xfrm>
            <a:off x="373174" y="1158242"/>
            <a:ext cx="8154888" cy="4077445"/>
          </a:xfrm>
          <a:prstGeom prst="rect">
            <a:avLst/>
          </a:prstGeom>
        </p:spPr>
      </p:pic>
      <p:pic>
        <p:nvPicPr>
          <p:cNvPr id="11" name="Picture 10">
            <a:extLst>
              <a:ext uri="{FF2B5EF4-FFF2-40B4-BE49-F238E27FC236}">
                <a16:creationId xmlns:a16="http://schemas.microsoft.com/office/drawing/2014/main" id="{764BBC2A-7983-C31C-1C85-BCBA7C00875E}"/>
              </a:ext>
            </a:extLst>
          </p:cNvPr>
          <p:cNvPicPr>
            <a:picLocks noChangeAspect="1"/>
          </p:cNvPicPr>
          <p:nvPr/>
        </p:nvPicPr>
        <p:blipFill>
          <a:blip r:embed="rId3"/>
          <a:stretch>
            <a:fillRect/>
          </a:stretch>
        </p:blipFill>
        <p:spPr>
          <a:xfrm>
            <a:off x="373174" y="5386421"/>
            <a:ext cx="8166654" cy="786747"/>
          </a:xfrm>
          <a:prstGeom prst="rect">
            <a:avLst/>
          </a:prstGeom>
        </p:spPr>
      </p:pic>
    </p:spTree>
    <p:extLst>
      <p:ext uri="{BB962C8B-B14F-4D97-AF65-F5344CB8AC3E}">
        <p14:creationId xmlns:p14="http://schemas.microsoft.com/office/powerpoint/2010/main" val="9897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chemeClr val="accent1">
                <a:lumMod val="50000"/>
              </a:schemeClr>
            </a:gs>
            <a:gs pos="86000">
              <a:schemeClr val="accent2">
                <a:lumMod val="45000"/>
                <a:lumOff val="55000"/>
              </a:schemeClr>
            </a:gs>
            <a:gs pos="95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0" y="150017"/>
            <a:ext cx="8637860" cy="986242"/>
          </a:xfrm>
        </p:spPr>
        <p:txBody>
          <a:bodyPr/>
          <a:lstStyle/>
          <a:p>
            <a:pPr algn="ctr"/>
            <a:r>
              <a:rPr lang="en-US" sz="2400" dirty="0">
                <a:solidFill>
                  <a:schemeClr val="accent5">
                    <a:lumMod val="20000"/>
                    <a:lumOff val="80000"/>
                  </a:schemeClr>
                </a:solidFill>
              </a:rPr>
              <a:t>Average Prevalence of Chronic Diseases by Geographic Region</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fontScale="92500" lnSpcReduction="10000"/>
          </a:bodyPr>
          <a:lstStyle/>
          <a:p>
            <a:pPr marL="285750" indent="-285750">
              <a:buFont typeface="Arial" panose="020B0604020202020204" pitchFamily="34" charset="0"/>
              <a:buChar char="•"/>
            </a:pPr>
            <a:r>
              <a:rPr lang="en-US" dirty="0">
                <a:solidFill>
                  <a:schemeClr val="accent2">
                    <a:lumMod val="20000"/>
                    <a:lumOff val="80000"/>
                  </a:schemeClr>
                </a:solidFill>
              </a:rPr>
              <a:t>Based off of the </a:t>
            </a:r>
            <a:r>
              <a:rPr lang="en-US" dirty="0" err="1">
                <a:solidFill>
                  <a:schemeClr val="accent2">
                    <a:lumMod val="20000"/>
                    <a:lumOff val="80000"/>
                  </a:schemeClr>
                </a:solidFill>
              </a:rPr>
              <a:t>us_chronic_cruderate_df</a:t>
            </a:r>
            <a:r>
              <a:rPr lang="en-US" dirty="0">
                <a:solidFill>
                  <a:schemeClr val="accent2">
                    <a:lumMod val="20000"/>
                    <a:lumOff val="80000"/>
                  </a:schemeClr>
                </a:solidFill>
              </a:rPr>
              <a:t>, a .sum function was used to determine average prevalence of chronic diseases</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a:bodyPr>
          <a:lstStyle/>
          <a:p>
            <a:pPr marL="285750" indent="-285750">
              <a:buFont typeface="Arial" panose="020B0604020202020204" pitchFamily="34" charset="0"/>
              <a:buChar char="•"/>
            </a:pPr>
            <a:r>
              <a:rPr lang="en-US" dirty="0">
                <a:solidFill>
                  <a:schemeClr val="bg1"/>
                </a:solidFill>
              </a:rPr>
              <a:t>Shows that Oklahoma had the highest average prevalence of chronic diseases, while Utah has the lowest</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
        <p:nvSpPr>
          <p:cNvPr id="2" name="Title 44">
            <a:extLst>
              <a:ext uri="{FF2B5EF4-FFF2-40B4-BE49-F238E27FC236}">
                <a16:creationId xmlns:a16="http://schemas.microsoft.com/office/drawing/2014/main" id="{0B9E02F8-7641-D8AB-AB11-BC9BE57870B4}"/>
              </a:ext>
            </a:extLst>
          </p:cNvPr>
          <p:cNvSpPr txBox="1">
            <a:spLocks/>
          </p:cNvSpPr>
          <p:nvPr/>
        </p:nvSpPr>
        <p:spPr>
          <a:xfrm>
            <a:off x="10271052" y="106160"/>
            <a:ext cx="1613282" cy="77634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r"/>
            <a:r>
              <a:rPr lang="en-US" sz="2000" dirty="0">
                <a:solidFill>
                  <a:schemeClr val="accent5">
                    <a:lumMod val="20000"/>
                    <a:lumOff val="80000"/>
                  </a:schemeClr>
                </a:solidFill>
              </a:rPr>
              <a:t>Part 4</a:t>
            </a:r>
          </a:p>
        </p:txBody>
      </p:sp>
      <p:pic>
        <p:nvPicPr>
          <p:cNvPr id="5" name="Picture 4">
            <a:extLst>
              <a:ext uri="{FF2B5EF4-FFF2-40B4-BE49-F238E27FC236}">
                <a16:creationId xmlns:a16="http://schemas.microsoft.com/office/drawing/2014/main" id="{F6959692-FE7A-B597-778A-FD6564610067}"/>
              </a:ext>
            </a:extLst>
          </p:cNvPr>
          <p:cNvPicPr>
            <a:picLocks noChangeAspect="1"/>
          </p:cNvPicPr>
          <p:nvPr/>
        </p:nvPicPr>
        <p:blipFill>
          <a:blip r:embed="rId2"/>
          <a:stretch>
            <a:fillRect/>
          </a:stretch>
        </p:blipFill>
        <p:spPr>
          <a:xfrm>
            <a:off x="224206" y="1158242"/>
            <a:ext cx="7744896" cy="5382803"/>
          </a:xfrm>
          <a:prstGeom prst="rect">
            <a:avLst/>
          </a:prstGeom>
        </p:spPr>
      </p:pic>
      <p:pic>
        <p:nvPicPr>
          <p:cNvPr id="12" name="Picture 11">
            <a:extLst>
              <a:ext uri="{FF2B5EF4-FFF2-40B4-BE49-F238E27FC236}">
                <a16:creationId xmlns:a16="http://schemas.microsoft.com/office/drawing/2014/main" id="{A144C772-34C4-F8C8-0152-BAC2137B62CA}"/>
              </a:ext>
            </a:extLst>
          </p:cNvPr>
          <p:cNvPicPr>
            <a:picLocks noChangeAspect="1"/>
          </p:cNvPicPr>
          <p:nvPr/>
        </p:nvPicPr>
        <p:blipFill>
          <a:blip r:embed="rId3"/>
          <a:stretch>
            <a:fillRect/>
          </a:stretch>
        </p:blipFill>
        <p:spPr>
          <a:xfrm>
            <a:off x="7118498" y="5956380"/>
            <a:ext cx="5073502" cy="436558"/>
          </a:xfrm>
          <a:prstGeom prst="rect">
            <a:avLst/>
          </a:prstGeom>
        </p:spPr>
      </p:pic>
    </p:spTree>
    <p:extLst>
      <p:ext uri="{BB962C8B-B14F-4D97-AF65-F5344CB8AC3E}">
        <p14:creationId xmlns:p14="http://schemas.microsoft.com/office/powerpoint/2010/main" val="695513604"/>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812</TotalTime>
  <Words>826</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Quire Sans</vt:lpstr>
      <vt:lpstr>Seaford</vt:lpstr>
      <vt:lpstr>Seaford Bold</vt:lpstr>
      <vt:lpstr>Office Theme</vt:lpstr>
      <vt:lpstr>Trends and Patterns in the United States for Chronic Diseases</vt:lpstr>
      <vt:lpstr>Cleaning the Data</vt:lpstr>
      <vt:lpstr>Cleaning Data</vt:lpstr>
      <vt:lpstr>Prevalence Of Chronic Diseases and Its’ Trends</vt:lpstr>
      <vt:lpstr>Prevalence Of Chronic Diseases</vt:lpstr>
      <vt:lpstr>Prevalence Of Cardiovascular Disease Over Time</vt:lpstr>
      <vt:lpstr>Race/Ethnicity Affected By Cardiovascular Disease</vt:lpstr>
      <vt:lpstr>Hospitalizations of Hearth Failure (65 Years+)</vt:lpstr>
      <vt:lpstr>Average Prevalence of Chronic Diseases by Geographic Region</vt:lpstr>
      <vt:lpstr>Chronic Disease Rates in Oklahoma</vt:lpstr>
      <vt:lpstr>Chronic Disease Prevalence: Male Vs. Female</vt:lpstr>
      <vt:lpstr>Chronic Disease Prevalence: Oklahoma Vs. Utah</vt:lpstr>
      <vt:lpstr>Verification of Data</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Alyssa Jones</dc:creator>
  <cp:lastModifiedBy>Alyssa Jones</cp:lastModifiedBy>
  <cp:revision>47</cp:revision>
  <dcterms:created xsi:type="dcterms:W3CDTF">2024-05-15T20:53:32Z</dcterms:created>
  <dcterms:modified xsi:type="dcterms:W3CDTF">2024-05-16T21:12:54Z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