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notesMasterIdLst>
    <p:notesMasterId r:id="rId26"/>
  </p:notesMasterIdLst>
  <p:sldIdLst>
    <p:sldId id="256" r:id="rId4"/>
    <p:sldId id="275" r:id="rId5"/>
    <p:sldId id="257" r:id="rId6"/>
    <p:sldId id="259" r:id="rId7"/>
    <p:sldId id="267" r:id="rId8"/>
    <p:sldId id="269" r:id="rId9"/>
    <p:sldId id="280" r:id="rId10"/>
    <p:sldId id="268" r:id="rId11"/>
    <p:sldId id="278" r:id="rId12"/>
    <p:sldId id="285" r:id="rId13"/>
    <p:sldId id="273" r:id="rId14"/>
    <p:sldId id="274" r:id="rId15"/>
    <p:sldId id="277" r:id="rId16"/>
    <p:sldId id="286" r:id="rId17"/>
    <p:sldId id="276" r:id="rId18"/>
    <p:sldId id="282" r:id="rId19"/>
    <p:sldId id="263" r:id="rId20"/>
    <p:sldId id="279" r:id="rId21"/>
    <p:sldId id="281" r:id="rId22"/>
    <p:sldId id="270" r:id="rId23"/>
    <p:sldId id="264"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828A31-B05B-822B-47AE-A67C0A10604A}" name="Andrea Jones" initials="AJ" userId="S::andrea@allaboutresources.co.uk::c342bba9-3d40-463b-85ee-2fa77cd789e4" providerId="AD"/>
  <p188:author id="{B9C519C2-6306-954E-C294-BF2DF916D2B2}" name="finuxfinnon@icloud.com" initials="fi" userId="S::urn:spo:guest#finuxfinnon@icloud.com::"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861" autoAdjust="0"/>
  </p:normalViewPr>
  <p:slideViewPr>
    <p:cSldViewPr snapToGrid="0">
      <p:cViewPr varScale="1">
        <p:scale>
          <a:sx n="61" d="100"/>
          <a:sy n="61" d="100"/>
        </p:scale>
        <p:origin x="1433" y="26"/>
      </p:cViewPr>
      <p:guideLst/>
    </p:cSldViewPr>
  </p:slideViewPr>
  <p:notesTextViewPr>
    <p:cViewPr>
      <p:scale>
        <a:sx n="1" d="1"/>
        <a:sy n="1" d="1"/>
      </p:scale>
      <p:origin x="0" y="0"/>
    </p:cViewPr>
  </p:notesTextViewPr>
  <p:sorterViewPr>
    <p:cViewPr>
      <p:scale>
        <a:sx n="100" d="100"/>
        <a:sy n="100" d="100"/>
      </p:scale>
      <p:origin x="0" y="-58"/>
    </p:cViewPr>
  </p:sorterViewPr>
  <p:notesViewPr>
    <p:cSldViewPr snapToGrid="0">
      <p:cViewPr varScale="1">
        <p:scale>
          <a:sx n="64" d="100"/>
          <a:sy n="64" d="100"/>
        </p:scale>
        <p:origin x="305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8/10/relationships/authors" Targe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hyperlink" Target="https://learn.microsoft.com/en-us/azure/architecture/icons/" TargetMode="External"/><Relationship Id="rId1" Type="http://schemas.openxmlformats.org/officeDocument/2006/relationships/hyperlink" Target="https://aka.ms/tmt" TargetMode="External"/></Relationships>
</file>

<file path=ppt/diagrams/_rels/data8.xml.rels><?xml version="1.0" encoding="UTF-8" standalone="yes"?>
<Relationships xmlns="http://schemas.openxmlformats.org/package/2006/relationships"><Relationship Id="rId3" Type="http://schemas.openxmlformats.org/officeDocument/2006/relationships/hyperlink" Target="https://capec.mitre.org/data/definitions/1000.html" TargetMode="External"/><Relationship Id="rId2" Type="http://schemas.openxmlformats.org/officeDocument/2006/relationships/hyperlink" Target="https://docs.aws.com/security" TargetMode="External"/><Relationship Id="rId1" Type="http://schemas.openxmlformats.org/officeDocument/2006/relationships/hyperlink" Target="https://github.com/MicrosoftDocs/SecurityBenchmarks/" TargetMode="External"/><Relationship Id="rId6" Type="http://schemas.openxmlformats.org/officeDocument/2006/relationships/hyperlink" Target="https://github.com/awslabs/aws-config-rules/blob/master/aws-config-conformance-packs/" TargetMode="External"/><Relationship Id="rId5" Type="http://schemas.openxmlformats.org/officeDocument/2006/relationships/hyperlink" Target="https://docs.aws.amazon.com/config/latest/developerguide/operational-best-practices-for-nist-800-53_rev_5.html" TargetMode="External"/><Relationship Id="rId4" Type="http://schemas.openxmlformats.org/officeDocument/2006/relationships/hyperlink" Target="https://ostering.com/blog/2022/03/07/capec-stride-mapping"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hyperlink" Target="https://learn.microsoft.com/en-us/azure/architecture/icons/" TargetMode="External"/><Relationship Id="rId1" Type="http://schemas.openxmlformats.org/officeDocument/2006/relationships/hyperlink" Target="https://aka.ms/tmt" TargetMode="External"/></Relationships>
</file>

<file path=ppt/diagrams/_rels/drawing8.xml.rels><?xml version="1.0" encoding="UTF-8" standalone="yes"?>
<Relationships xmlns="http://schemas.openxmlformats.org/package/2006/relationships"><Relationship Id="rId3" Type="http://schemas.openxmlformats.org/officeDocument/2006/relationships/hyperlink" Target="https://github.com/MicrosoftDocs/SecurityBenchmarks/" TargetMode="External"/><Relationship Id="rId2" Type="http://schemas.openxmlformats.org/officeDocument/2006/relationships/hyperlink" Target="https://ostering.com/blog/2022/03/07/capec-stride-mapping" TargetMode="External"/><Relationship Id="rId1" Type="http://schemas.openxmlformats.org/officeDocument/2006/relationships/hyperlink" Target="https://capec.mitre.org/data/definitions/1000.html" TargetMode="External"/><Relationship Id="rId6" Type="http://schemas.openxmlformats.org/officeDocument/2006/relationships/hyperlink" Target="https://github.com/awslabs/aws-config-rules/blob/master/aws-config-conformance-packs/" TargetMode="External"/><Relationship Id="rId5" Type="http://schemas.openxmlformats.org/officeDocument/2006/relationships/hyperlink" Target="https://docs.aws.amazon.com/config/latest/developerguide/operational-best-practices-for-nist-800-53_rev_5.html" TargetMode="External"/><Relationship Id="rId4" Type="http://schemas.openxmlformats.org/officeDocument/2006/relationships/hyperlink" Target="https://docs.aws.com/security"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1CA73-669D-47A4-8994-EA02B6C7F356}"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64D6C9C-652D-4943-BD7F-DE775582D186}">
      <dgm:prSet/>
      <dgm:spPr/>
      <dgm:t>
        <a:bodyPr/>
        <a:lstStyle/>
        <a:p>
          <a:r>
            <a:rPr lang="en-US" dirty="0"/>
            <a:t>Vulnerability scans highlighting weak, or non-existent, encryption, weak authentication methods, unnecessary public IPs, etc.</a:t>
          </a:r>
        </a:p>
      </dgm:t>
    </dgm:pt>
    <dgm:pt modelId="{64F5BD91-4797-4493-B7CB-45022C2052A2}" type="parTrans" cxnId="{266C8E4A-B0D8-40EF-82DC-5405D5AE8BCC}">
      <dgm:prSet/>
      <dgm:spPr/>
      <dgm:t>
        <a:bodyPr/>
        <a:lstStyle/>
        <a:p>
          <a:endParaRPr lang="en-US"/>
        </a:p>
      </dgm:t>
    </dgm:pt>
    <dgm:pt modelId="{98D72934-A686-4B90-BB1A-F6B3856DCB1F}" type="sibTrans" cxnId="{266C8E4A-B0D8-40EF-82DC-5405D5AE8BCC}">
      <dgm:prSet/>
      <dgm:spPr/>
      <dgm:t>
        <a:bodyPr/>
        <a:lstStyle/>
        <a:p>
          <a:endParaRPr lang="en-US"/>
        </a:p>
      </dgm:t>
    </dgm:pt>
    <dgm:pt modelId="{6B7F4CC8-0578-4C81-A71C-A71882C57E23}">
      <dgm:prSet/>
      <dgm:spPr/>
      <dgm:t>
        <a:bodyPr/>
        <a:lstStyle/>
        <a:p>
          <a:r>
            <a:rPr lang="en-US"/>
            <a:t>Cloud consoles listing reams of issues for resources, e.g. publicly exposed storage.</a:t>
          </a:r>
        </a:p>
      </dgm:t>
    </dgm:pt>
    <dgm:pt modelId="{13203109-F1D1-463A-94A8-7FFD444DA250}" type="parTrans" cxnId="{397F109E-2806-4E96-AD15-3380B70C9F43}">
      <dgm:prSet/>
      <dgm:spPr/>
      <dgm:t>
        <a:bodyPr/>
        <a:lstStyle/>
        <a:p>
          <a:endParaRPr lang="en-US"/>
        </a:p>
      </dgm:t>
    </dgm:pt>
    <dgm:pt modelId="{E64B3D39-4075-4A1E-BF43-F87EA2AD70E4}" type="sibTrans" cxnId="{397F109E-2806-4E96-AD15-3380B70C9F43}">
      <dgm:prSet/>
      <dgm:spPr/>
      <dgm:t>
        <a:bodyPr/>
        <a:lstStyle/>
        <a:p>
          <a:endParaRPr lang="en-US"/>
        </a:p>
      </dgm:t>
    </dgm:pt>
    <dgm:pt modelId="{887A287C-3360-4290-ACEF-161AA009FE38}">
      <dgm:prSet/>
      <dgm:spPr/>
      <dgm:t>
        <a:bodyPr/>
        <a:lstStyle/>
        <a:p>
          <a:r>
            <a:rPr lang="en-US"/>
            <a:t>Penetration testers find basic flaws.</a:t>
          </a:r>
        </a:p>
      </dgm:t>
    </dgm:pt>
    <dgm:pt modelId="{1D5DECAB-3A93-4DC0-9D8A-5FDB3CBB3EB5}" type="parTrans" cxnId="{9EB71BE2-C313-466D-AA48-5E89FAE23439}">
      <dgm:prSet/>
      <dgm:spPr/>
      <dgm:t>
        <a:bodyPr/>
        <a:lstStyle/>
        <a:p>
          <a:endParaRPr lang="en-US"/>
        </a:p>
      </dgm:t>
    </dgm:pt>
    <dgm:pt modelId="{062490F2-2E5D-4556-8983-C0403F99A0DC}" type="sibTrans" cxnId="{9EB71BE2-C313-466D-AA48-5E89FAE23439}">
      <dgm:prSet/>
      <dgm:spPr/>
      <dgm:t>
        <a:bodyPr/>
        <a:lstStyle/>
        <a:p>
          <a:endParaRPr lang="en-US"/>
        </a:p>
      </dgm:t>
    </dgm:pt>
    <dgm:pt modelId="{85AC7896-F5EA-47F9-9ABE-B2BB880F5334}">
      <dgm:prSet/>
      <dgm:spPr/>
      <dgm:t>
        <a:bodyPr/>
        <a:lstStyle/>
        <a:p>
          <a:r>
            <a:rPr lang="en-US"/>
            <a:t>Scans find exposed credentials or weak Active Directory configuration.</a:t>
          </a:r>
        </a:p>
      </dgm:t>
    </dgm:pt>
    <dgm:pt modelId="{B1660056-FDC0-4F5E-B38E-8446D3321D58}" type="parTrans" cxnId="{F90C6527-ACF3-4828-B1F5-E2702219FDBF}">
      <dgm:prSet/>
      <dgm:spPr/>
      <dgm:t>
        <a:bodyPr/>
        <a:lstStyle/>
        <a:p>
          <a:endParaRPr lang="en-US"/>
        </a:p>
      </dgm:t>
    </dgm:pt>
    <dgm:pt modelId="{3A6B844A-5E8B-4BDE-A13F-E728C7A818C5}" type="sibTrans" cxnId="{F90C6527-ACF3-4828-B1F5-E2702219FDBF}">
      <dgm:prSet/>
      <dgm:spPr/>
      <dgm:t>
        <a:bodyPr/>
        <a:lstStyle/>
        <a:p>
          <a:endParaRPr lang="en-US"/>
        </a:p>
      </dgm:t>
    </dgm:pt>
    <dgm:pt modelId="{C6B4AFC1-4141-4C0F-8B3D-C920B61A78E7}" type="pres">
      <dgm:prSet presAssocID="{0061CA73-669D-47A4-8994-EA02B6C7F356}" presName="linear" presStyleCnt="0">
        <dgm:presLayoutVars>
          <dgm:animLvl val="lvl"/>
          <dgm:resizeHandles val="exact"/>
        </dgm:presLayoutVars>
      </dgm:prSet>
      <dgm:spPr/>
    </dgm:pt>
    <dgm:pt modelId="{24E2C027-023E-4430-BB8F-7880A853CF4D}" type="pres">
      <dgm:prSet presAssocID="{164D6C9C-652D-4943-BD7F-DE775582D186}" presName="parentText" presStyleLbl="node1" presStyleIdx="0" presStyleCnt="4">
        <dgm:presLayoutVars>
          <dgm:chMax val="0"/>
          <dgm:bulletEnabled val="1"/>
        </dgm:presLayoutVars>
      </dgm:prSet>
      <dgm:spPr/>
    </dgm:pt>
    <dgm:pt modelId="{8985FBDD-AB6E-4145-BE5C-C97C7C9259AC}" type="pres">
      <dgm:prSet presAssocID="{98D72934-A686-4B90-BB1A-F6B3856DCB1F}" presName="spacer" presStyleCnt="0"/>
      <dgm:spPr/>
    </dgm:pt>
    <dgm:pt modelId="{2C5F9D2D-2354-478E-B821-925283041C32}" type="pres">
      <dgm:prSet presAssocID="{6B7F4CC8-0578-4C81-A71C-A71882C57E23}" presName="parentText" presStyleLbl="node1" presStyleIdx="1" presStyleCnt="4">
        <dgm:presLayoutVars>
          <dgm:chMax val="0"/>
          <dgm:bulletEnabled val="1"/>
        </dgm:presLayoutVars>
      </dgm:prSet>
      <dgm:spPr/>
    </dgm:pt>
    <dgm:pt modelId="{2E35D98F-F86C-4DA6-B3B9-D4683DF18868}" type="pres">
      <dgm:prSet presAssocID="{E64B3D39-4075-4A1E-BF43-F87EA2AD70E4}" presName="spacer" presStyleCnt="0"/>
      <dgm:spPr/>
    </dgm:pt>
    <dgm:pt modelId="{6355307F-CF4A-493F-B785-C5A6899A4A32}" type="pres">
      <dgm:prSet presAssocID="{887A287C-3360-4290-ACEF-161AA009FE38}" presName="parentText" presStyleLbl="node1" presStyleIdx="2" presStyleCnt="4">
        <dgm:presLayoutVars>
          <dgm:chMax val="0"/>
          <dgm:bulletEnabled val="1"/>
        </dgm:presLayoutVars>
      </dgm:prSet>
      <dgm:spPr/>
    </dgm:pt>
    <dgm:pt modelId="{C38E58BD-8289-40FC-9620-17BBD48F8302}" type="pres">
      <dgm:prSet presAssocID="{062490F2-2E5D-4556-8983-C0403F99A0DC}" presName="spacer" presStyleCnt="0"/>
      <dgm:spPr/>
    </dgm:pt>
    <dgm:pt modelId="{9E338D2C-E25F-4C88-9036-9FCFC8753D8B}" type="pres">
      <dgm:prSet presAssocID="{85AC7896-F5EA-47F9-9ABE-B2BB880F5334}" presName="parentText" presStyleLbl="node1" presStyleIdx="3" presStyleCnt="4">
        <dgm:presLayoutVars>
          <dgm:chMax val="0"/>
          <dgm:bulletEnabled val="1"/>
        </dgm:presLayoutVars>
      </dgm:prSet>
      <dgm:spPr/>
    </dgm:pt>
  </dgm:ptLst>
  <dgm:cxnLst>
    <dgm:cxn modelId="{F90C6527-ACF3-4828-B1F5-E2702219FDBF}" srcId="{0061CA73-669D-47A4-8994-EA02B6C7F356}" destId="{85AC7896-F5EA-47F9-9ABE-B2BB880F5334}" srcOrd="3" destOrd="0" parTransId="{B1660056-FDC0-4F5E-B38E-8446D3321D58}" sibTransId="{3A6B844A-5E8B-4BDE-A13F-E728C7A818C5}"/>
    <dgm:cxn modelId="{266C8E4A-B0D8-40EF-82DC-5405D5AE8BCC}" srcId="{0061CA73-669D-47A4-8994-EA02B6C7F356}" destId="{164D6C9C-652D-4943-BD7F-DE775582D186}" srcOrd="0" destOrd="0" parTransId="{64F5BD91-4797-4493-B7CB-45022C2052A2}" sibTransId="{98D72934-A686-4B90-BB1A-F6B3856DCB1F}"/>
    <dgm:cxn modelId="{8CB14880-C220-41BE-A853-C1937E08BDE0}" type="presOf" srcId="{0061CA73-669D-47A4-8994-EA02B6C7F356}" destId="{C6B4AFC1-4141-4C0F-8B3D-C920B61A78E7}" srcOrd="0" destOrd="0" presId="urn:microsoft.com/office/officeart/2005/8/layout/vList2"/>
    <dgm:cxn modelId="{397F109E-2806-4E96-AD15-3380B70C9F43}" srcId="{0061CA73-669D-47A4-8994-EA02B6C7F356}" destId="{6B7F4CC8-0578-4C81-A71C-A71882C57E23}" srcOrd="1" destOrd="0" parTransId="{13203109-F1D1-463A-94A8-7FFD444DA250}" sibTransId="{E64B3D39-4075-4A1E-BF43-F87EA2AD70E4}"/>
    <dgm:cxn modelId="{D69AE0A7-D6BB-440B-AFC4-059727881128}" type="presOf" srcId="{6B7F4CC8-0578-4C81-A71C-A71882C57E23}" destId="{2C5F9D2D-2354-478E-B821-925283041C32}" srcOrd="0" destOrd="0" presId="urn:microsoft.com/office/officeart/2005/8/layout/vList2"/>
    <dgm:cxn modelId="{D2100FCC-E678-48A6-AE34-4C428D8E49BC}" type="presOf" srcId="{887A287C-3360-4290-ACEF-161AA009FE38}" destId="{6355307F-CF4A-493F-B785-C5A6899A4A32}" srcOrd="0" destOrd="0" presId="urn:microsoft.com/office/officeart/2005/8/layout/vList2"/>
    <dgm:cxn modelId="{333962E1-C99B-464F-B362-DAA0FE137EEE}" type="presOf" srcId="{164D6C9C-652D-4943-BD7F-DE775582D186}" destId="{24E2C027-023E-4430-BB8F-7880A853CF4D}" srcOrd="0" destOrd="0" presId="urn:microsoft.com/office/officeart/2005/8/layout/vList2"/>
    <dgm:cxn modelId="{9EB71BE2-C313-466D-AA48-5E89FAE23439}" srcId="{0061CA73-669D-47A4-8994-EA02B6C7F356}" destId="{887A287C-3360-4290-ACEF-161AA009FE38}" srcOrd="2" destOrd="0" parTransId="{1D5DECAB-3A93-4DC0-9D8A-5FDB3CBB3EB5}" sibTransId="{062490F2-2E5D-4556-8983-C0403F99A0DC}"/>
    <dgm:cxn modelId="{A5B812F2-19F4-48FA-A422-33CFF94A2680}" type="presOf" srcId="{85AC7896-F5EA-47F9-9ABE-B2BB880F5334}" destId="{9E338D2C-E25F-4C88-9036-9FCFC8753D8B}" srcOrd="0" destOrd="0" presId="urn:microsoft.com/office/officeart/2005/8/layout/vList2"/>
    <dgm:cxn modelId="{A2C08949-6376-4170-ACB3-0B050007EEAE}" type="presParOf" srcId="{C6B4AFC1-4141-4C0F-8B3D-C920B61A78E7}" destId="{24E2C027-023E-4430-BB8F-7880A853CF4D}" srcOrd="0" destOrd="0" presId="urn:microsoft.com/office/officeart/2005/8/layout/vList2"/>
    <dgm:cxn modelId="{3F0EB2DA-57B3-4EB4-A2EF-85331EF719C4}" type="presParOf" srcId="{C6B4AFC1-4141-4C0F-8B3D-C920B61A78E7}" destId="{8985FBDD-AB6E-4145-BE5C-C97C7C9259AC}" srcOrd="1" destOrd="0" presId="urn:microsoft.com/office/officeart/2005/8/layout/vList2"/>
    <dgm:cxn modelId="{C897D9F9-0527-445B-9D24-3B48FC367C93}" type="presParOf" srcId="{C6B4AFC1-4141-4C0F-8B3D-C920B61A78E7}" destId="{2C5F9D2D-2354-478E-B821-925283041C32}" srcOrd="2" destOrd="0" presId="urn:microsoft.com/office/officeart/2005/8/layout/vList2"/>
    <dgm:cxn modelId="{1CA8AB78-AC41-44C2-B0AC-0E2CDFF9B28A}" type="presParOf" srcId="{C6B4AFC1-4141-4C0F-8B3D-C920B61A78E7}" destId="{2E35D98F-F86C-4DA6-B3B9-D4683DF18868}" srcOrd="3" destOrd="0" presId="urn:microsoft.com/office/officeart/2005/8/layout/vList2"/>
    <dgm:cxn modelId="{FD2641EC-7B40-4FA8-9CA2-D516795FA963}" type="presParOf" srcId="{C6B4AFC1-4141-4C0F-8B3D-C920B61A78E7}" destId="{6355307F-CF4A-493F-B785-C5A6899A4A32}" srcOrd="4" destOrd="0" presId="urn:microsoft.com/office/officeart/2005/8/layout/vList2"/>
    <dgm:cxn modelId="{DFCB3BD0-02CA-46EA-8E3C-57E9AB0B22FD}" type="presParOf" srcId="{C6B4AFC1-4141-4C0F-8B3D-C920B61A78E7}" destId="{C38E58BD-8289-40FC-9620-17BBD48F8302}" srcOrd="5" destOrd="0" presId="urn:microsoft.com/office/officeart/2005/8/layout/vList2"/>
    <dgm:cxn modelId="{345DFE68-129A-4A27-A6B9-EB6F544FB564}" type="presParOf" srcId="{C6B4AFC1-4141-4C0F-8B3D-C920B61A78E7}" destId="{9E338D2C-E25F-4C88-9036-9FCFC8753D8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4F0FFA-2365-4D1A-A212-B7601853AD2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A540510-505F-45A6-A684-A5860D2D367E}">
      <dgm:prSet custT="1"/>
      <dgm:spPr/>
      <dgm:t>
        <a:bodyPr/>
        <a:lstStyle/>
        <a:p>
          <a:r>
            <a:rPr lang="en-US" sz="2000" dirty="0"/>
            <a:t>Microsoft Threat Modelling Tool:  </a:t>
          </a:r>
          <a:r>
            <a:rPr lang="en-US" sz="2000" dirty="0">
              <a:hlinkClick xmlns:r="http://schemas.openxmlformats.org/officeDocument/2006/relationships" r:id="rId1"/>
            </a:rPr>
            <a:t>https://aka.ms/tmt</a:t>
          </a:r>
          <a:r>
            <a:rPr lang="en-US" sz="2000" dirty="0"/>
            <a:t>  </a:t>
          </a:r>
        </a:p>
      </dgm:t>
    </dgm:pt>
    <dgm:pt modelId="{1F1EA4AE-DFA4-48E7-BADF-494AF5B6C148}" type="parTrans" cxnId="{CE27ACB3-510B-49DA-B52D-556DFD4E0A49}">
      <dgm:prSet/>
      <dgm:spPr/>
      <dgm:t>
        <a:bodyPr/>
        <a:lstStyle/>
        <a:p>
          <a:endParaRPr lang="en-US" sz="2800"/>
        </a:p>
      </dgm:t>
    </dgm:pt>
    <dgm:pt modelId="{9186DF17-0CAC-42FE-816D-C599B09B42BC}" type="sibTrans" cxnId="{CE27ACB3-510B-49DA-B52D-556DFD4E0A49}">
      <dgm:prSet/>
      <dgm:spPr/>
      <dgm:t>
        <a:bodyPr/>
        <a:lstStyle/>
        <a:p>
          <a:endParaRPr lang="en-US" sz="2800"/>
        </a:p>
      </dgm:t>
    </dgm:pt>
    <dgm:pt modelId="{259E3CAA-42BC-4700-9395-4291CE39CC16}">
      <dgm:prSet custT="1"/>
      <dgm:spPr/>
      <dgm:t>
        <a:bodyPr/>
        <a:lstStyle/>
        <a:p>
          <a:r>
            <a:rPr lang="en-US" sz="2000" dirty="0"/>
            <a:t>Azure Architecture Icons:  </a:t>
          </a:r>
          <a:r>
            <a:rPr lang="en-US" sz="2000" dirty="0">
              <a:hlinkClick xmlns:r="http://schemas.openxmlformats.org/officeDocument/2006/relationships" r:id="rId2"/>
            </a:rPr>
            <a:t>https://learn.microsoft.com/en-us/azure/architecture/icons/</a:t>
          </a:r>
          <a:r>
            <a:rPr lang="en-US" sz="2000" dirty="0"/>
            <a:t> </a:t>
          </a:r>
        </a:p>
      </dgm:t>
    </dgm:pt>
    <dgm:pt modelId="{E1639229-EFC5-4419-90D2-2EDA8A0DD5CB}" type="parTrans" cxnId="{CBE59F07-2E1A-47C3-8A3B-955FEF8B54A1}">
      <dgm:prSet/>
      <dgm:spPr/>
      <dgm:t>
        <a:bodyPr/>
        <a:lstStyle/>
        <a:p>
          <a:endParaRPr lang="en-US" sz="2800"/>
        </a:p>
      </dgm:t>
    </dgm:pt>
    <dgm:pt modelId="{199241E5-5E2C-41A5-9DF8-6D54B8801FC9}" type="sibTrans" cxnId="{CBE59F07-2E1A-47C3-8A3B-955FEF8B54A1}">
      <dgm:prSet/>
      <dgm:spPr/>
      <dgm:t>
        <a:bodyPr/>
        <a:lstStyle/>
        <a:p>
          <a:endParaRPr lang="en-US" sz="2800"/>
        </a:p>
      </dgm:t>
    </dgm:pt>
    <dgm:pt modelId="{B5B72B8F-D65A-4E48-8120-80ABE1FB3FDA}">
      <dgm:prSet custT="1"/>
      <dgm:spPr/>
      <dgm:t>
        <a:bodyPr/>
        <a:lstStyle/>
        <a:p>
          <a:r>
            <a:rPr lang="en-US" sz="2000" dirty="0"/>
            <a:t>AWS Architecture Icons: </a:t>
          </a:r>
          <a:r>
            <a:rPr lang="en-US" sz="2000" dirty="0">
              <a:hlinkClick xmlns:r="http://schemas.openxmlformats.org/officeDocument/2006/relationships" r:id="rId3"/>
            </a:rPr>
            <a:t>https://aws.amazon.com/architecture/icons/</a:t>
          </a:r>
          <a:r>
            <a:rPr lang="en-US" sz="2000" dirty="0"/>
            <a:t> </a:t>
          </a:r>
        </a:p>
      </dgm:t>
    </dgm:pt>
    <dgm:pt modelId="{CF843264-D4B8-4ECB-9BA9-6F35E14960D1}" type="parTrans" cxnId="{E40753E8-D0AF-4C6A-823F-897A49C054A2}">
      <dgm:prSet/>
      <dgm:spPr/>
      <dgm:t>
        <a:bodyPr/>
        <a:lstStyle/>
        <a:p>
          <a:endParaRPr lang="en-US" sz="2800"/>
        </a:p>
      </dgm:t>
    </dgm:pt>
    <dgm:pt modelId="{A117FDC9-11A5-4F7E-AAEE-F63578216380}" type="sibTrans" cxnId="{E40753E8-D0AF-4C6A-823F-897A49C054A2}">
      <dgm:prSet/>
      <dgm:spPr/>
      <dgm:t>
        <a:bodyPr/>
        <a:lstStyle/>
        <a:p>
          <a:endParaRPr lang="en-US" sz="2800"/>
        </a:p>
      </dgm:t>
    </dgm:pt>
    <dgm:pt modelId="{61DA5EC1-346B-4B66-9E97-A388545D6787}" type="pres">
      <dgm:prSet presAssocID="{A14F0FFA-2365-4D1A-A212-B7601853AD2F}" presName="vert0" presStyleCnt="0">
        <dgm:presLayoutVars>
          <dgm:dir/>
          <dgm:animOne val="branch"/>
          <dgm:animLvl val="lvl"/>
        </dgm:presLayoutVars>
      </dgm:prSet>
      <dgm:spPr/>
    </dgm:pt>
    <dgm:pt modelId="{92D79303-8EE8-44CE-A0CA-01BB0E4E16FB}" type="pres">
      <dgm:prSet presAssocID="{6A540510-505F-45A6-A684-A5860D2D367E}" presName="thickLine" presStyleLbl="alignNode1" presStyleIdx="0" presStyleCnt="3"/>
      <dgm:spPr/>
    </dgm:pt>
    <dgm:pt modelId="{6A3CC9E6-0DC2-4B4F-B398-01B878CEC36F}" type="pres">
      <dgm:prSet presAssocID="{6A540510-505F-45A6-A684-A5860D2D367E}" presName="horz1" presStyleCnt="0"/>
      <dgm:spPr/>
    </dgm:pt>
    <dgm:pt modelId="{40440949-FCF2-413C-9399-03155BCAC9ED}" type="pres">
      <dgm:prSet presAssocID="{6A540510-505F-45A6-A684-A5860D2D367E}" presName="tx1" presStyleLbl="revTx" presStyleIdx="0" presStyleCnt="3"/>
      <dgm:spPr/>
    </dgm:pt>
    <dgm:pt modelId="{20DDD908-EA79-4614-9D3C-AE26DE5988D2}" type="pres">
      <dgm:prSet presAssocID="{6A540510-505F-45A6-A684-A5860D2D367E}" presName="vert1" presStyleCnt="0"/>
      <dgm:spPr/>
    </dgm:pt>
    <dgm:pt modelId="{E87E7D1B-7CA7-4BFC-89A5-15F4541204AF}" type="pres">
      <dgm:prSet presAssocID="{259E3CAA-42BC-4700-9395-4291CE39CC16}" presName="thickLine" presStyleLbl="alignNode1" presStyleIdx="1" presStyleCnt="3"/>
      <dgm:spPr/>
    </dgm:pt>
    <dgm:pt modelId="{1CB5C775-D7F0-4A0F-A613-AEBE08C956CD}" type="pres">
      <dgm:prSet presAssocID="{259E3CAA-42BC-4700-9395-4291CE39CC16}" presName="horz1" presStyleCnt="0"/>
      <dgm:spPr/>
    </dgm:pt>
    <dgm:pt modelId="{2535C6E5-E8DD-4EFC-9D0D-94E9BB445D46}" type="pres">
      <dgm:prSet presAssocID="{259E3CAA-42BC-4700-9395-4291CE39CC16}" presName="tx1" presStyleLbl="revTx" presStyleIdx="1" presStyleCnt="3"/>
      <dgm:spPr/>
    </dgm:pt>
    <dgm:pt modelId="{3CBA7CF9-0C57-4C07-9ACB-D8B4950B98EB}" type="pres">
      <dgm:prSet presAssocID="{259E3CAA-42BC-4700-9395-4291CE39CC16}" presName="vert1" presStyleCnt="0"/>
      <dgm:spPr/>
    </dgm:pt>
    <dgm:pt modelId="{D1AB0C40-2F63-4AD2-9E6B-4491C0DA9C86}" type="pres">
      <dgm:prSet presAssocID="{B5B72B8F-D65A-4E48-8120-80ABE1FB3FDA}" presName="thickLine" presStyleLbl="alignNode1" presStyleIdx="2" presStyleCnt="3"/>
      <dgm:spPr/>
    </dgm:pt>
    <dgm:pt modelId="{884C5571-7C38-467C-A4CC-22461AAD0DB6}" type="pres">
      <dgm:prSet presAssocID="{B5B72B8F-D65A-4E48-8120-80ABE1FB3FDA}" presName="horz1" presStyleCnt="0"/>
      <dgm:spPr/>
    </dgm:pt>
    <dgm:pt modelId="{DBA72C98-60A8-466A-922D-D4441E0A5B00}" type="pres">
      <dgm:prSet presAssocID="{B5B72B8F-D65A-4E48-8120-80ABE1FB3FDA}" presName="tx1" presStyleLbl="revTx" presStyleIdx="2" presStyleCnt="3"/>
      <dgm:spPr/>
    </dgm:pt>
    <dgm:pt modelId="{FF16DBC7-9A2E-47E7-AB0F-6FD0F79917CD}" type="pres">
      <dgm:prSet presAssocID="{B5B72B8F-D65A-4E48-8120-80ABE1FB3FDA}" presName="vert1" presStyleCnt="0"/>
      <dgm:spPr/>
    </dgm:pt>
  </dgm:ptLst>
  <dgm:cxnLst>
    <dgm:cxn modelId="{CBE59F07-2E1A-47C3-8A3B-955FEF8B54A1}" srcId="{A14F0FFA-2365-4D1A-A212-B7601853AD2F}" destId="{259E3CAA-42BC-4700-9395-4291CE39CC16}" srcOrd="1" destOrd="0" parTransId="{E1639229-EFC5-4419-90D2-2EDA8A0DD5CB}" sibTransId="{199241E5-5E2C-41A5-9DF8-6D54B8801FC9}"/>
    <dgm:cxn modelId="{024EEC18-484C-44BB-8F25-239AACB35FFA}" type="presOf" srcId="{A14F0FFA-2365-4D1A-A212-B7601853AD2F}" destId="{61DA5EC1-346B-4B66-9E97-A388545D6787}" srcOrd="0" destOrd="0" presId="urn:microsoft.com/office/officeart/2008/layout/LinedList"/>
    <dgm:cxn modelId="{EA4CE771-CF77-462E-882D-6AB409E54089}" type="presOf" srcId="{259E3CAA-42BC-4700-9395-4291CE39CC16}" destId="{2535C6E5-E8DD-4EFC-9D0D-94E9BB445D46}" srcOrd="0" destOrd="0" presId="urn:microsoft.com/office/officeart/2008/layout/LinedList"/>
    <dgm:cxn modelId="{560D72A7-D571-4B25-98C5-A77653A5A0C7}" type="presOf" srcId="{B5B72B8F-D65A-4E48-8120-80ABE1FB3FDA}" destId="{DBA72C98-60A8-466A-922D-D4441E0A5B00}" srcOrd="0" destOrd="0" presId="urn:microsoft.com/office/officeart/2008/layout/LinedList"/>
    <dgm:cxn modelId="{CE27ACB3-510B-49DA-B52D-556DFD4E0A49}" srcId="{A14F0FFA-2365-4D1A-A212-B7601853AD2F}" destId="{6A540510-505F-45A6-A684-A5860D2D367E}" srcOrd="0" destOrd="0" parTransId="{1F1EA4AE-DFA4-48E7-BADF-494AF5B6C148}" sibTransId="{9186DF17-0CAC-42FE-816D-C599B09B42BC}"/>
    <dgm:cxn modelId="{ECBA78CD-4369-46F3-B4ED-A43266704012}" type="presOf" srcId="{6A540510-505F-45A6-A684-A5860D2D367E}" destId="{40440949-FCF2-413C-9399-03155BCAC9ED}" srcOrd="0" destOrd="0" presId="urn:microsoft.com/office/officeart/2008/layout/LinedList"/>
    <dgm:cxn modelId="{E40753E8-D0AF-4C6A-823F-897A49C054A2}" srcId="{A14F0FFA-2365-4D1A-A212-B7601853AD2F}" destId="{B5B72B8F-D65A-4E48-8120-80ABE1FB3FDA}" srcOrd="2" destOrd="0" parTransId="{CF843264-D4B8-4ECB-9BA9-6F35E14960D1}" sibTransId="{A117FDC9-11A5-4F7E-AAEE-F63578216380}"/>
    <dgm:cxn modelId="{5D5071BF-7586-4B5C-A4EE-993A9D97D099}" type="presParOf" srcId="{61DA5EC1-346B-4B66-9E97-A388545D6787}" destId="{92D79303-8EE8-44CE-A0CA-01BB0E4E16FB}" srcOrd="0" destOrd="0" presId="urn:microsoft.com/office/officeart/2008/layout/LinedList"/>
    <dgm:cxn modelId="{DAF82522-B458-489C-A519-FBCD031092CD}" type="presParOf" srcId="{61DA5EC1-346B-4B66-9E97-A388545D6787}" destId="{6A3CC9E6-0DC2-4B4F-B398-01B878CEC36F}" srcOrd="1" destOrd="0" presId="urn:microsoft.com/office/officeart/2008/layout/LinedList"/>
    <dgm:cxn modelId="{CAEFACC7-752F-4403-889A-25A13419464C}" type="presParOf" srcId="{6A3CC9E6-0DC2-4B4F-B398-01B878CEC36F}" destId="{40440949-FCF2-413C-9399-03155BCAC9ED}" srcOrd="0" destOrd="0" presId="urn:microsoft.com/office/officeart/2008/layout/LinedList"/>
    <dgm:cxn modelId="{65207F90-6E97-4366-9BFB-821B25D21FBA}" type="presParOf" srcId="{6A3CC9E6-0DC2-4B4F-B398-01B878CEC36F}" destId="{20DDD908-EA79-4614-9D3C-AE26DE5988D2}" srcOrd="1" destOrd="0" presId="urn:microsoft.com/office/officeart/2008/layout/LinedList"/>
    <dgm:cxn modelId="{BAFF4BCB-8A96-4F2E-8E6D-7F00DE9E093C}" type="presParOf" srcId="{61DA5EC1-346B-4B66-9E97-A388545D6787}" destId="{E87E7D1B-7CA7-4BFC-89A5-15F4541204AF}" srcOrd="2" destOrd="0" presId="urn:microsoft.com/office/officeart/2008/layout/LinedList"/>
    <dgm:cxn modelId="{0BAEFE6E-F463-48B0-977B-95A7E159FF0E}" type="presParOf" srcId="{61DA5EC1-346B-4B66-9E97-A388545D6787}" destId="{1CB5C775-D7F0-4A0F-A613-AEBE08C956CD}" srcOrd="3" destOrd="0" presId="urn:microsoft.com/office/officeart/2008/layout/LinedList"/>
    <dgm:cxn modelId="{32A7E75B-EB01-42F0-A4F2-3CF6EEAEA9F9}" type="presParOf" srcId="{1CB5C775-D7F0-4A0F-A613-AEBE08C956CD}" destId="{2535C6E5-E8DD-4EFC-9D0D-94E9BB445D46}" srcOrd="0" destOrd="0" presId="urn:microsoft.com/office/officeart/2008/layout/LinedList"/>
    <dgm:cxn modelId="{78CD9558-B8AD-4A47-A932-8FC7877FD337}" type="presParOf" srcId="{1CB5C775-D7F0-4A0F-A613-AEBE08C956CD}" destId="{3CBA7CF9-0C57-4C07-9ACB-D8B4950B98EB}" srcOrd="1" destOrd="0" presId="urn:microsoft.com/office/officeart/2008/layout/LinedList"/>
    <dgm:cxn modelId="{2D6AE9CF-C2BE-4998-B62C-D2BEC6BF766D}" type="presParOf" srcId="{61DA5EC1-346B-4B66-9E97-A388545D6787}" destId="{D1AB0C40-2F63-4AD2-9E6B-4491C0DA9C86}" srcOrd="4" destOrd="0" presId="urn:microsoft.com/office/officeart/2008/layout/LinedList"/>
    <dgm:cxn modelId="{32190C6D-FD17-4A6A-9695-1B90C636466F}" type="presParOf" srcId="{61DA5EC1-346B-4B66-9E97-A388545D6787}" destId="{884C5571-7C38-467C-A4CC-22461AAD0DB6}" srcOrd="5" destOrd="0" presId="urn:microsoft.com/office/officeart/2008/layout/LinedList"/>
    <dgm:cxn modelId="{21F08781-1CE8-4F16-B3E4-78EA2E394C7C}" type="presParOf" srcId="{884C5571-7C38-467C-A4CC-22461AAD0DB6}" destId="{DBA72C98-60A8-466A-922D-D4441E0A5B00}" srcOrd="0" destOrd="0" presId="urn:microsoft.com/office/officeart/2008/layout/LinedList"/>
    <dgm:cxn modelId="{97D3F43E-A586-4970-A7E5-740AE497B822}" type="presParOf" srcId="{884C5571-7C38-467C-A4CC-22461AAD0DB6}" destId="{FF16DBC7-9A2E-47E7-AB0F-6FD0F79917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816C-9472-4507-B5E8-9B15DCE7FBE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87CFD92-7E26-48A6-AEC9-E513CCF6B4F5}">
      <dgm:prSet/>
      <dgm:spPr/>
      <dgm:t>
        <a:bodyPr/>
        <a:lstStyle/>
        <a:p>
          <a:r>
            <a:rPr lang="en-US"/>
            <a:t>T-Mobile – GPRS gateway on public internet and successful brute forcing of SSH on router</a:t>
          </a:r>
        </a:p>
      </dgm:t>
    </dgm:pt>
    <dgm:pt modelId="{E53F3C52-8562-403D-B3F1-D58BBDBA220C}" type="parTrans" cxnId="{9252F0F7-72D5-47AD-BC3A-C84F66B8CEDB}">
      <dgm:prSet/>
      <dgm:spPr/>
      <dgm:t>
        <a:bodyPr/>
        <a:lstStyle/>
        <a:p>
          <a:endParaRPr lang="en-US"/>
        </a:p>
      </dgm:t>
    </dgm:pt>
    <dgm:pt modelId="{4B45DF78-76D0-4A0C-BED5-12A0B05999CC}" type="sibTrans" cxnId="{9252F0F7-72D5-47AD-BC3A-C84F66B8CEDB}">
      <dgm:prSet/>
      <dgm:spPr/>
      <dgm:t>
        <a:bodyPr/>
        <a:lstStyle/>
        <a:p>
          <a:endParaRPr lang="en-US"/>
        </a:p>
      </dgm:t>
    </dgm:pt>
    <dgm:pt modelId="{B9339F4D-9A1D-459D-8539-A808099DD1CC}">
      <dgm:prSet/>
      <dgm:spPr/>
      <dgm:t>
        <a:bodyPr/>
        <a:lstStyle/>
        <a:p>
          <a:r>
            <a:rPr lang="en-US"/>
            <a:t>Xfinity – Unpatched critical Citrix flaw</a:t>
          </a:r>
        </a:p>
      </dgm:t>
    </dgm:pt>
    <dgm:pt modelId="{3FEFE7BB-D86B-4C47-84BC-1A0A8C4BB48E}" type="parTrans" cxnId="{EBDF8E89-DE94-4575-ACDB-4D9B9CFDCD43}">
      <dgm:prSet/>
      <dgm:spPr/>
      <dgm:t>
        <a:bodyPr/>
        <a:lstStyle/>
        <a:p>
          <a:endParaRPr lang="en-US"/>
        </a:p>
      </dgm:t>
    </dgm:pt>
    <dgm:pt modelId="{F3BB412C-4A6B-446B-AA22-0EA72CD71696}" type="sibTrans" cxnId="{EBDF8E89-DE94-4575-ACDB-4D9B9CFDCD43}">
      <dgm:prSet/>
      <dgm:spPr/>
      <dgm:t>
        <a:bodyPr/>
        <a:lstStyle/>
        <a:p>
          <a:endParaRPr lang="en-US"/>
        </a:p>
      </dgm:t>
    </dgm:pt>
    <dgm:pt modelId="{B8843BC1-4B5A-4ED6-9A9D-EC4CEC09EADB}">
      <dgm:prSet/>
      <dgm:spPr/>
      <dgm:t>
        <a:bodyPr/>
        <a:lstStyle/>
        <a:p>
          <a:r>
            <a:rPr lang="en-US"/>
            <a:t>PeopleConnect, Inc – exposed database</a:t>
          </a:r>
        </a:p>
      </dgm:t>
    </dgm:pt>
    <dgm:pt modelId="{79BC1233-32B8-4696-A5E1-1FE3C00C4F6F}" type="parTrans" cxnId="{5B9AC837-3B2D-42BF-982E-5DDC269A3AD4}">
      <dgm:prSet/>
      <dgm:spPr/>
      <dgm:t>
        <a:bodyPr/>
        <a:lstStyle/>
        <a:p>
          <a:endParaRPr lang="en-US"/>
        </a:p>
      </dgm:t>
    </dgm:pt>
    <dgm:pt modelId="{DB37BA68-15EE-4D13-A07F-0021FB9819EE}" type="sibTrans" cxnId="{5B9AC837-3B2D-42BF-982E-5DDC269A3AD4}">
      <dgm:prSet/>
      <dgm:spPr/>
      <dgm:t>
        <a:bodyPr/>
        <a:lstStyle/>
        <a:p>
          <a:endParaRPr lang="en-US"/>
        </a:p>
      </dgm:t>
    </dgm:pt>
    <dgm:pt modelId="{2FB9740E-EBE0-40E1-BF72-86AD6CD9BDD2}">
      <dgm:prSet/>
      <dgm:spPr/>
      <dgm:t>
        <a:bodyPr/>
        <a:lstStyle/>
        <a:p>
          <a:r>
            <a:rPr lang="en-US"/>
            <a:t>NationStar Mortgage – Unsecured Google Cloud storage bucket</a:t>
          </a:r>
        </a:p>
      </dgm:t>
    </dgm:pt>
    <dgm:pt modelId="{F788697D-C58D-4E48-9127-3350E92B4BE2}" type="parTrans" cxnId="{00A2FE7D-EE87-4D95-9A8C-AB4C516D7A94}">
      <dgm:prSet/>
      <dgm:spPr/>
      <dgm:t>
        <a:bodyPr/>
        <a:lstStyle/>
        <a:p>
          <a:endParaRPr lang="en-US"/>
        </a:p>
      </dgm:t>
    </dgm:pt>
    <dgm:pt modelId="{B8A10F11-CAC9-40F8-BBDD-091EA0449A1A}" type="sibTrans" cxnId="{00A2FE7D-EE87-4D95-9A8C-AB4C516D7A94}">
      <dgm:prSet/>
      <dgm:spPr/>
      <dgm:t>
        <a:bodyPr/>
        <a:lstStyle/>
        <a:p>
          <a:endParaRPr lang="en-US"/>
        </a:p>
      </dgm:t>
    </dgm:pt>
    <dgm:pt modelId="{1BDD1721-88B5-4EA9-8338-9F5E8D286CC6}" type="pres">
      <dgm:prSet presAssocID="{AF4E816C-9472-4507-B5E8-9B15DCE7FBEF}" presName="vert0" presStyleCnt="0">
        <dgm:presLayoutVars>
          <dgm:dir/>
          <dgm:animOne val="branch"/>
          <dgm:animLvl val="lvl"/>
        </dgm:presLayoutVars>
      </dgm:prSet>
      <dgm:spPr/>
    </dgm:pt>
    <dgm:pt modelId="{F9DDCC2D-7162-4A98-ABB7-EADE62DB405F}" type="pres">
      <dgm:prSet presAssocID="{987CFD92-7E26-48A6-AEC9-E513CCF6B4F5}" presName="thickLine" presStyleLbl="alignNode1" presStyleIdx="0" presStyleCnt="4"/>
      <dgm:spPr/>
    </dgm:pt>
    <dgm:pt modelId="{A801B8D8-6117-4D0B-9A49-CC339E10A3FD}" type="pres">
      <dgm:prSet presAssocID="{987CFD92-7E26-48A6-AEC9-E513CCF6B4F5}" presName="horz1" presStyleCnt="0"/>
      <dgm:spPr/>
    </dgm:pt>
    <dgm:pt modelId="{1A5FB355-3A25-4DDC-8A70-A81B40650EA2}" type="pres">
      <dgm:prSet presAssocID="{987CFD92-7E26-48A6-AEC9-E513CCF6B4F5}" presName="tx1" presStyleLbl="revTx" presStyleIdx="0" presStyleCnt="4"/>
      <dgm:spPr/>
    </dgm:pt>
    <dgm:pt modelId="{F60E577D-7984-4B8D-82BD-182F404ED332}" type="pres">
      <dgm:prSet presAssocID="{987CFD92-7E26-48A6-AEC9-E513CCF6B4F5}" presName="vert1" presStyleCnt="0"/>
      <dgm:spPr/>
    </dgm:pt>
    <dgm:pt modelId="{1D048745-43AB-410E-A51C-7F0CF4DE041A}" type="pres">
      <dgm:prSet presAssocID="{B9339F4D-9A1D-459D-8539-A808099DD1CC}" presName="thickLine" presStyleLbl="alignNode1" presStyleIdx="1" presStyleCnt="4"/>
      <dgm:spPr/>
    </dgm:pt>
    <dgm:pt modelId="{41AACF8D-AB86-4669-B931-DBCA8E921F92}" type="pres">
      <dgm:prSet presAssocID="{B9339F4D-9A1D-459D-8539-A808099DD1CC}" presName="horz1" presStyleCnt="0"/>
      <dgm:spPr/>
    </dgm:pt>
    <dgm:pt modelId="{B43065CB-B748-44E8-8506-E3A65BBC5561}" type="pres">
      <dgm:prSet presAssocID="{B9339F4D-9A1D-459D-8539-A808099DD1CC}" presName="tx1" presStyleLbl="revTx" presStyleIdx="1" presStyleCnt="4"/>
      <dgm:spPr/>
    </dgm:pt>
    <dgm:pt modelId="{C19E3294-91DF-454E-9EC9-7BC7B6979AD7}" type="pres">
      <dgm:prSet presAssocID="{B9339F4D-9A1D-459D-8539-A808099DD1CC}" presName="vert1" presStyleCnt="0"/>
      <dgm:spPr/>
    </dgm:pt>
    <dgm:pt modelId="{CE387403-5A71-4BE0-A6F9-67DF36D451A6}" type="pres">
      <dgm:prSet presAssocID="{B8843BC1-4B5A-4ED6-9A9D-EC4CEC09EADB}" presName="thickLine" presStyleLbl="alignNode1" presStyleIdx="2" presStyleCnt="4"/>
      <dgm:spPr/>
    </dgm:pt>
    <dgm:pt modelId="{AF56DA17-4E4A-48F6-9969-6BBEE16B14E9}" type="pres">
      <dgm:prSet presAssocID="{B8843BC1-4B5A-4ED6-9A9D-EC4CEC09EADB}" presName="horz1" presStyleCnt="0"/>
      <dgm:spPr/>
    </dgm:pt>
    <dgm:pt modelId="{C32EAF9F-2C55-464D-B658-4F075A643F76}" type="pres">
      <dgm:prSet presAssocID="{B8843BC1-4B5A-4ED6-9A9D-EC4CEC09EADB}" presName="tx1" presStyleLbl="revTx" presStyleIdx="2" presStyleCnt="4"/>
      <dgm:spPr/>
    </dgm:pt>
    <dgm:pt modelId="{139969E9-3BA9-42CF-B621-36063392E0E0}" type="pres">
      <dgm:prSet presAssocID="{B8843BC1-4B5A-4ED6-9A9D-EC4CEC09EADB}" presName="vert1" presStyleCnt="0"/>
      <dgm:spPr/>
    </dgm:pt>
    <dgm:pt modelId="{D7C8034F-27F3-431A-A01B-1CD570D3C3E3}" type="pres">
      <dgm:prSet presAssocID="{2FB9740E-EBE0-40E1-BF72-86AD6CD9BDD2}" presName="thickLine" presStyleLbl="alignNode1" presStyleIdx="3" presStyleCnt="4"/>
      <dgm:spPr/>
    </dgm:pt>
    <dgm:pt modelId="{24CB00C6-7BB6-407B-BEF6-04249BA03E16}" type="pres">
      <dgm:prSet presAssocID="{2FB9740E-EBE0-40E1-BF72-86AD6CD9BDD2}" presName="horz1" presStyleCnt="0"/>
      <dgm:spPr/>
    </dgm:pt>
    <dgm:pt modelId="{EBAAD866-5B57-493A-ADB0-DF6BA232649E}" type="pres">
      <dgm:prSet presAssocID="{2FB9740E-EBE0-40E1-BF72-86AD6CD9BDD2}" presName="tx1" presStyleLbl="revTx" presStyleIdx="3" presStyleCnt="4"/>
      <dgm:spPr/>
    </dgm:pt>
    <dgm:pt modelId="{FC503C65-3739-4C2C-8AE9-5FB5E05D9779}" type="pres">
      <dgm:prSet presAssocID="{2FB9740E-EBE0-40E1-BF72-86AD6CD9BDD2}" presName="vert1" presStyleCnt="0"/>
      <dgm:spPr/>
    </dgm:pt>
  </dgm:ptLst>
  <dgm:cxnLst>
    <dgm:cxn modelId="{5B9AC837-3B2D-42BF-982E-5DDC269A3AD4}" srcId="{AF4E816C-9472-4507-B5E8-9B15DCE7FBEF}" destId="{B8843BC1-4B5A-4ED6-9A9D-EC4CEC09EADB}" srcOrd="2" destOrd="0" parTransId="{79BC1233-32B8-4696-A5E1-1FE3C00C4F6F}" sibTransId="{DB37BA68-15EE-4D13-A07F-0021FB9819EE}"/>
    <dgm:cxn modelId="{F280E25F-CA6F-4260-A299-A8E6E8576AC2}" type="presOf" srcId="{B9339F4D-9A1D-459D-8539-A808099DD1CC}" destId="{B43065CB-B748-44E8-8506-E3A65BBC5561}" srcOrd="0" destOrd="0" presId="urn:microsoft.com/office/officeart/2008/layout/LinedList"/>
    <dgm:cxn modelId="{D1A59246-5411-4F4E-8448-ED397EBC9CC8}" type="presOf" srcId="{AF4E816C-9472-4507-B5E8-9B15DCE7FBEF}" destId="{1BDD1721-88B5-4EA9-8338-9F5E8D286CC6}" srcOrd="0" destOrd="0" presId="urn:microsoft.com/office/officeart/2008/layout/LinedList"/>
    <dgm:cxn modelId="{44A05649-A4DD-4C18-A69E-6F681D341D97}" type="presOf" srcId="{987CFD92-7E26-48A6-AEC9-E513CCF6B4F5}" destId="{1A5FB355-3A25-4DDC-8A70-A81B40650EA2}" srcOrd="0" destOrd="0" presId="urn:microsoft.com/office/officeart/2008/layout/LinedList"/>
    <dgm:cxn modelId="{00A2FE7D-EE87-4D95-9A8C-AB4C516D7A94}" srcId="{AF4E816C-9472-4507-B5E8-9B15DCE7FBEF}" destId="{2FB9740E-EBE0-40E1-BF72-86AD6CD9BDD2}" srcOrd="3" destOrd="0" parTransId="{F788697D-C58D-4E48-9127-3350E92B4BE2}" sibTransId="{B8A10F11-CAC9-40F8-BBDD-091EA0449A1A}"/>
    <dgm:cxn modelId="{EBDF8E89-DE94-4575-ACDB-4D9B9CFDCD43}" srcId="{AF4E816C-9472-4507-B5E8-9B15DCE7FBEF}" destId="{B9339F4D-9A1D-459D-8539-A808099DD1CC}" srcOrd="1" destOrd="0" parTransId="{3FEFE7BB-D86B-4C47-84BC-1A0A8C4BB48E}" sibTransId="{F3BB412C-4A6B-446B-AA22-0EA72CD71696}"/>
    <dgm:cxn modelId="{46A4158D-98DD-424B-9DA9-F91AE11DA1F2}" type="presOf" srcId="{2FB9740E-EBE0-40E1-BF72-86AD6CD9BDD2}" destId="{EBAAD866-5B57-493A-ADB0-DF6BA232649E}" srcOrd="0" destOrd="0" presId="urn:microsoft.com/office/officeart/2008/layout/LinedList"/>
    <dgm:cxn modelId="{2328EFF2-60FC-4EAB-B74A-2D7C969318BD}" type="presOf" srcId="{B8843BC1-4B5A-4ED6-9A9D-EC4CEC09EADB}" destId="{C32EAF9F-2C55-464D-B658-4F075A643F76}" srcOrd="0" destOrd="0" presId="urn:microsoft.com/office/officeart/2008/layout/LinedList"/>
    <dgm:cxn modelId="{9252F0F7-72D5-47AD-BC3A-C84F66B8CEDB}" srcId="{AF4E816C-9472-4507-B5E8-9B15DCE7FBEF}" destId="{987CFD92-7E26-48A6-AEC9-E513CCF6B4F5}" srcOrd="0" destOrd="0" parTransId="{E53F3C52-8562-403D-B3F1-D58BBDBA220C}" sibTransId="{4B45DF78-76D0-4A0C-BED5-12A0B05999CC}"/>
    <dgm:cxn modelId="{16749A9F-CBAF-4E59-9161-B6F4FCA240B9}" type="presParOf" srcId="{1BDD1721-88B5-4EA9-8338-9F5E8D286CC6}" destId="{F9DDCC2D-7162-4A98-ABB7-EADE62DB405F}" srcOrd="0" destOrd="0" presId="urn:microsoft.com/office/officeart/2008/layout/LinedList"/>
    <dgm:cxn modelId="{4CEC58B4-B1FF-481E-8BE7-E67E73F00AEA}" type="presParOf" srcId="{1BDD1721-88B5-4EA9-8338-9F5E8D286CC6}" destId="{A801B8D8-6117-4D0B-9A49-CC339E10A3FD}" srcOrd="1" destOrd="0" presId="urn:microsoft.com/office/officeart/2008/layout/LinedList"/>
    <dgm:cxn modelId="{5076182B-16CA-4B1F-943F-CF3AB58F5FA3}" type="presParOf" srcId="{A801B8D8-6117-4D0B-9A49-CC339E10A3FD}" destId="{1A5FB355-3A25-4DDC-8A70-A81B40650EA2}" srcOrd="0" destOrd="0" presId="urn:microsoft.com/office/officeart/2008/layout/LinedList"/>
    <dgm:cxn modelId="{74174992-FE01-4196-BB34-1582096F073A}" type="presParOf" srcId="{A801B8D8-6117-4D0B-9A49-CC339E10A3FD}" destId="{F60E577D-7984-4B8D-82BD-182F404ED332}" srcOrd="1" destOrd="0" presId="urn:microsoft.com/office/officeart/2008/layout/LinedList"/>
    <dgm:cxn modelId="{901DC330-5011-402A-AD7A-E99B49A209AE}" type="presParOf" srcId="{1BDD1721-88B5-4EA9-8338-9F5E8D286CC6}" destId="{1D048745-43AB-410E-A51C-7F0CF4DE041A}" srcOrd="2" destOrd="0" presId="urn:microsoft.com/office/officeart/2008/layout/LinedList"/>
    <dgm:cxn modelId="{A09B9081-CAB9-47D7-864B-530E760D8525}" type="presParOf" srcId="{1BDD1721-88B5-4EA9-8338-9F5E8D286CC6}" destId="{41AACF8D-AB86-4669-B931-DBCA8E921F92}" srcOrd="3" destOrd="0" presId="urn:microsoft.com/office/officeart/2008/layout/LinedList"/>
    <dgm:cxn modelId="{7FB6C538-A504-41E3-AC16-B6FDCBDCC923}" type="presParOf" srcId="{41AACF8D-AB86-4669-B931-DBCA8E921F92}" destId="{B43065CB-B748-44E8-8506-E3A65BBC5561}" srcOrd="0" destOrd="0" presId="urn:microsoft.com/office/officeart/2008/layout/LinedList"/>
    <dgm:cxn modelId="{D39040FC-B247-45A3-AFD1-C78F1CEAE169}" type="presParOf" srcId="{41AACF8D-AB86-4669-B931-DBCA8E921F92}" destId="{C19E3294-91DF-454E-9EC9-7BC7B6979AD7}" srcOrd="1" destOrd="0" presId="urn:microsoft.com/office/officeart/2008/layout/LinedList"/>
    <dgm:cxn modelId="{D8101A9D-6B31-434F-A901-ABC46E55B7CA}" type="presParOf" srcId="{1BDD1721-88B5-4EA9-8338-9F5E8D286CC6}" destId="{CE387403-5A71-4BE0-A6F9-67DF36D451A6}" srcOrd="4" destOrd="0" presId="urn:microsoft.com/office/officeart/2008/layout/LinedList"/>
    <dgm:cxn modelId="{8790750B-AE81-4CD4-B345-920A21C4C1EC}" type="presParOf" srcId="{1BDD1721-88B5-4EA9-8338-9F5E8D286CC6}" destId="{AF56DA17-4E4A-48F6-9969-6BBEE16B14E9}" srcOrd="5" destOrd="0" presId="urn:microsoft.com/office/officeart/2008/layout/LinedList"/>
    <dgm:cxn modelId="{535499AA-BC9C-48D6-9C1F-75F086084D6E}" type="presParOf" srcId="{AF56DA17-4E4A-48F6-9969-6BBEE16B14E9}" destId="{C32EAF9F-2C55-464D-B658-4F075A643F76}" srcOrd="0" destOrd="0" presId="urn:microsoft.com/office/officeart/2008/layout/LinedList"/>
    <dgm:cxn modelId="{C5CE0B63-26D3-4819-9776-A115463EADF2}" type="presParOf" srcId="{AF56DA17-4E4A-48F6-9969-6BBEE16B14E9}" destId="{139969E9-3BA9-42CF-B621-36063392E0E0}" srcOrd="1" destOrd="0" presId="urn:microsoft.com/office/officeart/2008/layout/LinedList"/>
    <dgm:cxn modelId="{21B6AF5C-B29C-4B31-BA61-D20A11EBB590}" type="presParOf" srcId="{1BDD1721-88B5-4EA9-8338-9F5E8D286CC6}" destId="{D7C8034F-27F3-431A-A01B-1CD570D3C3E3}" srcOrd="6" destOrd="0" presId="urn:microsoft.com/office/officeart/2008/layout/LinedList"/>
    <dgm:cxn modelId="{B58ABB9D-EB51-4013-9E56-31D6759CB3BB}" type="presParOf" srcId="{1BDD1721-88B5-4EA9-8338-9F5E8D286CC6}" destId="{24CB00C6-7BB6-407B-BEF6-04249BA03E16}" srcOrd="7" destOrd="0" presId="urn:microsoft.com/office/officeart/2008/layout/LinedList"/>
    <dgm:cxn modelId="{9F67CE63-A0DE-4DBE-A85F-E31950254F02}" type="presParOf" srcId="{24CB00C6-7BB6-407B-BEF6-04249BA03E16}" destId="{EBAAD866-5B57-493A-ADB0-DF6BA232649E}" srcOrd="0" destOrd="0" presId="urn:microsoft.com/office/officeart/2008/layout/LinedList"/>
    <dgm:cxn modelId="{69947F84-5388-4F97-BEA1-7058C6A1EEE8}" type="presParOf" srcId="{24CB00C6-7BB6-407B-BEF6-04249BA03E16}" destId="{FC503C65-3739-4C2C-8AE9-5FB5E05D97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85FE95-7D3E-4CE8-80BD-71D8F3C75D0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57880A4F-077F-4392-A941-312E4DE7605C}">
      <dgm:prSet phldrT="[Text]"/>
      <dgm:spPr/>
      <dgm:t>
        <a:bodyPr/>
        <a:lstStyle/>
        <a:p>
          <a:r>
            <a:rPr lang="en-US" dirty="0"/>
            <a:t>What are we building?</a:t>
          </a:r>
          <a:endParaRPr lang="en-GB" dirty="0"/>
        </a:p>
      </dgm:t>
    </dgm:pt>
    <dgm:pt modelId="{C1D48271-38C6-4112-A22A-93D0CD56625A}" type="parTrans" cxnId="{9E2C702A-2014-4C4C-9C7E-465626292A0C}">
      <dgm:prSet/>
      <dgm:spPr/>
      <dgm:t>
        <a:bodyPr/>
        <a:lstStyle/>
        <a:p>
          <a:endParaRPr lang="en-GB"/>
        </a:p>
      </dgm:t>
    </dgm:pt>
    <dgm:pt modelId="{3EF1AE8D-37FD-4359-A0C4-D710F319C919}" type="sibTrans" cxnId="{9E2C702A-2014-4C4C-9C7E-465626292A0C}">
      <dgm:prSet/>
      <dgm:spPr/>
      <dgm:t>
        <a:bodyPr/>
        <a:lstStyle/>
        <a:p>
          <a:endParaRPr lang="en-GB"/>
        </a:p>
      </dgm:t>
    </dgm:pt>
    <dgm:pt modelId="{6D5C47A5-5D83-4915-B465-A8EBAD052408}">
      <dgm:prSet phldrT="[Text]"/>
      <dgm:spPr/>
      <dgm:t>
        <a:bodyPr/>
        <a:lstStyle/>
        <a:p>
          <a:r>
            <a:rPr lang="en-US" dirty="0"/>
            <a:t>What could go wrong?</a:t>
          </a:r>
          <a:endParaRPr lang="en-GB" dirty="0"/>
        </a:p>
      </dgm:t>
    </dgm:pt>
    <dgm:pt modelId="{19D1C920-6013-4DF6-A315-3AA2CC4F294E}" type="parTrans" cxnId="{1A9F05B7-0E73-42CC-A956-6EECABFC7A15}">
      <dgm:prSet/>
      <dgm:spPr/>
      <dgm:t>
        <a:bodyPr/>
        <a:lstStyle/>
        <a:p>
          <a:endParaRPr lang="en-GB"/>
        </a:p>
      </dgm:t>
    </dgm:pt>
    <dgm:pt modelId="{EECE56C3-E9C4-49BF-940F-581A1A1777F3}" type="sibTrans" cxnId="{1A9F05B7-0E73-42CC-A956-6EECABFC7A15}">
      <dgm:prSet/>
      <dgm:spPr/>
      <dgm:t>
        <a:bodyPr/>
        <a:lstStyle/>
        <a:p>
          <a:endParaRPr lang="en-GB"/>
        </a:p>
      </dgm:t>
    </dgm:pt>
    <dgm:pt modelId="{29016B12-9D7E-44B8-B3E5-42622972EE99}">
      <dgm:prSet phldrT="[Text]"/>
      <dgm:spPr/>
      <dgm:t>
        <a:bodyPr/>
        <a:lstStyle/>
        <a:p>
          <a:r>
            <a:rPr lang="en-US" dirty="0"/>
            <a:t>Mitigating controls</a:t>
          </a:r>
          <a:endParaRPr lang="en-GB" dirty="0"/>
        </a:p>
      </dgm:t>
    </dgm:pt>
    <dgm:pt modelId="{91BD6299-F07E-4365-AA0B-EB8EBEEBBB56}" type="parTrans" cxnId="{8703D8F1-2B31-4C39-8EEF-351634ADC522}">
      <dgm:prSet/>
      <dgm:spPr/>
      <dgm:t>
        <a:bodyPr/>
        <a:lstStyle/>
        <a:p>
          <a:endParaRPr lang="en-GB"/>
        </a:p>
      </dgm:t>
    </dgm:pt>
    <dgm:pt modelId="{4F7B87CB-0A3D-4256-82BC-DA2DFA618801}" type="sibTrans" cxnId="{8703D8F1-2B31-4C39-8EEF-351634ADC522}">
      <dgm:prSet/>
      <dgm:spPr/>
      <dgm:t>
        <a:bodyPr/>
        <a:lstStyle/>
        <a:p>
          <a:endParaRPr lang="en-GB"/>
        </a:p>
      </dgm:t>
    </dgm:pt>
    <dgm:pt modelId="{10104994-EF2B-4F16-AE1A-B9C9DFDEA787}">
      <dgm:prSet phldrT="[Text]"/>
      <dgm:spPr/>
      <dgm:t>
        <a:bodyPr/>
        <a:lstStyle/>
        <a:p>
          <a:r>
            <a:rPr lang="en-US" dirty="0"/>
            <a:t>Did we do a good enough job?</a:t>
          </a:r>
          <a:endParaRPr lang="en-GB" dirty="0"/>
        </a:p>
      </dgm:t>
    </dgm:pt>
    <dgm:pt modelId="{761AB410-755E-45F7-8E46-2D6C402825F4}" type="parTrans" cxnId="{B5670373-7EFB-4683-B53A-4F5B26168C1B}">
      <dgm:prSet/>
      <dgm:spPr/>
      <dgm:t>
        <a:bodyPr/>
        <a:lstStyle/>
        <a:p>
          <a:endParaRPr lang="en-GB"/>
        </a:p>
      </dgm:t>
    </dgm:pt>
    <dgm:pt modelId="{9A75DFD5-0E56-4979-A3FF-C1D8A9A24C40}" type="sibTrans" cxnId="{B5670373-7EFB-4683-B53A-4F5B26168C1B}">
      <dgm:prSet/>
      <dgm:spPr/>
      <dgm:t>
        <a:bodyPr/>
        <a:lstStyle/>
        <a:p>
          <a:endParaRPr lang="en-GB"/>
        </a:p>
      </dgm:t>
    </dgm:pt>
    <dgm:pt modelId="{3FBB114C-947B-463B-A52E-0F340E5EF0D9}" type="pres">
      <dgm:prSet presAssocID="{7F85FE95-7D3E-4CE8-80BD-71D8F3C75D0D}" presName="cycle" presStyleCnt="0">
        <dgm:presLayoutVars>
          <dgm:dir/>
          <dgm:resizeHandles val="exact"/>
        </dgm:presLayoutVars>
      </dgm:prSet>
      <dgm:spPr/>
    </dgm:pt>
    <dgm:pt modelId="{A045306F-3A44-4769-812C-7D507B80C1C9}" type="pres">
      <dgm:prSet presAssocID="{57880A4F-077F-4392-A941-312E4DE7605C}" presName="node" presStyleLbl="node1" presStyleIdx="0" presStyleCnt="4">
        <dgm:presLayoutVars>
          <dgm:bulletEnabled val="1"/>
        </dgm:presLayoutVars>
      </dgm:prSet>
      <dgm:spPr/>
    </dgm:pt>
    <dgm:pt modelId="{E1C3FACB-DF9F-4AE9-A41C-31298B0C594D}" type="pres">
      <dgm:prSet presAssocID="{57880A4F-077F-4392-A941-312E4DE7605C}" presName="spNode" presStyleCnt="0"/>
      <dgm:spPr/>
    </dgm:pt>
    <dgm:pt modelId="{8F3058D7-CD0C-4302-8F26-05AA45FE359C}" type="pres">
      <dgm:prSet presAssocID="{3EF1AE8D-37FD-4359-A0C4-D710F319C919}" presName="sibTrans" presStyleLbl="sibTrans1D1" presStyleIdx="0" presStyleCnt="4"/>
      <dgm:spPr/>
    </dgm:pt>
    <dgm:pt modelId="{F33FE026-AFFA-4B8F-85A1-C9EF81220DB0}" type="pres">
      <dgm:prSet presAssocID="{6D5C47A5-5D83-4915-B465-A8EBAD052408}" presName="node" presStyleLbl="node1" presStyleIdx="1" presStyleCnt="4">
        <dgm:presLayoutVars>
          <dgm:bulletEnabled val="1"/>
        </dgm:presLayoutVars>
      </dgm:prSet>
      <dgm:spPr/>
    </dgm:pt>
    <dgm:pt modelId="{FABAEE17-E46D-4406-827A-79501BEB2D39}" type="pres">
      <dgm:prSet presAssocID="{6D5C47A5-5D83-4915-B465-A8EBAD052408}" presName="spNode" presStyleCnt="0"/>
      <dgm:spPr/>
    </dgm:pt>
    <dgm:pt modelId="{E79CBC65-5343-4BF6-B9A4-48747D59278D}" type="pres">
      <dgm:prSet presAssocID="{EECE56C3-E9C4-49BF-940F-581A1A1777F3}" presName="sibTrans" presStyleLbl="sibTrans1D1" presStyleIdx="1" presStyleCnt="4"/>
      <dgm:spPr/>
    </dgm:pt>
    <dgm:pt modelId="{874BB29F-E958-4B2D-8CE4-746CD5DB5B4F}" type="pres">
      <dgm:prSet presAssocID="{29016B12-9D7E-44B8-B3E5-42622972EE99}" presName="node" presStyleLbl="node1" presStyleIdx="2" presStyleCnt="4">
        <dgm:presLayoutVars>
          <dgm:bulletEnabled val="1"/>
        </dgm:presLayoutVars>
      </dgm:prSet>
      <dgm:spPr/>
    </dgm:pt>
    <dgm:pt modelId="{8C88E397-827B-4601-948A-386873C3F590}" type="pres">
      <dgm:prSet presAssocID="{29016B12-9D7E-44B8-B3E5-42622972EE99}" presName="spNode" presStyleCnt="0"/>
      <dgm:spPr/>
    </dgm:pt>
    <dgm:pt modelId="{A8386248-25B8-487F-9AC2-CF8637452276}" type="pres">
      <dgm:prSet presAssocID="{4F7B87CB-0A3D-4256-82BC-DA2DFA618801}" presName="sibTrans" presStyleLbl="sibTrans1D1" presStyleIdx="2" presStyleCnt="4"/>
      <dgm:spPr/>
    </dgm:pt>
    <dgm:pt modelId="{9BD0B967-8B71-4E01-B0D6-6A929A396FE4}" type="pres">
      <dgm:prSet presAssocID="{10104994-EF2B-4F16-AE1A-B9C9DFDEA787}" presName="node" presStyleLbl="node1" presStyleIdx="3" presStyleCnt="4">
        <dgm:presLayoutVars>
          <dgm:bulletEnabled val="1"/>
        </dgm:presLayoutVars>
      </dgm:prSet>
      <dgm:spPr/>
    </dgm:pt>
    <dgm:pt modelId="{E3F7E40C-78B6-4A56-8214-4EA10375C7F8}" type="pres">
      <dgm:prSet presAssocID="{10104994-EF2B-4F16-AE1A-B9C9DFDEA787}" presName="spNode" presStyleCnt="0"/>
      <dgm:spPr/>
    </dgm:pt>
    <dgm:pt modelId="{BC6215CD-A367-4D02-A090-53DEEFBDF75A}" type="pres">
      <dgm:prSet presAssocID="{9A75DFD5-0E56-4979-A3FF-C1D8A9A24C40}" presName="sibTrans" presStyleLbl="sibTrans1D1" presStyleIdx="3" presStyleCnt="4"/>
      <dgm:spPr/>
    </dgm:pt>
  </dgm:ptLst>
  <dgm:cxnLst>
    <dgm:cxn modelId="{70F87407-3477-41E1-B71F-F52BE6E44293}" type="presOf" srcId="{9A75DFD5-0E56-4979-A3FF-C1D8A9A24C40}" destId="{BC6215CD-A367-4D02-A090-53DEEFBDF75A}" srcOrd="0" destOrd="0" presId="urn:microsoft.com/office/officeart/2005/8/layout/cycle5"/>
    <dgm:cxn modelId="{41F3E40B-8768-4F74-9C73-59B91A1EE5C6}" type="presOf" srcId="{10104994-EF2B-4F16-AE1A-B9C9DFDEA787}" destId="{9BD0B967-8B71-4E01-B0D6-6A929A396FE4}" srcOrd="0" destOrd="0" presId="urn:microsoft.com/office/officeart/2005/8/layout/cycle5"/>
    <dgm:cxn modelId="{6FF3F025-2B08-46D9-9CFF-D8DFA433B955}" type="presOf" srcId="{57880A4F-077F-4392-A941-312E4DE7605C}" destId="{A045306F-3A44-4769-812C-7D507B80C1C9}" srcOrd="0" destOrd="0" presId="urn:microsoft.com/office/officeart/2005/8/layout/cycle5"/>
    <dgm:cxn modelId="{9E2C702A-2014-4C4C-9C7E-465626292A0C}" srcId="{7F85FE95-7D3E-4CE8-80BD-71D8F3C75D0D}" destId="{57880A4F-077F-4392-A941-312E4DE7605C}" srcOrd="0" destOrd="0" parTransId="{C1D48271-38C6-4112-A22A-93D0CD56625A}" sibTransId="{3EF1AE8D-37FD-4359-A0C4-D710F319C919}"/>
    <dgm:cxn modelId="{D72F255E-4B2F-4812-8E4F-31281DE1DCCF}" type="presOf" srcId="{4F7B87CB-0A3D-4256-82BC-DA2DFA618801}" destId="{A8386248-25B8-487F-9AC2-CF8637452276}" srcOrd="0" destOrd="0" presId="urn:microsoft.com/office/officeart/2005/8/layout/cycle5"/>
    <dgm:cxn modelId="{CDA90341-FF09-40D7-9FFC-0C819848DBCB}" type="presOf" srcId="{EECE56C3-E9C4-49BF-940F-581A1A1777F3}" destId="{E79CBC65-5343-4BF6-B9A4-48747D59278D}" srcOrd="0" destOrd="0" presId="urn:microsoft.com/office/officeart/2005/8/layout/cycle5"/>
    <dgm:cxn modelId="{282DEF72-FF12-4350-B73C-C20915E196FE}" type="presOf" srcId="{3EF1AE8D-37FD-4359-A0C4-D710F319C919}" destId="{8F3058D7-CD0C-4302-8F26-05AA45FE359C}" srcOrd="0" destOrd="0" presId="urn:microsoft.com/office/officeart/2005/8/layout/cycle5"/>
    <dgm:cxn modelId="{B5670373-7EFB-4683-B53A-4F5B26168C1B}" srcId="{7F85FE95-7D3E-4CE8-80BD-71D8F3C75D0D}" destId="{10104994-EF2B-4F16-AE1A-B9C9DFDEA787}" srcOrd="3" destOrd="0" parTransId="{761AB410-755E-45F7-8E46-2D6C402825F4}" sibTransId="{9A75DFD5-0E56-4979-A3FF-C1D8A9A24C40}"/>
    <dgm:cxn modelId="{D602CDB1-84F0-4D12-B3DA-AEED2B7CD96F}" type="presOf" srcId="{7F85FE95-7D3E-4CE8-80BD-71D8F3C75D0D}" destId="{3FBB114C-947B-463B-A52E-0F340E5EF0D9}" srcOrd="0" destOrd="0" presId="urn:microsoft.com/office/officeart/2005/8/layout/cycle5"/>
    <dgm:cxn modelId="{1A9F05B7-0E73-42CC-A956-6EECABFC7A15}" srcId="{7F85FE95-7D3E-4CE8-80BD-71D8F3C75D0D}" destId="{6D5C47A5-5D83-4915-B465-A8EBAD052408}" srcOrd="1" destOrd="0" parTransId="{19D1C920-6013-4DF6-A315-3AA2CC4F294E}" sibTransId="{EECE56C3-E9C4-49BF-940F-581A1A1777F3}"/>
    <dgm:cxn modelId="{443AEACF-57EB-4501-B975-B0EFEAA73E47}" type="presOf" srcId="{6D5C47A5-5D83-4915-B465-A8EBAD052408}" destId="{F33FE026-AFFA-4B8F-85A1-C9EF81220DB0}" srcOrd="0" destOrd="0" presId="urn:microsoft.com/office/officeart/2005/8/layout/cycle5"/>
    <dgm:cxn modelId="{8703D8F1-2B31-4C39-8EEF-351634ADC522}" srcId="{7F85FE95-7D3E-4CE8-80BD-71D8F3C75D0D}" destId="{29016B12-9D7E-44B8-B3E5-42622972EE99}" srcOrd="2" destOrd="0" parTransId="{91BD6299-F07E-4365-AA0B-EB8EBEEBBB56}" sibTransId="{4F7B87CB-0A3D-4256-82BC-DA2DFA618801}"/>
    <dgm:cxn modelId="{C6878DF7-5A84-485B-BA7D-2E232ED943CC}" type="presOf" srcId="{29016B12-9D7E-44B8-B3E5-42622972EE99}" destId="{874BB29F-E958-4B2D-8CE4-746CD5DB5B4F}" srcOrd="0" destOrd="0" presId="urn:microsoft.com/office/officeart/2005/8/layout/cycle5"/>
    <dgm:cxn modelId="{B86D887F-3823-4740-AC3F-A2B272B92068}" type="presParOf" srcId="{3FBB114C-947B-463B-A52E-0F340E5EF0D9}" destId="{A045306F-3A44-4769-812C-7D507B80C1C9}" srcOrd="0" destOrd="0" presId="urn:microsoft.com/office/officeart/2005/8/layout/cycle5"/>
    <dgm:cxn modelId="{C3ACB082-FB91-4756-B9C3-1180427FAF8A}" type="presParOf" srcId="{3FBB114C-947B-463B-A52E-0F340E5EF0D9}" destId="{E1C3FACB-DF9F-4AE9-A41C-31298B0C594D}" srcOrd="1" destOrd="0" presId="urn:microsoft.com/office/officeart/2005/8/layout/cycle5"/>
    <dgm:cxn modelId="{CB4F9E9C-B4F6-4874-BBF1-B39141F2ACE9}" type="presParOf" srcId="{3FBB114C-947B-463B-A52E-0F340E5EF0D9}" destId="{8F3058D7-CD0C-4302-8F26-05AA45FE359C}" srcOrd="2" destOrd="0" presId="urn:microsoft.com/office/officeart/2005/8/layout/cycle5"/>
    <dgm:cxn modelId="{A891EE38-26EC-4E0D-9141-10E5C46DF8BD}" type="presParOf" srcId="{3FBB114C-947B-463B-A52E-0F340E5EF0D9}" destId="{F33FE026-AFFA-4B8F-85A1-C9EF81220DB0}" srcOrd="3" destOrd="0" presId="urn:microsoft.com/office/officeart/2005/8/layout/cycle5"/>
    <dgm:cxn modelId="{091CF0BD-3304-4F82-9FEF-FCAD0A3E027C}" type="presParOf" srcId="{3FBB114C-947B-463B-A52E-0F340E5EF0D9}" destId="{FABAEE17-E46D-4406-827A-79501BEB2D39}" srcOrd="4" destOrd="0" presId="urn:microsoft.com/office/officeart/2005/8/layout/cycle5"/>
    <dgm:cxn modelId="{316A062D-C777-4C3D-8AE5-0F8A74D908E9}" type="presParOf" srcId="{3FBB114C-947B-463B-A52E-0F340E5EF0D9}" destId="{E79CBC65-5343-4BF6-B9A4-48747D59278D}" srcOrd="5" destOrd="0" presId="urn:microsoft.com/office/officeart/2005/8/layout/cycle5"/>
    <dgm:cxn modelId="{A1EB3988-99D2-45A2-91B1-72CF2D54FD7B}" type="presParOf" srcId="{3FBB114C-947B-463B-A52E-0F340E5EF0D9}" destId="{874BB29F-E958-4B2D-8CE4-746CD5DB5B4F}" srcOrd="6" destOrd="0" presId="urn:microsoft.com/office/officeart/2005/8/layout/cycle5"/>
    <dgm:cxn modelId="{14158167-7330-486D-9014-485CCFD13889}" type="presParOf" srcId="{3FBB114C-947B-463B-A52E-0F340E5EF0D9}" destId="{8C88E397-827B-4601-948A-386873C3F590}" srcOrd="7" destOrd="0" presId="urn:microsoft.com/office/officeart/2005/8/layout/cycle5"/>
    <dgm:cxn modelId="{20B91C8E-F906-4F22-B17D-1DDE2226AB16}" type="presParOf" srcId="{3FBB114C-947B-463B-A52E-0F340E5EF0D9}" destId="{A8386248-25B8-487F-9AC2-CF8637452276}" srcOrd="8" destOrd="0" presId="urn:microsoft.com/office/officeart/2005/8/layout/cycle5"/>
    <dgm:cxn modelId="{0A173E94-B535-44D8-BB3F-A65B970C61F1}" type="presParOf" srcId="{3FBB114C-947B-463B-A52E-0F340E5EF0D9}" destId="{9BD0B967-8B71-4E01-B0D6-6A929A396FE4}" srcOrd="9" destOrd="0" presId="urn:microsoft.com/office/officeart/2005/8/layout/cycle5"/>
    <dgm:cxn modelId="{C712C0E6-105D-475D-8202-3F2D5B1EE99D}" type="presParOf" srcId="{3FBB114C-947B-463B-A52E-0F340E5EF0D9}" destId="{E3F7E40C-78B6-4A56-8214-4EA10375C7F8}" srcOrd="10" destOrd="0" presId="urn:microsoft.com/office/officeart/2005/8/layout/cycle5"/>
    <dgm:cxn modelId="{1CBA3D04-7F4A-4F6A-B5D0-0F4634317288}" type="presParOf" srcId="{3FBB114C-947B-463B-A52E-0F340E5EF0D9}" destId="{BC6215CD-A367-4D02-A090-53DEEFBDF75A}"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C55652-320F-4E65-AF51-7902CEFB8A9D}"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3CCD6CA-604F-49E7-B160-10490C0A9193}">
      <dgm:prSet/>
      <dgm:spPr/>
      <dgm:t>
        <a:bodyPr/>
        <a:lstStyle/>
        <a:p>
          <a:r>
            <a:rPr lang="en-US"/>
            <a:t>STRIDE – Simple for smaller organisations or getting started</a:t>
          </a:r>
        </a:p>
      </dgm:t>
    </dgm:pt>
    <dgm:pt modelId="{7FA86A92-A196-49D6-B57B-11762C75836F}" type="parTrans" cxnId="{094A7C75-F937-48C0-BDB5-4D5E8C273531}">
      <dgm:prSet/>
      <dgm:spPr/>
      <dgm:t>
        <a:bodyPr/>
        <a:lstStyle/>
        <a:p>
          <a:endParaRPr lang="en-US"/>
        </a:p>
      </dgm:t>
    </dgm:pt>
    <dgm:pt modelId="{82955933-9DA4-4EC4-9D71-86AE0FFA39A7}" type="sibTrans" cxnId="{094A7C75-F937-48C0-BDB5-4D5E8C273531}">
      <dgm:prSet/>
      <dgm:spPr/>
      <dgm:t>
        <a:bodyPr/>
        <a:lstStyle/>
        <a:p>
          <a:endParaRPr lang="en-US"/>
        </a:p>
      </dgm:t>
    </dgm:pt>
    <dgm:pt modelId="{7433CE08-AAF7-4638-8AD5-1D5DDA0B7AE9}">
      <dgm:prSet/>
      <dgm:spPr/>
      <dgm:t>
        <a:bodyPr/>
        <a:lstStyle/>
        <a:p>
          <a:r>
            <a:rPr lang="en-US"/>
            <a:t>DREAD – More quantitative, good for working out ‘how bad is it?’</a:t>
          </a:r>
        </a:p>
      </dgm:t>
    </dgm:pt>
    <dgm:pt modelId="{D98EFA38-B3BD-4B49-A85C-A21F8A88D090}" type="parTrans" cxnId="{29A707F5-3C6A-4C0E-86E0-9E7F2FE59EED}">
      <dgm:prSet/>
      <dgm:spPr/>
      <dgm:t>
        <a:bodyPr/>
        <a:lstStyle/>
        <a:p>
          <a:endParaRPr lang="en-US"/>
        </a:p>
      </dgm:t>
    </dgm:pt>
    <dgm:pt modelId="{F9216D27-9DC7-4588-9534-DAF3F80E64A8}" type="sibTrans" cxnId="{29A707F5-3C6A-4C0E-86E0-9E7F2FE59EED}">
      <dgm:prSet/>
      <dgm:spPr/>
      <dgm:t>
        <a:bodyPr/>
        <a:lstStyle/>
        <a:p>
          <a:endParaRPr lang="en-US"/>
        </a:p>
      </dgm:t>
    </dgm:pt>
    <dgm:pt modelId="{D628A392-88F0-4B8F-A0FF-B73111AEBC41}">
      <dgm:prSet/>
      <dgm:spPr/>
      <dgm:t>
        <a:bodyPr/>
        <a:lstStyle/>
        <a:p>
          <a:r>
            <a:rPr lang="en-US"/>
            <a:t>PASTA – More comprehensive for those with more resources and experience.</a:t>
          </a:r>
        </a:p>
      </dgm:t>
    </dgm:pt>
    <dgm:pt modelId="{5A78447F-7F6C-4461-8E85-D0A05E89AE3E}" type="parTrans" cxnId="{49268545-16AC-47FE-AE7E-D1332C550B3D}">
      <dgm:prSet/>
      <dgm:spPr/>
      <dgm:t>
        <a:bodyPr/>
        <a:lstStyle/>
        <a:p>
          <a:endParaRPr lang="en-US"/>
        </a:p>
      </dgm:t>
    </dgm:pt>
    <dgm:pt modelId="{7648F885-B1A2-46FF-8B71-79AA86EE78A7}" type="sibTrans" cxnId="{49268545-16AC-47FE-AE7E-D1332C550B3D}">
      <dgm:prSet/>
      <dgm:spPr/>
      <dgm:t>
        <a:bodyPr/>
        <a:lstStyle/>
        <a:p>
          <a:endParaRPr lang="en-US"/>
        </a:p>
      </dgm:t>
    </dgm:pt>
    <dgm:pt modelId="{8EA39854-6562-4A83-817E-99A96D5F264D}" type="pres">
      <dgm:prSet presAssocID="{57C55652-320F-4E65-AF51-7902CEFB8A9D}" presName="vert0" presStyleCnt="0">
        <dgm:presLayoutVars>
          <dgm:dir/>
          <dgm:animOne val="branch"/>
          <dgm:animLvl val="lvl"/>
        </dgm:presLayoutVars>
      </dgm:prSet>
      <dgm:spPr/>
    </dgm:pt>
    <dgm:pt modelId="{502E892C-9EAB-4FCA-AC12-71071F83B41D}" type="pres">
      <dgm:prSet presAssocID="{03CCD6CA-604F-49E7-B160-10490C0A9193}" presName="thickLine" presStyleLbl="alignNode1" presStyleIdx="0" presStyleCnt="3"/>
      <dgm:spPr/>
    </dgm:pt>
    <dgm:pt modelId="{EA1B3368-5BEC-4268-B486-A0B258A5E7C8}" type="pres">
      <dgm:prSet presAssocID="{03CCD6CA-604F-49E7-B160-10490C0A9193}" presName="horz1" presStyleCnt="0"/>
      <dgm:spPr/>
    </dgm:pt>
    <dgm:pt modelId="{81D89478-8424-4149-876D-7BB1A86DB6FD}" type="pres">
      <dgm:prSet presAssocID="{03CCD6CA-604F-49E7-B160-10490C0A9193}" presName="tx1" presStyleLbl="revTx" presStyleIdx="0" presStyleCnt="3"/>
      <dgm:spPr/>
    </dgm:pt>
    <dgm:pt modelId="{A5C8068B-4D9C-4F48-9FB4-B090DD82B3EC}" type="pres">
      <dgm:prSet presAssocID="{03CCD6CA-604F-49E7-B160-10490C0A9193}" presName="vert1" presStyleCnt="0"/>
      <dgm:spPr/>
    </dgm:pt>
    <dgm:pt modelId="{72E104BA-4B36-4987-AF97-C2DB3434D89F}" type="pres">
      <dgm:prSet presAssocID="{7433CE08-AAF7-4638-8AD5-1D5DDA0B7AE9}" presName="thickLine" presStyleLbl="alignNode1" presStyleIdx="1" presStyleCnt="3"/>
      <dgm:spPr/>
    </dgm:pt>
    <dgm:pt modelId="{3F24BD2F-BC4F-40A9-AFB1-1A770E215802}" type="pres">
      <dgm:prSet presAssocID="{7433CE08-AAF7-4638-8AD5-1D5DDA0B7AE9}" presName="horz1" presStyleCnt="0"/>
      <dgm:spPr/>
    </dgm:pt>
    <dgm:pt modelId="{03CE904A-AA04-4A4D-BE72-7068500D443D}" type="pres">
      <dgm:prSet presAssocID="{7433CE08-AAF7-4638-8AD5-1D5DDA0B7AE9}" presName="tx1" presStyleLbl="revTx" presStyleIdx="1" presStyleCnt="3"/>
      <dgm:spPr/>
    </dgm:pt>
    <dgm:pt modelId="{F49019B7-8DD3-4812-80BF-2719BCB7D028}" type="pres">
      <dgm:prSet presAssocID="{7433CE08-AAF7-4638-8AD5-1D5DDA0B7AE9}" presName="vert1" presStyleCnt="0"/>
      <dgm:spPr/>
    </dgm:pt>
    <dgm:pt modelId="{DE222EC0-7E08-48FF-B3D8-5181173B306E}" type="pres">
      <dgm:prSet presAssocID="{D628A392-88F0-4B8F-A0FF-B73111AEBC41}" presName="thickLine" presStyleLbl="alignNode1" presStyleIdx="2" presStyleCnt="3"/>
      <dgm:spPr/>
    </dgm:pt>
    <dgm:pt modelId="{AE7C27D4-3BA0-4B90-9FBA-3684E3D12FE8}" type="pres">
      <dgm:prSet presAssocID="{D628A392-88F0-4B8F-A0FF-B73111AEBC41}" presName="horz1" presStyleCnt="0"/>
      <dgm:spPr/>
    </dgm:pt>
    <dgm:pt modelId="{D3DB4172-211F-4970-A5D4-5B1FF16E472C}" type="pres">
      <dgm:prSet presAssocID="{D628A392-88F0-4B8F-A0FF-B73111AEBC41}" presName="tx1" presStyleLbl="revTx" presStyleIdx="2" presStyleCnt="3"/>
      <dgm:spPr/>
    </dgm:pt>
    <dgm:pt modelId="{E66631D3-877F-4307-9E65-63B546D99F15}" type="pres">
      <dgm:prSet presAssocID="{D628A392-88F0-4B8F-A0FF-B73111AEBC41}" presName="vert1" presStyleCnt="0"/>
      <dgm:spPr/>
    </dgm:pt>
  </dgm:ptLst>
  <dgm:cxnLst>
    <dgm:cxn modelId="{D8DDEE10-5CB9-40B0-9D2C-EC2A62153091}" type="presOf" srcId="{7433CE08-AAF7-4638-8AD5-1D5DDA0B7AE9}" destId="{03CE904A-AA04-4A4D-BE72-7068500D443D}" srcOrd="0" destOrd="0" presId="urn:microsoft.com/office/officeart/2008/layout/LinedList"/>
    <dgm:cxn modelId="{9F7A9D32-8FEB-4B5D-ABB9-F078EAB1A984}" type="presOf" srcId="{03CCD6CA-604F-49E7-B160-10490C0A9193}" destId="{81D89478-8424-4149-876D-7BB1A86DB6FD}" srcOrd="0" destOrd="0" presId="urn:microsoft.com/office/officeart/2008/layout/LinedList"/>
    <dgm:cxn modelId="{49268545-16AC-47FE-AE7E-D1332C550B3D}" srcId="{57C55652-320F-4E65-AF51-7902CEFB8A9D}" destId="{D628A392-88F0-4B8F-A0FF-B73111AEBC41}" srcOrd="2" destOrd="0" parTransId="{5A78447F-7F6C-4461-8E85-D0A05E89AE3E}" sibTransId="{7648F885-B1A2-46FF-8B71-79AA86EE78A7}"/>
    <dgm:cxn modelId="{FB32D965-AB2C-4C3F-9C1C-ECAB4A3D7345}" type="presOf" srcId="{57C55652-320F-4E65-AF51-7902CEFB8A9D}" destId="{8EA39854-6562-4A83-817E-99A96D5F264D}" srcOrd="0" destOrd="0" presId="urn:microsoft.com/office/officeart/2008/layout/LinedList"/>
    <dgm:cxn modelId="{094A7C75-F937-48C0-BDB5-4D5E8C273531}" srcId="{57C55652-320F-4E65-AF51-7902CEFB8A9D}" destId="{03CCD6CA-604F-49E7-B160-10490C0A9193}" srcOrd="0" destOrd="0" parTransId="{7FA86A92-A196-49D6-B57B-11762C75836F}" sibTransId="{82955933-9DA4-4EC4-9D71-86AE0FFA39A7}"/>
    <dgm:cxn modelId="{77F2AAB6-A545-4BDE-BD2E-F2EB5CA24180}" type="presOf" srcId="{D628A392-88F0-4B8F-A0FF-B73111AEBC41}" destId="{D3DB4172-211F-4970-A5D4-5B1FF16E472C}" srcOrd="0" destOrd="0" presId="urn:microsoft.com/office/officeart/2008/layout/LinedList"/>
    <dgm:cxn modelId="{29A707F5-3C6A-4C0E-86E0-9E7F2FE59EED}" srcId="{57C55652-320F-4E65-AF51-7902CEFB8A9D}" destId="{7433CE08-AAF7-4638-8AD5-1D5DDA0B7AE9}" srcOrd="1" destOrd="0" parTransId="{D98EFA38-B3BD-4B49-A85C-A21F8A88D090}" sibTransId="{F9216D27-9DC7-4588-9534-DAF3F80E64A8}"/>
    <dgm:cxn modelId="{73C29644-4883-49FB-B64A-B07E2C9FA60F}" type="presParOf" srcId="{8EA39854-6562-4A83-817E-99A96D5F264D}" destId="{502E892C-9EAB-4FCA-AC12-71071F83B41D}" srcOrd="0" destOrd="0" presId="urn:microsoft.com/office/officeart/2008/layout/LinedList"/>
    <dgm:cxn modelId="{E5D369E4-B16F-4DBB-BAE2-E5890DEFA6A9}" type="presParOf" srcId="{8EA39854-6562-4A83-817E-99A96D5F264D}" destId="{EA1B3368-5BEC-4268-B486-A0B258A5E7C8}" srcOrd="1" destOrd="0" presId="urn:microsoft.com/office/officeart/2008/layout/LinedList"/>
    <dgm:cxn modelId="{3F503206-3550-4245-A658-0E14BFEB335D}" type="presParOf" srcId="{EA1B3368-5BEC-4268-B486-A0B258A5E7C8}" destId="{81D89478-8424-4149-876D-7BB1A86DB6FD}" srcOrd="0" destOrd="0" presId="urn:microsoft.com/office/officeart/2008/layout/LinedList"/>
    <dgm:cxn modelId="{0F0B657A-F6F3-4069-9A43-F54531BB34C4}" type="presParOf" srcId="{EA1B3368-5BEC-4268-B486-A0B258A5E7C8}" destId="{A5C8068B-4D9C-4F48-9FB4-B090DD82B3EC}" srcOrd="1" destOrd="0" presId="urn:microsoft.com/office/officeart/2008/layout/LinedList"/>
    <dgm:cxn modelId="{CD923AEA-C7B5-41F0-9F72-7B65C1503E0E}" type="presParOf" srcId="{8EA39854-6562-4A83-817E-99A96D5F264D}" destId="{72E104BA-4B36-4987-AF97-C2DB3434D89F}" srcOrd="2" destOrd="0" presId="urn:microsoft.com/office/officeart/2008/layout/LinedList"/>
    <dgm:cxn modelId="{2A634073-5F83-4D3D-9144-B18E6432B496}" type="presParOf" srcId="{8EA39854-6562-4A83-817E-99A96D5F264D}" destId="{3F24BD2F-BC4F-40A9-AFB1-1A770E215802}" srcOrd="3" destOrd="0" presId="urn:microsoft.com/office/officeart/2008/layout/LinedList"/>
    <dgm:cxn modelId="{C8A99FDD-BA25-400B-AD00-8FB0C5B2204F}" type="presParOf" srcId="{3F24BD2F-BC4F-40A9-AFB1-1A770E215802}" destId="{03CE904A-AA04-4A4D-BE72-7068500D443D}" srcOrd="0" destOrd="0" presId="urn:microsoft.com/office/officeart/2008/layout/LinedList"/>
    <dgm:cxn modelId="{695D6355-437C-48EB-B09C-88C0847E7AF3}" type="presParOf" srcId="{3F24BD2F-BC4F-40A9-AFB1-1A770E215802}" destId="{F49019B7-8DD3-4812-80BF-2719BCB7D028}" srcOrd="1" destOrd="0" presId="urn:microsoft.com/office/officeart/2008/layout/LinedList"/>
    <dgm:cxn modelId="{3E38CE81-A599-456B-8B07-D9E0E818E324}" type="presParOf" srcId="{8EA39854-6562-4A83-817E-99A96D5F264D}" destId="{DE222EC0-7E08-48FF-B3D8-5181173B306E}" srcOrd="4" destOrd="0" presId="urn:microsoft.com/office/officeart/2008/layout/LinedList"/>
    <dgm:cxn modelId="{9E6504DC-D64D-4AED-978D-38DFD2B7328E}" type="presParOf" srcId="{8EA39854-6562-4A83-817E-99A96D5F264D}" destId="{AE7C27D4-3BA0-4B90-9FBA-3684E3D12FE8}" srcOrd="5" destOrd="0" presId="urn:microsoft.com/office/officeart/2008/layout/LinedList"/>
    <dgm:cxn modelId="{D73FFD9F-1C9C-4E0C-AA17-EC0EEBB03A34}" type="presParOf" srcId="{AE7C27D4-3BA0-4B90-9FBA-3684E3D12FE8}" destId="{D3DB4172-211F-4970-A5D4-5B1FF16E472C}" srcOrd="0" destOrd="0" presId="urn:microsoft.com/office/officeart/2008/layout/LinedList"/>
    <dgm:cxn modelId="{962B73E5-834F-4042-804B-88F6117A3C18}" type="presParOf" srcId="{AE7C27D4-3BA0-4B90-9FBA-3684E3D12FE8}" destId="{E66631D3-877F-4307-9E65-63B546D99F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B6D9792-27A7-4082-914C-898C6C577335}">
      <dgm:prSet/>
      <dgm:spPr/>
      <dgm:t>
        <a:bodyPr/>
        <a:lstStyle/>
        <a:p>
          <a:r>
            <a:rPr lang="en-US"/>
            <a:t>Spoofing – Controls ensure suitable authentication</a:t>
          </a:r>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A665B09B-EA67-44CD-A1A4-7538A15CFD24}">
      <dgm:prSet/>
      <dgm:spPr/>
      <dgm:t>
        <a:bodyPr/>
        <a:lstStyle/>
        <a:p>
          <a:r>
            <a:rPr lang="en-US"/>
            <a:t>Tampering – Controls ensure integrity</a:t>
          </a:r>
        </a:p>
      </dgm:t>
    </dgm:pt>
    <dgm:pt modelId="{F007D4A3-1176-4FC3-9C9F-AF97BFD77620}" type="parTrans" cxnId="{93AAAFB7-4105-41B2-92BF-952FF324B832}">
      <dgm:prSet/>
      <dgm:spPr/>
      <dgm:t>
        <a:bodyPr/>
        <a:lstStyle/>
        <a:p>
          <a:endParaRPr lang="en-US"/>
        </a:p>
      </dgm:t>
    </dgm:pt>
    <dgm:pt modelId="{8FA62723-AE62-49D0-9DE5-51561461EB4E}" type="sibTrans" cxnId="{93AAAFB7-4105-41B2-92BF-952FF324B832}">
      <dgm:prSet/>
      <dgm:spPr/>
      <dgm:t>
        <a:bodyPr/>
        <a:lstStyle/>
        <a:p>
          <a:endParaRPr lang="en-US"/>
        </a:p>
      </dgm:t>
    </dgm:pt>
    <dgm:pt modelId="{994C0434-5009-4CB8-85E4-D7DCE9B43BE1}">
      <dgm:prSet/>
      <dgm:spPr/>
      <dgm:t>
        <a:bodyPr/>
        <a:lstStyle/>
        <a:p>
          <a:r>
            <a:rPr lang="en-US"/>
            <a:t>Repudiation – Controls help avoid non-repudiation</a:t>
          </a:r>
        </a:p>
      </dgm:t>
    </dgm:pt>
    <dgm:pt modelId="{7567CEE5-A000-42C5-BE9E-8B11919F81C6}" type="parTrans" cxnId="{047DDD45-881D-41AA-B34B-5BC942D61C9F}">
      <dgm:prSet/>
      <dgm:spPr/>
      <dgm:t>
        <a:bodyPr/>
        <a:lstStyle/>
        <a:p>
          <a:endParaRPr lang="en-US"/>
        </a:p>
      </dgm:t>
    </dgm:pt>
    <dgm:pt modelId="{07E7A380-22F1-439B-86C4-E41B231639ED}" type="sibTrans" cxnId="{047DDD45-881D-41AA-B34B-5BC942D61C9F}">
      <dgm:prSet/>
      <dgm:spPr/>
      <dgm:t>
        <a:bodyPr/>
        <a:lstStyle/>
        <a:p>
          <a:endParaRPr lang="en-US"/>
        </a:p>
      </dgm:t>
    </dgm:pt>
    <dgm:pt modelId="{ACEBF8E7-A1ED-4CAE-9753-BD8BD6582321}">
      <dgm:prSet/>
      <dgm:spPr/>
      <dgm:t>
        <a:bodyPr/>
        <a:lstStyle/>
        <a:p>
          <a:r>
            <a:rPr lang="en-US"/>
            <a:t>Information Disclosure – Controls ensure confidentiality</a:t>
          </a:r>
        </a:p>
      </dgm:t>
    </dgm:pt>
    <dgm:pt modelId="{B66233C4-4124-43FA-B2C1-BF3E0273147F}" type="parTrans" cxnId="{4C4996A5-FE83-45E6-92E9-5A652FE1F084}">
      <dgm:prSet/>
      <dgm:spPr/>
      <dgm:t>
        <a:bodyPr/>
        <a:lstStyle/>
        <a:p>
          <a:endParaRPr lang="en-US"/>
        </a:p>
      </dgm:t>
    </dgm:pt>
    <dgm:pt modelId="{563F33C5-8A23-457E-9E91-68A41176E018}" type="sibTrans" cxnId="{4C4996A5-FE83-45E6-92E9-5A652FE1F084}">
      <dgm:prSet/>
      <dgm:spPr/>
      <dgm:t>
        <a:bodyPr/>
        <a:lstStyle/>
        <a:p>
          <a:endParaRPr lang="en-US"/>
        </a:p>
      </dgm:t>
    </dgm:pt>
    <dgm:pt modelId="{C70083FF-5D19-484E-9E08-5E0F6C455680}">
      <dgm:prSet/>
      <dgm:spPr/>
      <dgm:t>
        <a:bodyPr/>
        <a:lstStyle/>
        <a:p>
          <a:r>
            <a:rPr lang="en-US" dirty="0"/>
            <a:t>Denial of Service – Controls ensure availability</a:t>
          </a:r>
        </a:p>
      </dgm:t>
    </dgm:pt>
    <dgm:pt modelId="{BE00FFC0-F34A-46E5-8F52-88B9A04DD7E0}" type="parTrans" cxnId="{04CD4481-2DF0-404B-82E2-2836C595EFF9}">
      <dgm:prSet/>
      <dgm:spPr/>
      <dgm:t>
        <a:bodyPr/>
        <a:lstStyle/>
        <a:p>
          <a:endParaRPr lang="en-US"/>
        </a:p>
      </dgm:t>
    </dgm:pt>
    <dgm:pt modelId="{181E6FF4-2FBF-4219-BA7D-2827AE6F4965}" type="sibTrans" cxnId="{04CD4481-2DF0-404B-82E2-2836C595EFF9}">
      <dgm:prSet/>
      <dgm:spPr/>
      <dgm:t>
        <a:bodyPr/>
        <a:lstStyle/>
        <a:p>
          <a:endParaRPr lang="en-US"/>
        </a:p>
      </dgm:t>
    </dgm:pt>
    <dgm:pt modelId="{EA03B6DD-E74D-471D-BA55-46C229FDD6A3}">
      <dgm:prSet/>
      <dgm:spPr/>
      <dgm:t>
        <a:bodyPr/>
        <a:lstStyle/>
        <a:p>
          <a:r>
            <a:rPr lang="en-US"/>
            <a:t>Elevation of Privilege – Controls ensure authorisation</a:t>
          </a:r>
        </a:p>
      </dgm:t>
    </dgm:pt>
    <dgm:pt modelId="{5ACD41C0-EBEF-4692-9FEC-F6A3553E39FF}" type="parTrans" cxnId="{DC9BE61B-8F3B-48FC-A157-8A67C4254F1C}">
      <dgm:prSet/>
      <dgm:spPr/>
      <dgm:t>
        <a:bodyPr/>
        <a:lstStyle/>
        <a:p>
          <a:endParaRPr lang="en-US"/>
        </a:p>
      </dgm:t>
    </dgm:pt>
    <dgm:pt modelId="{18440762-6F40-400B-931D-D673F07335FE}" type="sibTrans" cxnId="{DC9BE61B-8F3B-48FC-A157-8A67C4254F1C}">
      <dgm:prSet/>
      <dgm:spPr/>
      <dgm:t>
        <a:bodyPr/>
        <a:lstStyle/>
        <a:p>
          <a:endParaRPr lang="en-US"/>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6"/>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6"/>
      <dgm:spPr/>
    </dgm:pt>
    <dgm:pt modelId="{FBA893C1-C27B-4529-A38F-BF96265607CD}" type="pres">
      <dgm:prSet presAssocID="{7B6D9792-27A7-4082-914C-898C6C577335}" presName="vert1" presStyleCnt="0"/>
      <dgm:spPr/>
    </dgm:pt>
    <dgm:pt modelId="{41583714-AB0B-404D-914F-A2C32F03F248}" type="pres">
      <dgm:prSet presAssocID="{A665B09B-EA67-44CD-A1A4-7538A15CFD24}" presName="thickLine" presStyleLbl="alignNode1" presStyleIdx="1" presStyleCnt="6"/>
      <dgm:spPr/>
    </dgm:pt>
    <dgm:pt modelId="{BA3A8A4E-E269-45A2-834A-A9A312C51EC0}" type="pres">
      <dgm:prSet presAssocID="{A665B09B-EA67-44CD-A1A4-7538A15CFD24}" presName="horz1" presStyleCnt="0"/>
      <dgm:spPr/>
    </dgm:pt>
    <dgm:pt modelId="{2C4814DD-CA48-4756-81FD-049AC3DFD2B9}" type="pres">
      <dgm:prSet presAssocID="{A665B09B-EA67-44CD-A1A4-7538A15CFD24}" presName="tx1" presStyleLbl="revTx" presStyleIdx="1" presStyleCnt="6"/>
      <dgm:spPr/>
    </dgm:pt>
    <dgm:pt modelId="{7C2A0060-2DD7-49F2-9B14-B04C72C8473D}" type="pres">
      <dgm:prSet presAssocID="{A665B09B-EA67-44CD-A1A4-7538A15CFD24}" presName="vert1" presStyleCnt="0"/>
      <dgm:spPr/>
    </dgm:pt>
    <dgm:pt modelId="{04BEFE0C-3243-4B0C-B43F-A1C0D33C56A4}" type="pres">
      <dgm:prSet presAssocID="{994C0434-5009-4CB8-85E4-D7DCE9B43BE1}" presName="thickLine" presStyleLbl="alignNode1" presStyleIdx="2" presStyleCnt="6"/>
      <dgm:spPr/>
    </dgm:pt>
    <dgm:pt modelId="{84F5F25B-36B4-4A11-B30F-994243187EC1}" type="pres">
      <dgm:prSet presAssocID="{994C0434-5009-4CB8-85E4-D7DCE9B43BE1}" presName="horz1" presStyleCnt="0"/>
      <dgm:spPr/>
    </dgm:pt>
    <dgm:pt modelId="{D0A59898-8B13-47E0-BE6E-84B18ABA7278}" type="pres">
      <dgm:prSet presAssocID="{994C0434-5009-4CB8-85E4-D7DCE9B43BE1}" presName="tx1" presStyleLbl="revTx" presStyleIdx="2" presStyleCnt="6"/>
      <dgm:spPr/>
    </dgm:pt>
    <dgm:pt modelId="{A621481D-72FA-431F-9328-42C21158DA6B}" type="pres">
      <dgm:prSet presAssocID="{994C0434-5009-4CB8-85E4-D7DCE9B43BE1}" presName="vert1" presStyleCnt="0"/>
      <dgm:spPr/>
    </dgm:pt>
    <dgm:pt modelId="{1223BB30-1ED8-41DD-B936-88BEA3B3F4BC}" type="pres">
      <dgm:prSet presAssocID="{ACEBF8E7-A1ED-4CAE-9753-BD8BD6582321}" presName="thickLine" presStyleLbl="alignNode1" presStyleIdx="3" presStyleCnt="6"/>
      <dgm:spPr/>
    </dgm:pt>
    <dgm:pt modelId="{122A6A3C-FB6C-46D8-83E8-C2A3E2A12407}" type="pres">
      <dgm:prSet presAssocID="{ACEBF8E7-A1ED-4CAE-9753-BD8BD6582321}" presName="horz1" presStyleCnt="0"/>
      <dgm:spPr/>
    </dgm:pt>
    <dgm:pt modelId="{5083A3B7-9E1B-48F2-8CE5-EDDCBB1C21BE}" type="pres">
      <dgm:prSet presAssocID="{ACEBF8E7-A1ED-4CAE-9753-BD8BD6582321}" presName="tx1" presStyleLbl="revTx" presStyleIdx="3" presStyleCnt="6"/>
      <dgm:spPr/>
    </dgm:pt>
    <dgm:pt modelId="{8B30FD44-29C1-4403-B453-BC7006AC7D01}" type="pres">
      <dgm:prSet presAssocID="{ACEBF8E7-A1ED-4CAE-9753-BD8BD6582321}" presName="vert1" presStyleCnt="0"/>
      <dgm:spPr/>
    </dgm:pt>
    <dgm:pt modelId="{22F50D9A-0D5C-48DC-BB99-27143B428094}" type="pres">
      <dgm:prSet presAssocID="{C70083FF-5D19-484E-9E08-5E0F6C455680}" presName="thickLine" presStyleLbl="alignNode1" presStyleIdx="4" presStyleCnt="6"/>
      <dgm:spPr/>
    </dgm:pt>
    <dgm:pt modelId="{94187323-FBA0-4C1B-B93B-229E64970851}" type="pres">
      <dgm:prSet presAssocID="{C70083FF-5D19-484E-9E08-5E0F6C455680}" presName="horz1" presStyleCnt="0"/>
      <dgm:spPr/>
    </dgm:pt>
    <dgm:pt modelId="{99E61701-131F-45C4-8304-E30DD98DD9FC}" type="pres">
      <dgm:prSet presAssocID="{C70083FF-5D19-484E-9E08-5E0F6C455680}" presName="tx1" presStyleLbl="revTx" presStyleIdx="4" presStyleCnt="6"/>
      <dgm:spPr/>
    </dgm:pt>
    <dgm:pt modelId="{F878C935-C874-447C-8502-5D8B61D77AA7}" type="pres">
      <dgm:prSet presAssocID="{C70083FF-5D19-484E-9E08-5E0F6C455680}" presName="vert1" presStyleCnt="0"/>
      <dgm:spPr/>
    </dgm:pt>
    <dgm:pt modelId="{84F77DB9-9A57-4151-9ECE-563B91F2EB1E}" type="pres">
      <dgm:prSet presAssocID="{EA03B6DD-E74D-471D-BA55-46C229FDD6A3}" presName="thickLine" presStyleLbl="alignNode1" presStyleIdx="5" presStyleCnt="6"/>
      <dgm:spPr/>
    </dgm:pt>
    <dgm:pt modelId="{0E8CF2BA-96EC-4330-AC1A-A0A208853D88}" type="pres">
      <dgm:prSet presAssocID="{EA03B6DD-E74D-471D-BA55-46C229FDD6A3}" presName="horz1" presStyleCnt="0"/>
      <dgm:spPr/>
    </dgm:pt>
    <dgm:pt modelId="{3E8F0BEC-D3DD-424B-9A4E-0A3E6F8A0D86}" type="pres">
      <dgm:prSet presAssocID="{EA03B6DD-E74D-471D-BA55-46C229FDD6A3}" presName="tx1" presStyleLbl="revTx" presStyleIdx="5" presStyleCnt="6"/>
      <dgm:spPr/>
    </dgm:pt>
    <dgm:pt modelId="{C52C8B6E-88D6-4EF4-B356-06A8AE153FB6}" type="pres">
      <dgm:prSet presAssocID="{EA03B6DD-E74D-471D-BA55-46C229FDD6A3}" presName="vert1" presStyleCnt="0"/>
      <dgm:spPr/>
    </dgm:pt>
  </dgm:ptLst>
  <dgm:cxnLst>
    <dgm:cxn modelId="{DC9BE61B-8F3B-48FC-A157-8A67C4254F1C}" srcId="{E379208F-2332-460D-921E-37159DC4FD86}" destId="{EA03B6DD-E74D-471D-BA55-46C229FDD6A3}" srcOrd="5" destOrd="0" parTransId="{5ACD41C0-EBEF-4692-9FEC-F6A3553E39FF}" sibTransId="{18440762-6F40-400B-931D-D673F07335FE}"/>
    <dgm:cxn modelId="{A3CD3661-C597-478C-9AA7-0DC78478299D}" type="presOf" srcId="{ACEBF8E7-A1ED-4CAE-9753-BD8BD6582321}" destId="{5083A3B7-9E1B-48F2-8CE5-EDDCBB1C21BE}" srcOrd="0" destOrd="0" presId="urn:microsoft.com/office/officeart/2008/layout/LinedList"/>
    <dgm:cxn modelId="{047DDD45-881D-41AA-B34B-5BC942D61C9F}" srcId="{E379208F-2332-460D-921E-37159DC4FD86}" destId="{994C0434-5009-4CB8-85E4-D7DCE9B43BE1}" srcOrd="2" destOrd="0" parTransId="{7567CEE5-A000-42C5-BE9E-8B11919F81C6}" sibTransId="{07E7A380-22F1-439B-86C4-E41B231639ED}"/>
    <dgm:cxn modelId="{D68F316A-991B-4F76-A612-9DCC6299C1C4}" srcId="{E379208F-2332-460D-921E-37159DC4FD86}" destId="{7B6D9792-27A7-4082-914C-898C6C577335}" srcOrd="0" destOrd="0" parTransId="{EE7D3192-3FA9-4B10-A612-711789154492}" sibTransId="{9D8804AC-9BD3-4CE4-8282-B556162FC9A8}"/>
    <dgm:cxn modelId="{2DD4C44F-1738-4A00-855B-9420E2C9E51E}" type="presOf" srcId="{EA03B6DD-E74D-471D-BA55-46C229FDD6A3}" destId="{3E8F0BEC-D3DD-424B-9A4E-0A3E6F8A0D86}" srcOrd="0" destOrd="0" presId="urn:microsoft.com/office/officeart/2008/layout/LinedList"/>
    <dgm:cxn modelId="{6DFD1451-7B6E-43CA-B63C-43E81819DE25}" type="presOf" srcId="{7B6D9792-27A7-4082-914C-898C6C577335}" destId="{96047F2F-9E3F-4639-8440-C3D8CFC9AFE3}" srcOrd="0" destOrd="0" presId="urn:microsoft.com/office/officeart/2008/layout/LinedList"/>
    <dgm:cxn modelId="{04CD4481-2DF0-404B-82E2-2836C595EFF9}" srcId="{E379208F-2332-460D-921E-37159DC4FD86}" destId="{C70083FF-5D19-484E-9E08-5E0F6C455680}" srcOrd="4" destOrd="0" parTransId="{BE00FFC0-F34A-46E5-8F52-88B9A04DD7E0}" sibTransId="{181E6FF4-2FBF-4219-BA7D-2827AE6F4965}"/>
    <dgm:cxn modelId="{B19DFFA2-5B1E-4399-9B13-98BEB1646A78}" type="presOf" srcId="{A665B09B-EA67-44CD-A1A4-7538A15CFD24}" destId="{2C4814DD-CA48-4756-81FD-049AC3DFD2B9}" srcOrd="0" destOrd="0" presId="urn:microsoft.com/office/officeart/2008/layout/LinedList"/>
    <dgm:cxn modelId="{4C4996A5-FE83-45E6-92E9-5A652FE1F084}" srcId="{E379208F-2332-460D-921E-37159DC4FD86}" destId="{ACEBF8E7-A1ED-4CAE-9753-BD8BD6582321}" srcOrd="3" destOrd="0" parTransId="{B66233C4-4124-43FA-B2C1-BF3E0273147F}" sibTransId="{563F33C5-8A23-457E-9E91-68A41176E018}"/>
    <dgm:cxn modelId="{30C902B7-87DD-4D6E-8A7D-255ABDAA41B6}" type="presOf" srcId="{C70083FF-5D19-484E-9E08-5E0F6C455680}" destId="{99E61701-131F-45C4-8304-E30DD98DD9FC}" srcOrd="0" destOrd="0" presId="urn:microsoft.com/office/officeart/2008/layout/LinedList"/>
    <dgm:cxn modelId="{93AAAFB7-4105-41B2-92BF-952FF324B832}" srcId="{E379208F-2332-460D-921E-37159DC4FD86}" destId="{A665B09B-EA67-44CD-A1A4-7538A15CFD24}" srcOrd="1" destOrd="0" parTransId="{F007D4A3-1176-4FC3-9C9F-AF97BFD77620}" sibTransId="{8FA62723-AE62-49D0-9DE5-51561461EB4E}"/>
    <dgm:cxn modelId="{827BD5C0-8EA8-4C93-B9D1-960125E43E58}" type="presOf" srcId="{994C0434-5009-4CB8-85E4-D7DCE9B43BE1}" destId="{D0A59898-8B13-47E0-BE6E-84B18ABA7278}" srcOrd="0" destOrd="0" presId="urn:microsoft.com/office/officeart/2008/layout/LinedList"/>
    <dgm:cxn modelId="{773692C9-FE44-422A-AA2E-93003F83E996}" type="presOf" srcId="{E379208F-2332-460D-921E-37159DC4FD86}" destId="{BB01E403-2755-40FB-8738-99E1D16CDCA2}" srcOrd="0" destOrd="0" presId="urn:microsoft.com/office/officeart/2008/layout/LinedList"/>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A6AC2706-A109-4FF8-B81F-61F2CB4108D0}" type="presParOf" srcId="{BB01E403-2755-40FB-8738-99E1D16CDCA2}" destId="{41583714-AB0B-404D-914F-A2C32F03F248}" srcOrd="2" destOrd="0" presId="urn:microsoft.com/office/officeart/2008/layout/LinedList"/>
    <dgm:cxn modelId="{55A3CEEE-4D9C-4F92-9B77-05A4E46DA317}" type="presParOf" srcId="{BB01E403-2755-40FB-8738-99E1D16CDCA2}" destId="{BA3A8A4E-E269-45A2-834A-A9A312C51EC0}" srcOrd="3" destOrd="0" presId="urn:microsoft.com/office/officeart/2008/layout/LinedList"/>
    <dgm:cxn modelId="{A2181893-F00D-4301-9502-E0C0D90D6D23}" type="presParOf" srcId="{BA3A8A4E-E269-45A2-834A-A9A312C51EC0}" destId="{2C4814DD-CA48-4756-81FD-049AC3DFD2B9}" srcOrd="0" destOrd="0" presId="urn:microsoft.com/office/officeart/2008/layout/LinedList"/>
    <dgm:cxn modelId="{DFC737B3-CC81-42F0-9466-D2AE63FCF698}" type="presParOf" srcId="{BA3A8A4E-E269-45A2-834A-A9A312C51EC0}" destId="{7C2A0060-2DD7-49F2-9B14-B04C72C8473D}" srcOrd="1" destOrd="0" presId="urn:microsoft.com/office/officeart/2008/layout/LinedList"/>
    <dgm:cxn modelId="{B6A3B51F-B4D7-4A2F-9C14-68B7005662AF}" type="presParOf" srcId="{BB01E403-2755-40FB-8738-99E1D16CDCA2}" destId="{04BEFE0C-3243-4B0C-B43F-A1C0D33C56A4}" srcOrd="4" destOrd="0" presId="urn:microsoft.com/office/officeart/2008/layout/LinedList"/>
    <dgm:cxn modelId="{168C2DCE-28F7-4D9A-8030-F113FC558D55}" type="presParOf" srcId="{BB01E403-2755-40FB-8738-99E1D16CDCA2}" destId="{84F5F25B-36B4-4A11-B30F-994243187EC1}" srcOrd="5" destOrd="0" presId="urn:microsoft.com/office/officeart/2008/layout/LinedList"/>
    <dgm:cxn modelId="{2A162CD8-A806-4DF9-8448-2CFEE801ABCE}" type="presParOf" srcId="{84F5F25B-36B4-4A11-B30F-994243187EC1}" destId="{D0A59898-8B13-47E0-BE6E-84B18ABA7278}" srcOrd="0" destOrd="0" presId="urn:microsoft.com/office/officeart/2008/layout/LinedList"/>
    <dgm:cxn modelId="{85FE65BB-9555-4F66-B77E-36843DFB05D1}" type="presParOf" srcId="{84F5F25B-36B4-4A11-B30F-994243187EC1}" destId="{A621481D-72FA-431F-9328-42C21158DA6B}" srcOrd="1" destOrd="0" presId="urn:microsoft.com/office/officeart/2008/layout/LinedList"/>
    <dgm:cxn modelId="{AC48DA03-72C9-4AB6-91C1-76B38701A4BF}" type="presParOf" srcId="{BB01E403-2755-40FB-8738-99E1D16CDCA2}" destId="{1223BB30-1ED8-41DD-B936-88BEA3B3F4BC}" srcOrd="6" destOrd="0" presId="urn:microsoft.com/office/officeart/2008/layout/LinedList"/>
    <dgm:cxn modelId="{914CCC76-8A9B-4393-A28D-B58E5294F3C8}" type="presParOf" srcId="{BB01E403-2755-40FB-8738-99E1D16CDCA2}" destId="{122A6A3C-FB6C-46D8-83E8-C2A3E2A12407}" srcOrd="7" destOrd="0" presId="urn:microsoft.com/office/officeart/2008/layout/LinedList"/>
    <dgm:cxn modelId="{87EF096E-3361-4AEA-9C33-DF64D3F4D9F2}" type="presParOf" srcId="{122A6A3C-FB6C-46D8-83E8-C2A3E2A12407}" destId="{5083A3B7-9E1B-48F2-8CE5-EDDCBB1C21BE}" srcOrd="0" destOrd="0" presId="urn:microsoft.com/office/officeart/2008/layout/LinedList"/>
    <dgm:cxn modelId="{9443DA90-468D-47F7-AC7D-E6B41D094614}" type="presParOf" srcId="{122A6A3C-FB6C-46D8-83E8-C2A3E2A12407}" destId="{8B30FD44-29C1-4403-B453-BC7006AC7D01}" srcOrd="1" destOrd="0" presId="urn:microsoft.com/office/officeart/2008/layout/LinedList"/>
    <dgm:cxn modelId="{50FF79CA-6D2D-4EBE-922F-7735D177D77B}" type="presParOf" srcId="{BB01E403-2755-40FB-8738-99E1D16CDCA2}" destId="{22F50D9A-0D5C-48DC-BB99-27143B428094}" srcOrd="8" destOrd="0" presId="urn:microsoft.com/office/officeart/2008/layout/LinedList"/>
    <dgm:cxn modelId="{7DAE8783-A21D-46E9-A79B-721711FB2196}" type="presParOf" srcId="{BB01E403-2755-40FB-8738-99E1D16CDCA2}" destId="{94187323-FBA0-4C1B-B93B-229E64970851}" srcOrd="9" destOrd="0" presId="urn:microsoft.com/office/officeart/2008/layout/LinedList"/>
    <dgm:cxn modelId="{510FA95C-910A-47D0-8A11-5ABD8367C426}" type="presParOf" srcId="{94187323-FBA0-4C1B-B93B-229E64970851}" destId="{99E61701-131F-45C4-8304-E30DD98DD9FC}" srcOrd="0" destOrd="0" presId="urn:microsoft.com/office/officeart/2008/layout/LinedList"/>
    <dgm:cxn modelId="{2C4AC33B-F55C-4F7E-AC1F-D61D54DA63D8}" type="presParOf" srcId="{94187323-FBA0-4C1B-B93B-229E64970851}" destId="{F878C935-C874-447C-8502-5D8B61D77AA7}" srcOrd="1" destOrd="0" presId="urn:microsoft.com/office/officeart/2008/layout/LinedList"/>
    <dgm:cxn modelId="{12D65016-C770-4B38-BD8C-B5B966F882F2}" type="presParOf" srcId="{BB01E403-2755-40FB-8738-99E1D16CDCA2}" destId="{84F77DB9-9A57-4151-9ECE-563B91F2EB1E}" srcOrd="10" destOrd="0" presId="urn:microsoft.com/office/officeart/2008/layout/LinedList"/>
    <dgm:cxn modelId="{5CB78340-E586-4E8E-AF32-7509485F5D1D}" type="presParOf" srcId="{BB01E403-2755-40FB-8738-99E1D16CDCA2}" destId="{0E8CF2BA-96EC-4330-AC1A-A0A208853D88}" srcOrd="11" destOrd="0" presId="urn:microsoft.com/office/officeart/2008/layout/LinedList"/>
    <dgm:cxn modelId="{DB0FF895-B225-4441-87AF-5373B384637B}" type="presParOf" srcId="{0E8CF2BA-96EC-4330-AC1A-A0A208853D88}" destId="{3E8F0BEC-D3DD-424B-9A4E-0A3E6F8A0D86}" srcOrd="0" destOrd="0" presId="urn:microsoft.com/office/officeart/2008/layout/LinedList"/>
    <dgm:cxn modelId="{FE6897AA-B35E-47FD-AB0B-8A16043DCD30}" type="presParOf" srcId="{0E8CF2BA-96EC-4330-AC1A-A0A208853D88}" destId="{C52C8B6E-88D6-4EF4-B356-06A8AE153F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6D9792-27A7-4082-914C-898C6C577335}">
      <dgm:prSet/>
      <dgm:spPr/>
      <dgm:t>
        <a:bodyPr/>
        <a:lstStyle/>
        <a:p>
          <a:r>
            <a:rPr lang="en-US"/>
            <a:t>Damage potential – Attack impact</a:t>
          </a:r>
          <a:endParaRPr lang="en-US" dirty="0"/>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DFCC63C9-4C40-4B9B-A583-DDDEC29E1FDB}">
      <dgm:prSet/>
      <dgm:spPr/>
      <dgm:t>
        <a:bodyPr/>
        <a:lstStyle/>
        <a:p>
          <a:r>
            <a:rPr lang="en-US" dirty="0"/>
            <a:t>Reproducibility – How easy is it to reproduce?</a:t>
          </a:r>
        </a:p>
      </dgm:t>
    </dgm:pt>
    <dgm:pt modelId="{D18F2B90-5A87-4273-B91D-F7BFB2023E5D}" type="parTrans" cxnId="{CA07370D-847B-4C73-B034-3BFCF9D5F1F8}">
      <dgm:prSet/>
      <dgm:spPr/>
      <dgm:t>
        <a:bodyPr/>
        <a:lstStyle/>
        <a:p>
          <a:endParaRPr lang="en-GB"/>
        </a:p>
      </dgm:t>
    </dgm:pt>
    <dgm:pt modelId="{E7D60FDB-7F67-4305-A27C-C5B1B241506A}" type="sibTrans" cxnId="{CA07370D-847B-4C73-B034-3BFCF9D5F1F8}">
      <dgm:prSet/>
      <dgm:spPr/>
      <dgm:t>
        <a:bodyPr/>
        <a:lstStyle/>
        <a:p>
          <a:endParaRPr lang="en-GB"/>
        </a:p>
      </dgm:t>
    </dgm:pt>
    <dgm:pt modelId="{F97EB62A-425A-4DBD-96B8-7EC96939BE6C}">
      <dgm:prSet/>
      <dgm:spPr/>
      <dgm:t>
        <a:bodyPr/>
        <a:lstStyle/>
        <a:p>
          <a:r>
            <a:rPr lang="en-US" dirty="0"/>
            <a:t>Exploitability – How easy is the attack to launch?</a:t>
          </a:r>
        </a:p>
      </dgm:t>
    </dgm:pt>
    <dgm:pt modelId="{52763C4A-A6FB-4BFB-ABA0-9D810862BBC4}" type="parTrans" cxnId="{83279FA8-8AB6-4644-A417-E78C248B6253}">
      <dgm:prSet/>
      <dgm:spPr/>
      <dgm:t>
        <a:bodyPr/>
        <a:lstStyle/>
        <a:p>
          <a:endParaRPr lang="en-GB"/>
        </a:p>
      </dgm:t>
    </dgm:pt>
    <dgm:pt modelId="{9E44D35F-B5B5-4705-8773-B5E324D0AE16}" type="sibTrans" cxnId="{83279FA8-8AB6-4644-A417-E78C248B6253}">
      <dgm:prSet/>
      <dgm:spPr/>
      <dgm:t>
        <a:bodyPr/>
        <a:lstStyle/>
        <a:p>
          <a:endParaRPr lang="en-GB"/>
        </a:p>
      </dgm:t>
    </dgm:pt>
    <dgm:pt modelId="{CE1B0FDB-5A8A-4E69-92A5-B0C192EB265E}">
      <dgm:prSet/>
      <dgm:spPr/>
      <dgm:t>
        <a:bodyPr/>
        <a:lstStyle/>
        <a:p>
          <a:r>
            <a:rPr lang="en-US" dirty="0"/>
            <a:t>Affected users – How many users will it affect?</a:t>
          </a:r>
        </a:p>
      </dgm:t>
    </dgm:pt>
    <dgm:pt modelId="{1754605D-552F-4EB7-A151-559E00691B9F}" type="parTrans" cxnId="{9D9FEE03-DF6B-4B71-BEFC-E672802D69A3}">
      <dgm:prSet/>
      <dgm:spPr/>
      <dgm:t>
        <a:bodyPr/>
        <a:lstStyle/>
        <a:p>
          <a:endParaRPr lang="en-GB"/>
        </a:p>
      </dgm:t>
    </dgm:pt>
    <dgm:pt modelId="{22F9798F-9719-41E1-825D-C61BA7DEE45E}" type="sibTrans" cxnId="{9D9FEE03-DF6B-4B71-BEFC-E672802D69A3}">
      <dgm:prSet/>
      <dgm:spPr/>
      <dgm:t>
        <a:bodyPr/>
        <a:lstStyle/>
        <a:p>
          <a:endParaRPr lang="en-GB"/>
        </a:p>
      </dgm:t>
    </dgm:pt>
    <dgm:pt modelId="{C078C4AD-8ADB-46B8-91F1-98D6651EB5BF}">
      <dgm:prSet/>
      <dgm:spPr/>
      <dgm:t>
        <a:bodyPr/>
        <a:lstStyle/>
        <a:p>
          <a:r>
            <a:rPr lang="en-US" dirty="0"/>
            <a:t>Discoverability – How easily can the vulnerability be detected?</a:t>
          </a:r>
        </a:p>
      </dgm:t>
    </dgm:pt>
    <dgm:pt modelId="{49DCCD50-F1D4-4EB7-BCA6-1897110B5A17}" type="parTrans" cxnId="{8B2DB044-2D3B-45FE-9B03-106B1AE4B749}">
      <dgm:prSet/>
      <dgm:spPr/>
      <dgm:t>
        <a:bodyPr/>
        <a:lstStyle/>
        <a:p>
          <a:endParaRPr lang="en-GB"/>
        </a:p>
      </dgm:t>
    </dgm:pt>
    <dgm:pt modelId="{E0CEA5AC-2A9F-486F-B860-44AE3BB7BA43}" type="sibTrans" cxnId="{8B2DB044-2D3B-45FE-9B03-106B1AE4B749}">
      <dgm:prSet/>
      <dgm:spPr/>
      <dgm:t>
        <a:bodyPr/>
        <a:lstStyle/>
        <a:p>
          <a:endParaRPr lang="en-GB"/>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5"/>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5"/>
      <dgm:spPr/>
    </dgm:pt>
    <dgm:pt modelId="{FBA893C1-C27B-4529-A38F-BF96265607CD}" type="pres">
      <dgm:prSet presAssocID="{7B6D9792-27A7-4082-914C-898C6C577335}" presName="vert1" presStyleCnt="0"/>
      <dgm:spPr/>
    </dgm:pt>
    <dgm:pt modelId="{A5E17BF8-6C5A-44DC-97E9-939D1DD1CE75}" type="pres">
      <dgm:prSet presAssocID="{DFCC63C9-4C40-4B9B-A583-DDDEC29E1FDB}" presName="thickLine" presStyleLbl="alignNode1" presStyleIdx="1" presStyleCnt="5"/>
      <dgm:spPr/>
    </dgm:pt>
    <dgm:pt modelId="{2B11A533-4824-420C-92ED-9C5FFE1EEDAD}" type="pres">
      <dgm:prSet presAssocID="{DFCC63C9-4C40-4B9B-A583-DDDEC29E1FDB}" presName="horz1" presStyleCnt="0"/>
      <dgm:spPr/>
    </dgm:pt>
    <dgm:pt modelId="{50228B23-DB92-4104-B9A2-86FF7021766D}" type="pres">
      <dgm:prSet presAssocID="{DFCC63C9-4C40-4B9B-A583-DDDEC29E1FDB}" presName="tx1" presStyleLbl="revTx" presStyleIdx="1" presStyleCnt="5"/>
      <dgm:spPr/>
    </dgm:pt>
    <dgm:pt modelId="{C527A98C-42BD-4860-9B47-1A845A31A913}" type="pres">
      <dgm:prSet presAssocID="{DFCC63C9-4C40-4B9B-A583-DDDEC29E1FDB}" presName="vert1" presStyleCnt="0"/>
      <dgm:spPr/>
    </dgm:pt>
    <dgm:pt modelId="{DE7A73D3-D131-4EFB-A082-453252CF426B}" type="pres">
      <dgm:prSet presAssocID="{F97EB62A-425A-4DBD-96B8-7EC96939BE6C}" presName="thickLine" presStyleLbl="alignNode1" presStyleIdx="2" presStyleCnt="5"/>
      <dgm:spPr/>
    </dgm:pt>
    <dgm:pt modelId="{26D14409-81B1-49A2-8C1B-2066A995AB2E}" type="pres">
      <dgm:prSet presAssocID="{F97EB62A-425A-4DBD-96B8-7EC96939BE6C}" presName="horz1" presStyleCnt="0"/>
      <dgm:spPr/>
    </dgm:pt>
    <dgm:pt modelId="{E869DE45-10A2-40B2-B45E-4CD95B1F6C31}" type="pres">
      <dgm:prSet presAssocID="{F97EB62A-425A-4DBD-96B8-7EC96939BE6C}" presName="tx1" presStyleLbl="revTx" presStyleIdx="2" presStyleCnt="5"/>
      <dgm:spPr/>
    </dgm:pt>
    <dgm:pt modelId="{E6FE0610-A782-41EA-93C6-DFACE72F9D4D}" type="pres">
      <dgm:prSet presAssocID="{F97EB62A-425A-4DBD-96B8-7EC96939BE6C}" presName="vert1" presStyleCnt="0"/>
      <dgm:spPr/>
    </dgm:pt>
    <dgm:pt modelId="{05ADD6E4-AAB4-449D-9A28-F48FFD2C6777}" type="pres">
      <dgm:prSet presAssocID="{CE1B0FDB-5A8A-4E69-92A5-B0C192EB265E}" presName="thickLine" presStyleLbl="alignNode1" presStyleIdx="3" presStyleCnt="5"/>
      <dgm:spPr/>
    </dgm:pt>
    <dgm:pt modelId="{52BB0331-EF8D-47B0-B5BC-5C37C050F8C6}" type="pres">
      <dgm:prSet presAssocID="{CE1B0FDB-5A8A-4E69-92A5-B0C192EB265E}" presName="horz1" presStyleCnt="0"/>
      <dgm:spPr/>
    </dgm:pt>
    <dgm:pt modelId="{A21B0CF3-DCE1-4EFA-9D10-108882463774}" type="pres">
      <dgm:prSet presAssocID="{CE1B0FDB-5A8A-4E69-92A5-B0C192EB265E}" presName="tx1" presStyleLbl="revTx" presStyleIdx="3" presStyleCnt="5"/>
      <dgm:spPr/>
    </dgm:pt>
    <dgm:pt modelId="{B6265688-DB21-4D07-833A-8587ABE87CDB}" type="pres">
      <dgm:prSet presAssocID="{CE1B0FDB-5A8A-4E69-92A5-B0C192EB265E}" presName="vert1" presStyleCnt="0"/>
      <dgm:spPr/>
    </dgm:pt>
    <dgm:pt modelId="{B041CED3-9C38-4207-B191-4B11F534F5AE}" type="pres">
      <dgm:prSet presAssocID="{C078C4AD-8ADB-46B8-91F1-98D6651EB5BF}" presName="thickLine" presStyleLbl="alignNode1" presStyleIdx="4" presStyleCnt="5"/>
      <dgm:spPr/>
    </dgm:pt>
    <dgm:pt modelId="{AD60DFEE-D59D-4210-B87F-D7E02E49F4CA}" type="pres">
      <dgm:prSet presAssocID="{C078C4AD-8ADB-46B8-91F1-98D6651EB5BF}" presName="horz1" presStyleCnt="0"/>
      <dgm:spPr/>
    </dgm:pt>
    <dgm:pt modelId="{9933AED3-D29F-447A-834F-1C44E8C8DDB6}" type="pres">
      <dgm:prSet presAssocID="{C078C4AD-8ADB-46B8-91F1-98D6651EB5BF}" presName="tx1" presStyleLbl="revTx" presStyleIdx="4" presStyleCnt="5"/>
      <dgm:spPr/>
    </dgm:pt>
    <dgm:pt modelId="{5808A509-9472-4F1E-BC3B-17BFF35F752D}" type="pres">
      <dgm:prSet presAssocID="{C078C4AD-8ADB-46B8-91F1-98D6651EB5BF}" presName="vert1" presStyleCnt="0"/>
      <dgm:spPr/>
    </dgm:pt>
  </dgm:ptLst>
  <dgm:cxnLst>
    <dgm:cxn modelId="{9D9FEE03-DF6B-4B71-BEFC-E672802D69A3}" srcId="{E379208F-2332-460D-921E-37159DC4FD86}" destId="{CE1B0FDB-5A8A-4E69-92A5-B0C192EB265E}" srcOrd="3" destOrd="0" parTransId="{1754605D-552F-4EB7-A151-559E00691B9F}" sibTransId="{22F9798F-9719-41E1-825D-C61BA7DEE45E}"/>
    <dgm:cxn modelId="{CA07370D-847B-4C73-B034-3BFCF9D5F1F8}" srcId="{E379208F-2332-460D-921E-37159DC4FD86}" destId="{DFCC63C9-4C40-4B9B-A583-DDDEC29E1FDB}" srcOrd="1" destOrd="0" parTransId="{D18F2B90-5A87-4273-B91D-F7BFB2023E5D}" sibTransId="{E7D60FDB-7F67-4305-A27C-C5B1B241506A}"/>
    <dgm:cxn modelId="{BDE3582A-A319-4A5B-807F-306F33CE4332}" type="presOf" srcId="{CE1B0FDB-5A8A-4E69-92A5-B0C192EB265E}" destId="{A21B0CF3-DCE1-4EFA-9D10-108882463774}" srcOrd="0" destOrd="0" presId="urn:microsoft.com/office/officeart/2008/layout/LinedList"/>
    <dgm:cxn modelId="{8B2DB044-2D3B-45FE-9B03-106B1AE4B749}" srcId="{E379208F-2332-460D-921E-37159DC4FD86}" destId="{C078C4AD-8ADB-46B8-91F1-98D6651EB5BF}" srcOrd="4" destOrd="0" parTransId="{49DCCD50-F1D4-4EB7-BCA6-1897110B5A17}" sibTransId="{E0CEA5AC-2A9F-486F-B860-44AE3BB7BA43}"/>
    <dgm:cxn modelId="{D68F316A-991B-4F76-A612-9DCC6299C1C4}" srcId="{E379208F-2332-460D-921E-37159DC4FD86}" destId="{7B6D9792-27A7-4082-914C-898C6C577335}" srcOrd="0" destOrd="0" parTransId="{EE7D3192-3FA9-4B10-A612-711789154492}" sibTransId="{9D8804AC-9BD3-4CE4-8282-B556162FC9A8}"/>
    <dgm:cxn modelId="{6DFD1451-7B6E-43CA-B63C-43E81819DE25}" type="presOf" srcId="{7B6D9792-27A7-4082-914C-898C6C577335}" destId="{96047F2F-9E3F-4639-8440-C3D8CFC9AFE3}" srcOrd="0" destOrd="0" presId="urn:microsoft.com/office/officeart/2008/layout/LinedList"/>
    <dgm:cxn modelId="{83279FA8-8AB6-4644-A417-E78C248B6253}" srcId="{E379208F-2332-460D-921E-37159DC4FD86}" destId="{F97EB62A-425A-4DBD-96B8-7EC96939BE6C}" srcOrd="2" destOrd="0" parTransId="{52763C4A-A6FB-4BFB-ABA0-9D810862BBC4}" sibTransId="{9E44D35F-B5B5-4705-8773-B5E324D0AE16}"/>
    <dgm:cxn modelId="{3CA049C9-4E10-4FE2-A8E8-6F1B11E660B4}" type="presOf" srcId="{C078C4AD-8ADB-46B8-91F1-98D6651EB5BF}" destId="{9933AED3-D29F-447A-834F-1C44E8C8DDB6}" srcOrd="0" destOrd="0" presId="urn:microsoft.com/office/officeart/2008/layout/LinedList"/>
    <dgm:cxn modelId="{773692C9-FE44-422A-AA2E-93003F83E996}" type="presOf" srcId="{E379208F-2332-460D-921E-37159DC4FD86}" destId="{BB01E403-2755-40FB-8738-99E1D16CDCA2}" srcOrd="0" destOrd="0" presId="urn:microsoft.com/office/officeart/2008/layout/LinedList"/>
    <dgm:cxn modelId="{55C5EEDE-0BBD-472C-A425-0C4C6C5E35C0}" type="presOf" srcId="{F97EB62A-425A-4DBD-96B8-7EC96939BE6C}" destId="{E869DE45-10A2-40B2-B45E-4CD95B1F6C31}" srcOrd="0" destOrd="0" presId="urn:microsoft.com/office/officeart/2008/layout/LinedList"/>
    <dgm:cxn modelId="{4BDBA9E0-7592-446E-9951-332B2B210171}" type="presOf" srcId="{DFCC63C9-4C40-4B9B-A583-DDDEC29E1FDB}" destId="{50228B23-DB92-4104-B9A2-86FF7021766D}" srcOrd="0" destOrd="0" presId="urn:microsoft.com/office/officeart/2008/layout/LinedList"/>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374AA49E-C36F-47B0-9913-21D8E44A68BC}" type="presParOf" srcId="{BB01E403-2755-40FB-8738-99E1D16CDCA2}" destId="{A5E17BF8-6C5A-44DC-97E9-939D1DD1CE75}" srcOrd="2" destOrd="0" presId="urn:microsoft.com/office/officeart/2008/layout/LinedList"/>
    <dgm:cxn modelId="{A580DCA2-6A53-42E0-8ADE-4081EAE603BD}" type="presParOf" srcId="{BB01E403-2755-40FB-8738-99E1D16CDCA2}" destId="{2B11A533-4824-420C-92ED-9C5FFE1EEDAD}" srcOrd="3" destOrd="0" presId="urn:microsoft.com/office/officeart/2008/layout/LinedList"/>
    <dgm:cxn modelId="{0A975892-74AC-4EC8-BD6A-776D7AB87B92}" type="presParOf" srcId="{2B11A533-4824-420C-92ED-9C5FFE1EEDAD}" destId="{50228B23-DB92-4104-B9A2-86FF7021766D}" srcOrd="0" destOrd="0" presId="urn:microsoft.com/office/officeart/2008/layout/LinedList"/>
    <dgm:cxn modelId="{C50ABEBE-87DD-4A8C-9368-40E7512697DC}" type="presParOf" srcId="{2B11A533-4824-420C-92ED-9C5FFE1EEDAD}" destId="{C527A98C-42BD-4860-9B47-1A845A31A913}" srcOrd="1" destOrd="0" presId="urn:microsoft.com/office/officeart/2008/layout/LinedList"/>
    <dgm:cxn modelId="{E41080E2-EBB6-42C7-AFD9-E13083A0B709}" type="presParOf" srcId="{BB01E403-2755-40FB-8738-99E1D16CDCA2}" destId="{DE7A73D3-D131-4EFB-A082-453252CF426B}" srcOrd="4" destOrd="0" presId="urn:microsoft.com/office/officeart/2008/layout/LinedList"/>
    <dgm:cxn modelId="{56773D9E-C712-4D65-8C5A-FBC507E50D8D}" type="presParOf" srcId="{BB01E403-2755-40FB-8738-99E1D16CDCA2}" destId="{26D14409-81B1-49A2-8C1B-2066A995AB2E}" srcOrd="5" destOrd="0" presId="urn:microsoft.com/office/officeart/2008/layout/LinedList"/>
    <dgm:cxn modelId="{D681A466-61CC-42F3-AA5E-6AB5E0073C11}" type="presParOf" srcId="{26D14409-81B1-49A2-8C1B-2066A995AB2E}" destId="{E869DE45-10A2-40B2-B45E-4CD95B1F6C31}" srcOrd="0" destOrd="0" presId="urn:microsoft.com/office/officeart/2008/layout/LinedList"/>
    <dgm:cxn modelId="{A1391F80-95DA-4E57-A2FF-2806B9DE675F}" type="presParOf" srcId="{26D14409-81B1-49A2-8C1B-2066A995AB2E}" destId="{E6FE0610-A782-41EA-93C6-DFACE72F9D4D}" srcOrd="1" destOrd="0" presId="urn:microsoft.com/office/officeart/2008/layout/LinedList"/>
    <dgm:cxn modelId="{ED9AFAC6-3709-4EEF-81A5-CBD5A90A5B54}" type="presParOf" srcId="{BB01E403-2755-40FB-8738-99E1D16CDCA2}" destId="{05ADD6E4-AAB4-449D-9A28-F48FFD2C6777}" srcOrd="6" destOrd="0" presId="urn:microsoft.com/office/officeart/2008/layout/LinedList"/>
    <dgm:cxn modelId="{36AC289A-9E04-4311-AA05-AB784EC0A87D}" type="presParOf" srcId="{BB01E403-2755-40FB-8738-99E1D16CDCA2}" destId="{52BB0331-EF8D-47B0-B5BC-5C37C050F8C6}" srcOrd="7" destOrd="0" presId="urn:microsoft.com/office/officeart/2008/layout/LinedList"/>
    <dgm:cxn modelId="{B26039B0-7848-4671-B196-EEAB4F51C286}" type="presParOf" srcId="{52BB0331-EF8D-47B0-B5BC-5C37C050F8C6}" destId="{A21B0CF3-DCE1-4EFA-9D10-108882463774}" srcOrd="0" destOrd="0" presId="urn:microsoft.com/office/officeart/2008/layout/LinedList"/>
    <dgm:cxn modelId="{A96696B2-41D8-4A24-8E9F-563736B2B14B}" type="presParOf" srcId="{52BB0331-EF8D-47B0-B5BC-5C37C050F8C6}" destId="{B6265688-DB21-4D07-833A-8587ABE87CDB}" srcOrd="1" destOrd="0" presId="urn:microsoft.com/office/officeart/2008/layout/LinedList"/>
    <dgm:cxn modelId="{164655AA-6081-492F-8DA9-C14F18247328}" type="presParOf" srcId="{BB01E403-2755-40FB-8738-99E1D16CDCA2}" destId="{B041CED3-9C38-4207-B191-4B11F534F5AE}" srcOrd="8" destOrd="0" presId="urn:microsoft.com/office/officeart/2008/layout/LinedList"/>
    <dgm:cxn modelId="{83F5ADF5-9C2B-4133-AF7D-4E1F0DAFCA1D}" type="presParOf" srcId="{BB01E403-2755-40FB-8738-99E1D16CDCA2}" destId="{AD60DFEE-D59D-4210-B87F-D7E02E49F4CA}" srcOrd="9" destOrd="0" presId="urn:microsoft.com/office/officeart/2008/layout/LinedList"/>
    <dgm:cxn modelId="{D311C720-3994-47B0-A821-5F68F316E216}" type="presParOf" srcId="{AD60DFEE-D59D-4210-B87F-D7E02E49F4CA}" destId="{9933AED3-D29F-447A-834F-1C44E8C8DDB6}" srcOrd="0" destOrd="0" presId="urn:microsoft.com/office/officeart/2008/layout/LinedList"/>
    <dgm:cxn modelId="{7E554858-4350-4752-AF90-F96EBEDB2F80}" type="presParOf" srcId="{AD60DFEE-D59D-4210-B87F-D7E02E49F4CA}" destId="{5808A509-9472-4F1E-BC3B-17BFF35F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6D9792-27A7-4082-914C-898C6C577335}">
      <dgm:prSet/>
      <dgm:spPr/>
      <dgm:t>
        <a:bodyPr/>
        <a:lstStyle/>
        <a:p>
          <a:r>
            <a:rPr lang="en-US" dirty="0"/>
            <a:t>Process for Attack Simulation and Threat Analysis</a:t>
          </a:r>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A665B09B-EA67-44CD-A1A4-7538A15CFD24}">
      <dgm:prSet/>
      <dgm:spPr/>
      <dgm:t>
        <a:bodyPr/>
        <a:lstStyle/>
        <a:p>
          <a:r>
            <a:rPr lang="en-US" dirty="0"/>
            <a:t>Define objectives</a:t>
          </a:r>
        </a:p>
      </dgm:t>
    </dgm:pt>
    <dgm:pt modelId="{F007D4A3-1176-4FC3-9C9F-AF97BFD77620}" type="parTrans" cxnId="{93AAAFB7-4105-41B2-92BF-952FF324B832}">
      <dgm:prSet/>
      <dgm:spPr/>
      <dgm:t>
        <a:bodyPr/>
        <a:lstStyle/>
        <a:p>
          <a:endParaRPr lang="en-US"/>
        </a:p>
      </dgm:t>
    </dgm:pt>
    <dgm:pt modelId="{8FA62723-AE62-49D0-9DE5-51561461EB4E}" type="sibTrans" cxnId="{93AAAFB7-4105-41B2-92BF-952FF324B832}">
      <dgm:prSet/>
      <dgm:spPr/>
      <dgm:t>
        <a:bodyPr/>
        <a:lstStyle/>
        <a:p>
          <a:endParaRPr lang="en-US"/>
        </a:p>
      </dgm:t>
    </dgm:pt>
    <dgm:pt modelId="{5DC30117-AA58-48B1-A719-D30033F39FC2}">
      <dgm:prSet/>
      <dgm:spPr/>
      <dgm:t>
        <a:bodyPr/>
        <a:lstStyle/>
        <a:p>
          <a:r>
            <a:rPr lang="en-US" dirty="0"/>
            <a:t>Identify boundaries, technologies and data flows</a:t>
          </a:r>
        </a:p>
      </dgm:t>
    </dgm:pt>
    <dgm:pt modelId="{1DD4E954-CE84-47B9-B4A6-446712DAC937}" type="parTrans" cxnId="{D1106349-9EA1-4DA5-9CC2-1BA417196C13}">
      <dgm:prSet/>
      <dgm:spPr/>
      <dgm:t>
        <a:bodyPr/>
        <a:lstStyle/>
        <a:p>
          <a:endParaRPr lang="en-GB"/>
        </a:p>
      </dgm:t>
    </dgm:pt>
    <dgm:pt modelId="{28B65F9F-C482-4F4F-9614-8296F0752E35}" type="sibTrans" cxnId="{D1106349-9EA1-4DA5-9CC2-1BA417196C13}">
      <dgm:prSet/>
      <dgm:spPr/>
      <dgm:t>
        <a:bodyPr/>
        <a:lstStyle/>
        <a:p>
          <a:endParaRPr lang="en-GB"/>
        </a:p>
      </dgm:t>
    </dgm:pt>
    <dgm:pt modelId="{7D262B3B-4AF3-4A28-88CB-BCC6B2B1CE4E}">
      <dgm:prSet/>
      <dgm:spPr/>
      <dgm:t>
        <a:bodyPr/>
        <a:lstStyle/>
        <a:p>
          <a:r>
            <a:rPr lang="en-US" dirty="0"/>
            <a:t>Visually represent the components and relationships</a:t>
          </a:r>
        </a:p>
      </dgm:t>
    </dgm:pt>
    <dgm:pt modelId="{B4C81190-2723-4476-BDA8-646362C86D5F}" type="parTrans" cxnId="{B896BF5C-28C8-48D5-B0A5-D9070A2922F6}">
      <dgm:prSet/>
      <dgm:spPr/>
      <dgm:t>
        <a:bodyPr/>
        <a:lstStyle/>
        <a:p>
          <a:endParaRPr lang="en-GB"/>
        </a:p>
      </dgm:t>
    </dgm:pt>
    <dgm:pt modelId="{0B91E112-DEA7-40AC-8F03-FBF090D73BEF}" type="sibTrans" cxnId="{B896BF5C-28C8-48D5-B0A5-D9070A2922F6}">
      <dgm:prSet/>
      <dgm:spPr/>
      <dgm:t>
        <a:bodyPr/>
        <a:lstStyle/>
        <a:p>
          <a:endParaRPr lang="en-GB"/>
        </a:p>
      </dgm:t>
    </dgm:pt>
    <dgm:pt modelId="{03368505-A554-4765-82B6-914038DD9F3F}">
      <dgm:prSet/>
      <dgm:spPr/>
      <dgm:t>
        <a:bodyPr/>
        <a:lstStyle/>
        <a:p>
          <a:r>
            <a:rPr lang="en-US" dirty="0"/>
            <a:t>Identify potential threats</a:t>
          </a:r>
        </a:p>
      </dgm:t>
    </dgm:pt>
    <dgm:pt modelId="{F047A4A9-1638-49F1-B1AE-3FE31ABEE40E}" type="parTrans" cxnId="{EB13FFF4-2041-4491-B9FC-D307041BCD05}">
      <dgm:prSet/>
      <dgm:spPr/>
      <dgm:t>
        <a:bodyPr/>
        <a:lstStyle/>
        <a:p>
          <a:endParaRPr lang="en-GB"/>
        </a:p>
      </dgm:t>
    </dgm:pt>
    <dgm:pt modelId="{322329E9-0353-477D-9F71-7EFBDD4DEA10}" type="sibTrans" cxnId="{EB13FFF4-2041-4491-B9FC-D307041BCD05}">
      <dgm:prSet/>
      <dgm:spPr/>
      <dgm:t>
        <a:bodyPr/>
        <a:lstStyle/>
        <a:p>
          <a:endParaRPr lang="en-GB"/>
        </a:p>
      </dgm:t>
    </dgm:pt>
    <dgm:pt modelId="{EE61535F-6F95-4F36-A04A-D74C14F5E4FD}">
      <dgm:prSet/>
      <dgm:spPr/>
      <dgm:t>
        <a:bodyPr/>
        <a:lstStyle/>
        <a:p>
          <a:r>
            <a:rPr lang="en-US" dirty="0" err="1"/>
            <a:t>Analyse</a:t>
          </a:r>
          <a:r>
            <a:rPr lang="en-US" dirty="0"/>
            <a:t> identified threats against the system’s weaknesses</a:t>
          </a:r>
        </a:p>
      </dgm:t>
    </dgm:pt>
    <dgm:pt modelId="{2C7BF936-F6C2-457A-89D8-CFD6734A5989}" type="parTrans" cxnId="{9FCB0139-0BBA-43E3-A272-A2B1513A3363}">
      <dgm:prSet/>
      <dgm:spPr/>
      <dgm:t>
        <a:bodyPr/>
        <a:lstStyle/>
        <a:p>
          <a:endParaRPr lang="en-GB"/>
        </a:p>
      </dgm:t>
    </dgm:pt>
    <dgm:pt modelId="{9EDBC9A8-1E9B-4B82-8101-E3D707B1C6FF}" type="sibTrans" cxnId="{9FCB0139-0BBA-43E3-A272-A2B1513A3363}">
      <dgm:prSet/>
      <dgm:spPr/>
      <dgm:t>
        <a:bodyPr/>
        <a:lstStyle/>
        <a:p>
          <a:endParaRPr lang="en-GB"/>
        </a:p>
      </dgm:t>
    </dgm:pt>
    <dgm:pt modelId="{1D3E6566-A175-432C-A7E0-838CEA452B97}">
      <dgm:prSet/>
      <dgm:spPr/>
      <dgm:t>
        <a:bodyPr/>
        <a:lstStyle/>
        <a:p>
          <a:r>
            <a:rPr lang="en-US" dirty="0"/>
            <a:t>Simulate potential attacks</a:t>
          </a:r>
        </a:p>
      </dgm:t>
    </dgm:pt>
    <dgm:pt modelId="{018C2B4D-8CC8-4017-A0F8-C1791A623E1C}" type="parTrans" cxnId="{335227FD-B0A6-4B46-A092-A38E456055D9}">
      <dgm:prSet/>
      <dgm:spPr/>
      <dgm:t>
        <a:bodyPr/>
        <a:lstStyle/>
        <a:p>
          <a:endParaRPr lang="en-GB"/>
        </a:p>
      </dgm:t>
    </dgm:pt>
    <dgm:pt modelId="{0C0B8CBA-6034-4E3D-A6A8-8CD5B871A881}" type="sibTrans" cxnId="{335227FD-B0A6-4B46-A092-A38E456055D9}">
      <dgm:prSet/>
      <dgm:spPr/>
      <dgm:t>
        <a:bodyPr/>
        <a:lstStyle/>
        <a:p>
          <a:endParaRPr lang="en-GB"/>
        </a:p>
      </dgm:t>
    </dgm:pt>
    <dgm:pt modelId="{174F7EF5-59D5-4899-A3CC-818C446B91DD}">
      <dgm:prSet/>
      <dgm:spPr/>
      <dgm:t>
        <a:bodyPr/>
        <a:lstStyle/>
        <a:p>
          <a:r>
            <a:rPr lang="en-US" dirty="0" err="1"/>
            <a:t>Analyse</a:t>
          </a:r>
          <a:r>
            <a:rPr lang="en-US" dirty="0"/>
            <a:t> risk and impact</a:t>
          </a:r>
          <a:endParaRPr lang="en-GB" dirty="0"/>
        </a:p>
      </dgm:t>
    </dgm:pt>
    <dgm:pt modelId="{5E7453A5-5277-4BD0-BEB1-20865C566195}" type="parTrans" cxnId="{3E3A94CB-CD9D-4013-976F-856CC72A7439}">
      <dgm:prSet/>
      <dgm:spPr/>
      <dgm:t>
        <a:bodyPr/>
        <a:lstStyle/>
        <a:p>
          <a:endParaRPr lang="en-GB"/>
        </a:p>
      </dgm:t>
    </dgm:pt>
    <dgm:pt modelId="{E2A15C07-5EFC-4E5D-AAB0-66A75DB85DA7}" type="sibTrans" cxnId="{3E3A94CB-CD9D-4013-976F-856CC72A7439}">
      <dgm:prSet/>
      <dgm:spPr/>
      <dgm:t>
        <a:bodyPr/>
        <a:lstStyle/>
        <a:p>
          <a:endParaRPr lang="en-GB"/>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1"/>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8"/>
      <dgm:spPr/>
    </dgm:pt>
    <dgm:pt modelId="{FBA893C1-C27B-4529-A38F-BF96265607CD}" type="pres">
      <dgm:prSet presAssocID="{7B6D9792-27A7-4082-914C-898C6C577335}" presName="vert1" presStyleCnt="0"/>
      <dgm:spPr/>
    </dgm:pt>
    <dgm:pt modelId="{AC838DBE-568B-4339-ACA0-80E0EAD6273A}" type="pres">
      <dgm:prSet presAssocID="{A665B09B-EA67-44CD-A1A4-7538A15CFD24}" presName="vertSpace2a" presStyleCnt="0"/>
      <dgm:spPr/>
    </dgm:pt>
    <dgm:pt modelId="{D501E51D-7C0F-4421-8B2F-1E1E8CABDE6B}" type="pres">
      <dgm:prSet presAssocID="{A665B09B-EA67-44CD-A1A4-7538A15CFD24}" presName="horz2" presStyleCnt="0"/>
      <dgm:spPr/>
    </dgm:pt>
    <dgm:pt modelId="{280975B5-E8B4-463F-9EF4-23EC8752F374}" type="pres">
      <dgm:prSet presAssocID="{A665B09B-EA67-44CD-A1A4-7538A15CFD24}" presName="horzSpace2" presStyleCnt="0"/>
      <dgm:spPr/>
    </dgm:pt>
    <dgm:pt modelId="{131E4AD3-B556-4500-BF98-3499CF1D255C}" type="pres">
      <dgm:prSet presAssocID="{A665B09B-EA67-44CD-A1A4-7538A15CFD24}" presName="tx2" presStyleLbl="revTx" presStyleIdx="1" presStyleCnt="8"/>
      <dgm:spPr/>
    </dgm:pt>
    <dgm:pt modelId="{1D946FD1-C6C4-472D-A346-C6EB6CD8F422}" type="pres">
      <dgm:prSet presAssocID="{A665B09B-EA67-44CD-A1A4-7538A15CFD24}" presName="vert2" presStyleCnt="0"/>
      <dgm:spPr/>
    </dgm:pt>
    <dgm:pt modelId="{2A351BDE-1CA8-4AA5-85E4-0AD868A068EF}" type="pres">
      <dgm:prSet presAssocID="{A665B09B-EA67-44CD-A1A4-7538A15CFD24}" presName="thinLine2b" presStyleLbl="callout" presStyleIdx="0" presStyleCnt="7"/>
      <dgm:spPr/>
    </dgm:pt>
    <dgm:pt modelId="{43E86F58-7298-4766-91C5-81B3F70CCA84}" type="pres">
      <dgm:prSet presAssocID="{A665B09B-EA67-44CD-A1A4-7538A15CFD24}" presName="vertSpace2b" presStyleCnt="0"/>
      <dgm:spPr/>
    </dgm:pt>
    <dgm:pt modelId="{86F4BEA8-D28D-40DC-95B5-519EA00DCC63}" type="pres">
      <dgm:prSet presAssocID="{5DC30117-AA58-48B1-A719-D30033F39FC2}" presName="horz2" presStyleCnt="0"/>
      <dgm:spPr/>
    </dgm:pt>
    <dgm:pt modelId="{96FBA132-8DBB-4320-B45E-13A859B9F058}" type="pres">
      <dgm:prSet presAssocID="{5DC30117-AA58-48B1-A719-D30033F39FC2}" presName="horzSpace2" presStyleCnt="0"/>
      <dgm:spPr/>
    </dgm:pt>
    <dgm:pt modelId="{D119D7ED-B2C7-499E-B4C0-518CA2B4372A}" type="pres">
      <dgm:prSet presAssocID="{5DC30117-AA58-48B1-A719-D30033F39FC2}" presName="tx2" presStyleLbl="revTx" presStyleIdx="2" presStyleCnt="8"/>
      <dgm:spPr/>
    </dgm:pt>
    <dgm:pt modelId="{26D65C80-9472-4FFC-8F94-36303A896412}" type="pres">
      <dgm:prSet presAssocID="{5DC30117-AA58-48B1-A719-D30033F39FC2}" presName="vert2" presStyleCnt="0"/>
      <dgm:spPr/>
    </dgm:pt>
    <dgm:pt modelId="{DB5A702C-DEB1-436C-B44E-451E691C1133}" type="pres">
      <dgm:prSet presAssocID="{5DC30117-AA58-48B1-A719-D30033F39FC2}" presName="thinLine2b" presStyleLbl="callout" presStyleIdx="1" presStyleCnt="7"/>
      <dgm:spPr/>
    </dgm:pt>
    <dgm:pt modelId="{EFFB90CA-0732-4441-B026-3836819A75D9}" type="pres">
      <dgm:prSet presAssocID="{5DC30117-AA58-48B1-A719-D30033F39FC2}" presName="vertSpace2b" presStyleCnt="0"/>
      <dgm:spPr/>
    </dgm:pt>
    <dgm:pt modelId="{7E9B7A95-97BC-4BD1-B887-A295EFC688DC}" type="pres">
      <dgm:prSet presAssocID="{7D262B3B-4AF3-4A28-88CB-BCC6B2B1CE4E}" presName="horz2" presStyleCnt="0"/>
      <dgm:spPr/>
    </dgm:pt>
    <dgm:pt modelId="{06A0F943-2839-46E0-99C5-0C5C7A20A17B}" type="pres">
      <dgm:prSet presAssocID="{7D262B3B-4AF3-4A28-88CB-BCC6B2B1CE4E}" presName="horzSpace2" presStyleCnt="0"/>
      <dgm:spPr/>
    </dgm:pt>
    <dgm:pt modelId="{7D1E9339-A8A4-4C80-9631-E93295378649}" type="pres">
      <dgm:prSet presAssocID="{7D262B3B-4AF3-4A28-88CB-BCC6B2B1CE4E}" presName="tx2" presStyleLbl="revTx" presStyleIdx="3" presStyleCnt="8"/>
      <dgm:spPr/>
    </dgm:pt>
    <dgm:pt modelId="{78D3848F-6246-495E-BBA0-8C1248D23B0A}" type="pres">
      <dgm:prSet presAssocID="{7D262B3B-4AF3-4A28-88CB-BCC6B2B1CE4E}" presName="vert2" presStyleCnt="0"/>
      <dgm:spPr/>
    </dgm:pt>
    <dgm:pt modelId="{CFCC8509-6198-4030-92ED-303A21A005CB}" type="pres">
      <dgm:prSet presAssocID="{7D262B3B-4AF3-4A28-88CB-BCC6B2B1CE4E}" presName="thinLine2b" presStyleLbl="callout" presStyleIdx="2" presStyleCnt="7"/>
      <dgm:spPr/>
    </dgm:pt>
    <dgm:pt modelId="{814A754B-F05F-407A-A8E4-DD981EEC9BD2}" type="pres">
      <dgm:prSet presAssocID="{7D262B3B-4AF3-4A28-88CB-BCC6B2B1CE4E}" presName="vertSpace2b" presStyleCnt="0"/>
      <dgm:spPr/>
    </dgm:pt>
    <dgm:pt modelId="{630B23D7-EF7A-46C8-86A4-25EDC2122653}" type="pres">
      <dgm:prSet presAssocID="{03368505-A554-4765-82B6-914038DD9F3F}" presName="horz2" presStyleCnt="0"/>
      <dgm:spPr/>
    </dgm:pt>
    <dgm:pt modelId="{7535BDA4-51B3-4CDB-A06B-B31EC6167D3C}" type="pres">
      <dgm:prSet presAssocID="{03368505-A554-4765-82B6-914038DD9F3F}" presName="horzSpace2" presStyleCnt="0"/>
      <dgm:spPr/>
    </dgm:pt>
    <dgm:pt modelId="{D7A36E31-7E18-4A9F-8899-86D2EE8DB2A2}" type="pres">
      <dgm:prSet presAssocID="{03368505-A554-4765-82B6-914038DD9F3F}" presName="tx2" presStyleLbl="revTx" presStyleIdx="4" presStyleCnt="8"/>
      <dgm:spPr/>
    </dgm:pt>
    <dgm:pt modelId="{0195F545-9A79-47A8-A45A-7EB42241072B}" type="pres">
      <dgm:prSet presAssocID="{03368505-A554-4765-82B6-914038DD9F3F}" presName="vert2" presStyleCnt="0"/>
      <dgm:spPr/>
    </dgm:pt>
    <dgm:pt modelId="{F0846A92-53FD-4D82-AD87-3C72A61A09CF}" type="pres">
      <dgm:prSet presAssocID="{03368505-A554-4765-82B6-914038DD9F3F}" presName="thinLine2b" presStyleLbl="callout" presStyleIdx="3" presStyleCnt="7"/>
      <dgm:spPr/>
    </dgm:pt>
    <dgm:pt modelId="{1D0505F9-7190-477B-8076-2DA3ADC68A3F}" type="pres">
      <dgm:prSet presAssocID="{03368505-A554-4765-82B6-914038DD9F3F}" presName="vertSpace2b" presStyleCnt="0"/>
      <dgm:spPr/>
    </dgm:pt>
    <dgm:pt modelId="{75541155-719F-4C70-A4DB-B9C5372BC289}" type="pres">
      <dgm:prSet presAssocID="{EE61535F-6F95-4F36-A04A-D74C14F5E4FD}" presName="horz2" presStyleCnt="0"/>
      <dgm:spPr/>
    </dgm:pt>
    <dgm:pt modelId="{E457C832-78B0-41AE-A0C2-8EEC1FEF8149}" type="pres">
      <dgm:prSet presAssocID="{EE61535F-6F95-4F36-A04A-D74C14F5E4FD}" presName="horzSpace2" presStyleCnt="0"/>
      <dgm:spPr/>
    </dgm:pt>
    <dgm:pt modelId="{2291FDEC-1BF7-4275-AC15-3BB01AAF7909}" type="pres">
      <dgm:prSet presAssocID="{EE61535F-6F95-4F36-A04A-D74C14F5E4FD}" presName="tx2" presStyleLbl="revTx" presStyleIdx="5" presStyleCnt="8"/>
      <dgm:spPr/>
    </dgm:pt>
    <dgm:pt modelId="{B608B5F1-6E78-4CA3-9D32-A677E202C989}" type="pres">
      <dgm:prSet presAssocID="{EE61535F-6F95-4F36-A04A-D74C14F5E4FD}" presName="vert2" presStyleCnt="0"/>
      <dgm:spPr/>
    </dgm:pt>
    <dgm:pt modelId="{686948AB-A9CF-4309-948F-0C1B9E04ACD5}" type="pres">
      <dgm:prSet presAssocID="{EE61535F-6F95-4F36-A04A-D74C14F5E4FD}" presName="thinLine2b" presStyleLbl="callout" presStyleIdx="4" presStyleCnt="7"/>
      <dgm:spPr/>
    </dgm:pt>
    <dgm:pt modelId="{FC5007D8-771B-4395-8AB5-984B64D429AA}" type="pres">
      <dgm:prSet presAssocID="{EE61535F-6F95-4F36-A04A-D74C14F5E4FD}" presName="vertSpace2b" presStyleCnt="0"/>
      <dgm:spPr/>
    </dgm:pt>
    <dgm:pt modelId="{75A0D82B-D082-4EE2-A49F-4A3290224D0D}" type="pres">
      <dgm:prSet presAssocID="{1D3E6566-A175-432C-A7E0-838CEA452B97}" presName="horz2" presStyleCnt="0"/>
      <dgm:spPr/>
    </dgm:pt>
    <dgm:pt modelId="{F8EB5D11-666D-426D-B04F-462368B2AA9C}" type="pres">
      <dgm:prSet presAssocID="{1D3E6566-A175-432C-A7E0-838CEA452B97}" presName="horzSpace2" presStyleCnt="0"/>
      <dgm:spPr/>
    </dgm:pt>
    <dgm:pt modelId="{7D7F4FC8-2B6C-42D5-B083-7EC58E05E09F}" type="pres">
      <dgm:prSet presAssocID="{1D3E6566-A175-432C-A7E0-838CEA452B97}" presName="tx2" presStyleLbl="revTx" presStyleIdx="6" presStyleCnt="8"/>
      <dgm:spPr/>
    </dgm:pt>
    <dgm:pt modelId="{53B506C8-77C7-4378-B22A-67548309051E}" type="pres">
      <dgm:prSet presAssocID="{1D3E6566-A175-432C-A7E0-838CEA452B97}" presName="vert2" presStyleCnt="0"/>
      <dgm:spPr/>
    </dgm:pt>
    <dgm:pt modelId="{FA602087-5176-4F91-8B7F-1072AA4D7199}" type="pres">
      <dgm:prSet presAssocID="{1D3E6566-A175-432C-A7E0-838CEA452B97}" presName="thinLine2b" presStyleLbl="callout" presStyleIdx="5" presStyleCnt="7"/>
      <dgm:spPr/>
    </dgm:pt>
    <dgm:pt modelId="{D38296B9-AEFB-40F9-9EA3-6E184CF15A5C}" type="pres">
      <dgm:prSet presAssocID="{1D3E6566-A175-432C-A7E0-838CEA452B97}" presName="vertSpace2b" presStyleCnt="0"/>
      <dgm:spPr/>
    </dgm:pt>
    <dgm:pt modelId="{B6C034AB-4924-45A7-BF7B-02C479CCAC31}" type="pres">
      <dgm:prSet presAssocID="{174F7EF5-59D5-4899-A3CC-818C446B91DD}" presName="horz2" presStyleCnt="0"/>
      <dgm:spPr/>
    </dgm:pt>
    <dgm:pt modelId="{040242B7-BC95-4699-83D3-2136C6105A3E}" type="pres">
      <dgm:prSet presAssocID="{174F7EF5-59D5-4899-A3CC-818C446B91DD}" presName="horzSpace2" presStyleCnt="0"/>
      <dgm:spPr/>
    </dgm:pt>
    <dgm:pt modelId="{BCA85D41-29CB-4A31-90A8-FB09A06B0A16}" type="pres">
      <dgm:prSet presAssocID="{174F7EF5-59D5-4899-A3CC-818C446B91DD}" presName="tx2" presStyleLbl="revTx" presStyleIdx="7" presStyleCnt="8"/>
      <dgm:spPr/>
    </dgm:pt>
    <dgm:pt modelId="{481D1608-FD11-4BA3-B46F-1F4651CD04DD}" type="pres">
      <dgm:prSet presAssocID="{174F7EF5-59D5-4899-A3CC-818C446B91DD}" presName="vert2" presStyleCnt="0"/>
      <dgm:spPr/>
    </dgm:pt>
    <dgm:pt modelId="{D5DF2F18-FDF2-4965-A5B4-7721F76F852C}" type="pres">
      <dgm:prSet presAssocID="{174F7EF5-59D5-4899-A3CC-818C446B91DD}" presName="thinLine2b" presStyleLbl="callout" presStyleIdx="6" presStyleCnt="7"/>
      <dgm:spPr/>
    </dgm:pt>
    <dgm:pt modelId="{B6F628D7-3AA4-4411-9324-9274E6E4F93A}" type="pres">
      <dgm:prSet presAssocID="{174F7EF5-59D5-4899-A3CC-818C446B91DD}" presName="vertSpace2b" presStyleCnt="0"/>
      <dgm:spPr/>
    </dgm:pt>
  </dgm:ptLst>
  <dgm:cxnLst>
    <dgm:cxn modelId="{2DE9B806-04D3-46B3-A3AA-43B0E10DBDC6}" type="presOf" srcId="{5DC30117-AA58-48B1-A719-D30033F39FC2}" destId="{D119D7ED-B2C7-499E-B4C0-518CA2B4372A}" srcOrd="0" destOrd="0" presId="urn:microsoft.com/office/officeart/2008/layout/LinedList"/>
    <dgm:cxn modelId="{D906610E-99A4-4A73-AC70-7A2DA054BE2E}" type="presOf" srcId="{174F7EF5-59D5-4899-A3CC-818C446B91DD}" destId="{BCA85D41-29CB-4A31-90A8-FB09A06B0A16}" srcOrd="0" destOrd="0" presId="urn:microsoft.com/office/officeart/2008/layout/LinedList"/>
    <dgm:cxn modelId="{C4E94825-C18C-409A-92DF-4658EDA4CF76}" type="presOf" srcId="{EE61535F-6F95-4F36-A04A-D74C14F5E4FD}" destId="{2291FDEC-1BF7-4275-AC15-3BB01AAF7909}" srcOrd="0" destOrd="0" presId="urn:microsoft.com/office/officeart/2008/layout/LinedList"/>
    <dgm:cxn modelId="{9FCB0139-0BBA-43E3-A272-A2B1513A3363}" srcId="{7B6D9792-27A7-4082-914C-898C6C577335}" destId="{EE61535F-6F95-4F36-A04A-D74C14F5E4FD}" srcOrd="4" destOrd="0" parTransId="{2C7BF936-F6C2-457A-89D8-CFD6734A5989}" sibTransId="{9EDBC9A8-1E9B-4B82-8101-E3D707B1C6FF}"/>
    <dgm:cxn modelId="{B896BF5C-28C8-48D5-B0A5-D9070A2922F6}" srcId="{7B6D9792-27A7-4082-914C-898C6C577335}" destId="{7D262B3B-4AF3-4A28-88CB-BCC6B2B1CE4E}" srcOrd="2" destOrd="0" parTransId="{B4C81190-2723-4476-BDA8-646362C86D5F}" sibTransId="{0B91E112-DEA7-40AC-8F03-FBF090D73BEF}"/>
    <dgm:cxn modelId="{F3E68B41-7C69-41BC-88CE-2EAC9C42F3F8}" type="presOf" srcId="{1D3E6566-A175-432C-A7E0-838CEA452B97}" destId="{7D7F4FC8-2B6C-42D5-B083-7EC58E05E09F}" srcOrd="0" destOrd="0" presId="urn:microsoft.com/office/officeart/2008/layout/LinedList"/>
    <dgm:cxn modelId="{D1106349-9EA1-4DA5-9CC2-1BA417196C13}" srcId="{7B6D9792-27A7-4082-914C-898C6C577335}" destId="{5DC30117-AA58-48B1-A719-D30033F39FC2}" srcOrd="1" destOrd="0" parTransId="{1DD4E954-CE84-47B9-B4A6-446712DAC937}" sibTransId="{28B65F9F-C482-4F4F-9614-8296F0752E35}"/>
    <dgm:cxn modelId="{D68F316A-991B-4F76-A612-9DCC6299C1C4}" srcId="{E379208F-2332-460D-921E-37159DC4FD86}" destId="{7B6D9792-27A7-4082-914C-898C6C577335}" srcOrd="0" destOrd="0" parTransId="{EE7D3192-3FA9-4B10-A612-711789154492}" sibTransId="{9D8804AC-9BD3-4CE4-8282-B556162FC9A8}"/>
    <dgm:cxn modelId="{6DFD1451-7B6E-43CA-B63C-43E81819DE25}" type="presOf" srcId="{7B6D9792-27A7-4082-914C-898C6C577335}" destId="{96047F2F-9E3F-4639-8440-C3D8CFC9AFE3}" srcOrd="0" destOrd="0" presId="urn:microsoft.com/office/officeart/2008/layout/LinedList"/>
    <dgm:cxn modelId="{5445B856-821F-403B-9CD8-A3DA053A0BCF}" type="presOf" srcId="{03368505-A554-4765-82B6-914038DD9F3F}" destId="{D7A36E31-7E18-4A9F-8899-86D2EE8DB2A2}" srcOrd="0" destOrd="0" presId="urn:microsoft.com/office/officeart/2008/layout/LinedList"/>
    <dgm:cxn modelId="{1F62ACAA-1218-43FF-8F51-27D8331F95AA}" type="presOf" srcId="{7D262B3B-4AF3-4A28-88CB-BCC6B2B1CE4E}" destId="{7D1E9339-A8A4-4C80-9631-E93295378649}" srcOrd="0" destOrd="0" presId="urn:microsoft.com/office/officeart/2008/layout/LinedList"/>
    <dgm:cxn modelId="{93AAAFB7-4105-41B2-92BF-952FF324B832}" srcId="{7B6D9792-27A7-4082-914C-898C6C577335}" destId="{A665B09B-EA67-44CD-A1A4-7538A15CFD24}" srcOrd="0" destOrd="0" parTransId="{F007D4A3-1176-4FC3-9C9F-AF97BFD77620}" sibTransId="{8FA62723-AE62-49D0-9DE5-51561461EB4E}"/>
    <dgm:cxn modelId="{773692C9-FE44-422A-AA2E-93003F83E996}" type="presOf" srcId="{E379208F-2332-460D-921E-37159DC4FD86}" destId="{BB01E403-2755-40FB-8738-99E1D16CDCA2}" srcOrd="0" destOrd="0" presId="urn:microsoft.com/office/officeart/2008/layout/LinedList"/>
    <dgm:cxn modelId="{3E3A94CB-CD9D-4013-976F-856CC72A7439}" srcId="{7B6D9792-27A7-4082-914C-898C6C577335}" destId="{174F7EF5-59D5-4899-A3CC-818C446B91DD}" srcOrd="6" destOrd="0" parTransId="{5E7453A5-5277-4BD0-BEB1-20865C566195}" sibTransId="{E2A15C07-5EFC-4E5D-AAB0-66A75DB85DA7}"/>
    <dgm:cxn modelId="{31AF17E8-A573-4105-A408-DA51022CA51C}" type="presOf" srcId="{A665B09B-EA67-44CD-A1A4-7538A15CFD24}" destId="{131E4AD3-B556-4500-BF98-3499CF1D255C}" srcOrd="0" destOrd="0" presId="urn:microsoft.com/office/officeart/2008/layout/LinedList"/>
    <dgm:cxn modelId="{EB13FFF4-2041-4491-B9FC-D307041BCD05}" srcId="{7B6D9792-27A7-4082-914C-898C6C577335}" destId="{03368505-A554-4765-82B6-914038DD9F3F}" srcOrd="3" destOrd="0" parTransId="{F047A4A9-1638-49F1-B1AE-3FE31ABEE40E}" sibTransId="{322329E9-0353-477D-9F71-7EFBDD4DEA10}"/>
    <dgm:cxn modelId="{335227FD-B0A6-4B46-A092-A38E456055D9}" srcId="{7B6D9792-27A7-4082-914C-898C6C577335}" destId="{1D3E6566-A175-432C-A7E0-838CEA452B97}" srcOrd="5" destOrd="0" parTransId="{018C2B4D-8CC8-4017-A0F8-C1791A623E1C}" sibTransId="{0C0B8CBA-6034-4E3D-A6A8-8CD5B871A881}"/>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8930B9E4-64D3-4050-97CB-C8F6150AEB42}" type="presParOf" srcId="{FBA893C1-C27B-4529-A38F-BF96265607CD}" destId="{AC838DBE-568B-4339-ACA0-80E0EAD6273A}" srcOrd="0" destOrd="0" presId="urn:microsoft.com/office/officeart/2008/layout/LinedList"/>
    <dgm:cxn modelId="{248BF6CC-4B40-40FC-88CC-54E06204A997}" type="presParOf" srcId="{FBA893C1-C27B-4529-A38F-BF96265607CD}" destId="{D501E51D-7C0F-4421-8B2F-1E1E8CABDE6B}" srcOrd="1" destOrd="0" presId="urn:microsoft.com/office/officeart/2008/layout/LinedList"/>
    <dgm:cxn modelId="{860B58CF-8F5F-4A8F-ADDD-C5DB0114C07B}" type="presParOf" srcId="{D501E51D-7C0F-4421-8B2F-1E1E8CABDE6B}" destId="{280975B5-E8B4-463F-9EF4-23EC8752F374}" srcOrd="0" destOrd="0" presId="urn:microsoft.com/office/officeart/2008/layout/LinedList"/>
    <dgm:cxn modelId="{4889DD7E-9B54-487F-B1CA-E9715CE53F04}" type="presParOf" srcId="{D501E51D-7C0F-4421-8B2F-1E1E8CABDE6B}" destId="{131E4AD3-B556-4500-BF98-3499CF1D255C}" srcOrd="1" destOrd="0" presId="urn:microsoft.com/office/officeart/2008/layout/LinedList"/>
    <dgm:cxn modelId="{17248506-62EE-4C16-9883-26A3C8F973B9}" type="presParOf" srcId="{D501E51D-7C0F-4421-8B2F-1E1E8CABDE6B}" destId="{1D946FD1-C6C4-472D-A346-C6EB6CD8F422}" srcOrd="2" destOrd="0" presId="urn:microsoft.com/office/officeart/2008/layout/LinedList"/>
    <dgm:cxn modelId="{5DAB68CA-8884-4449-AB1B-7F4E0DC9A04D}" type="presParOf" srcId="{FBA893C1-C27B-4529-A38F-BF96265607CD}" destId="{2A351BDE-1CA8-4AA5-85E4-0AD868A068EF}" srcOrd="2" destOrd="0" presId="urn:microsoft.com/office/officeart/2008/layout/LinedList"/>
    <dgm:cxn modelId="{30DB2945-9FC5-4052-8368-B0CD6CF1C28B}" type="presParOf" srcId="{FBA893C1-C27B-4529-A38F-BF96265607CD}" destId="{43E86F58-7298-4766-91C5-81B3F70CCA84}" srcOrd="3" destOrd="0" presId="urn:microsoft.com/office/officeart/2008/layout/LinedList"/>
    <dgm:cxn modelId="{F2240B31-AFF8-4E3A-A287-863CC2B8BBDC}" type="presParOf" srcId="{FBA893C1-C27B-4529-A38F-BF96265607CD}" destId="{86F4BEA8-D28D-40DC-95B5-519EA00DCC63}" srcOrd="4" destOrd="0" presId="urn:microsoft.com/office/officeart/2008/layout/LinedList"/>
    <dgm:cxn modelId="{D3D2D5C3-D247-412C-8A07-E64832073172}" type="presParOf" srcId="{86F4BEA8-D28D-40DC-95B5-519EA00DCC63}" destId="{96FBA132-8DBB-4320-B45E-13A859B9F058}" srcOrd="0" destOrd="0" presId="urn:microsoft.com/office/officeart/2008/layout/LinedList"/>
    <dgm:cxn modelId="{FD57E0D7-D75E-47C2-B022-B366D40525E2}" type="presParOf" srcId="{86F4BEA8-D28D-40DC-95B5-519EA00DCC63}" destId="{D119D7ED-B2C7-499E-B4C0-518CA2B4372A}" srcOrd="1" destOrd="0" presId="urn:microsoft.com/office/officeart/2008/layout/LinedList"/>
    <dgm:cxn modelId="{F38164CE-C522-4D11-8B4E-FE4C057A8DD8}" type="presParOf" srcId="{86F4BEA8-D28D-40DC-95B5-519EA00DCC63}" destId="{26D65C80-9472-4FFC-8F94-36303A896412}" srcOrd="2" destOrd="0" presId="urn:microsoft.com/office/officeart/2008/layout/LinedList"/>
    <dgm:cxn modelId="{19062F43-719A-47DD-A1A6-505802EA60D6}" type="presParOf" srcId="{FBA893C1-C27B-4529-A38F-BF96265607CD}" destId="{DB5A702C-DEB1-436C-B44E-451E691C1133}" srcOrd="5" destOrd="0" presId="urn:microsoft.com/office/officeart/2008/layout/LinedList"/>
    <dgm:cxn modelId="{98086433-390B-4163-8933-B0CFABF3A92C}" type="presParOf" srcId="{FBA893C1-C27B-4529-A38F-BF96265607CD}" destId="{EFFB90CA-0732-4441-B026-3836819A75D9}" srcOrd="6" destOrd="0" presId="urn:microsoft.com/office/officeart/2008/layout/LinedList"/>
    <dgm:cxn modelId="{29AB920B-4424-40A5-A4A6-23F93CA1FD22}" type="presParOf" srcId="{FBA893C1-C27B-4529-A38F-BF96265607CD}" destId="{7E9B7A95-97BC-4BD1-B887-A295EFC688DC}" srcOrd="7" destOrd="0" presId="urn:microsoft.com/office/officeart/2008/layout/LinedList"/>
    <dgm:cxn modelId="{C727D944-B4CA-4E02-8AFD-0C520779CC02}" type="presParOf" srcId="{7E9B7A95-97BC-4BD1-B887-A295EFC688DC}" destId="{06A0F943-2839-46E0-99C5-0C5C7A20A17B}" srcOrd="0" destOrd="0" presId="urn:microsoft.com/office/officeart/2008/layout/LinedList"/>
    <dgm:cxn modelId="{87F9A0FC-5022-4C36-8CEA-E4AA60DFFC92}" type="presParOf" srcId="{7E9B7A95-97BC-4BD1-B887-A295EFC688DC}" destId="{7D1E9339-A8A4-4C80-9631-E93295378649}" srcOrd="1" destOrd="0" presId="urn:microsoft.com/office/officeart/2008/layout/LinedList"/>
    <dgm:cxn modelId="{7967B67E-7C2C-4B3C-8AB8-84DD1B20AD8C}" type="presParOf" srcId="{7E9B7A95-97BC-4BD1-B887-A295EFC688DC}" destId="{78D3848F-6246-495E-BBA0-8C1248D23B0A}" srcOrd="2" destOrd="0" presId="urn:microsoft.com/office/officeart/2008/layout/LinedList"/>
    <dgm:cxn modelId="{8342F00E-9B42-4C40-862E-AF57D126169E}" type="presParOf" srcId="{FBA893C1-C27B-4529-A38F-BF96265607CD}" destId="{CFCC8509-6198-4030-92ED-303A21A005CB}" srcOrd="8" destOrd="0" presId="urn:microsoft.com/office/officeart/2008/layout/LinedList"/>
    <dgm:cxn modelId="{879FCD1E-13BA-42FF-89E0-66069A5D81BE}" type="presParOf" srcId="{FBA893C1-C27B-4529-A38F-BF96265607CD}" destId="{814A754B-F05F-407A-A8E4-DD981EEC9BD2}" srcOrd="9" destOrd="0" presId="urn:microsoft.com/office/officeart/2008/layout/LinedList"/>
    <dgm:cxn modelId="{FE7F7A0C-C986-46DC-9359-99C7CD29AD3A}" type="presParOf" srcId="{FBA893C1-C27B-4529-A38F-BF96265607CD}" destId="{630B23D7-EF7A-46C8-86A4-25EDC2122653}" srcOrd="10" destOrd="0" presId="urn:microsoft.com/office/officeart/2008/layout/LinedList"/>
    <dgm:cxn modelId="{A0908775-73B3-4B3D-9EA3-D3B5F0BB7845}" type="presParOf" srcId="{630B23D7-EF7A-46C8-86A4-25EDC2122653}" destId="{7535BDA4-51B3-4CDB-A06B-B31EC6167D3C}" srcOrd="0" destOrd="0" presId="urn:microsoft.com/office/officeart/2008/layout/LinedList"/>
    <dgm:cxn modelId="{46DA0E5C-9D07-43D8-A7B1-5B4ACCEDF843}" type="presParOf" srcId="{630B23D7-EF7A-46C8-86A4-25EDC2122653}" destId="{D7A36E31-7E18-4A9F-8899-86D2EE8DB2A2}" srcOrd="1" destOrd="0" presId="urn:microsoft.com/office/officeart/2008/layout/LinedList"/>
    <dgm:cxn modelId="{D2856A20-D796-48B2-97DA-FD7A7EB087B4}" type="presParOf" srcId="{630B23D7-EF7A-46C8-86A4-25EDC2122653}" destId="{0195F545-9A79-47A8-A45A-7EB42241072B}" srcOrd="2" destOrd="0" presId="urn:microsoft.com/office/officeart/2008/layout/LinedList"/>
    <dgm:cxn modelId="{5F836D2D-31AC-4A64-A753-DAD8A16C68E9}" type="presParOf" srcId="{FBA893C1-C27B-4529-A38F-BF96265607CD}" destId="{F0846A92-53FD-4D82-AD87-3C72A61A09CF}" srcOrd="11" destOrd="0" presId="urn:microsoft.com/office/officeart/2008/layout/LinedList"/>
    <dgm:cxn modelId="{E8E75895-F337-412A-97A3-9B3551F7B2F7}" type="presParOf" srcId="{FBA893C1-C27B-4529-A38F-BF96265607CD}" destId="{1D0505F9-7190-477B-8076-2DA3ADC68A3F}" srcOrd="12" destOrd="0" presId="urn:microsoft.com/office/officeart/2008/layout/LinedList"/>
    <dgm:cxn modelId="{FAD68671-3971-40D8-AB39-8C047F89950B}" type="presParOf" srcId="{FBA893C1-C27B-4529-A38F-BF96265607CD}" destId="{75541155-719F-4C70-A4DB-B9C5372BC289}" srcOrd="13" destOrd="0" presId="urn:microsoft.com/office/officeart/2008/layout/LinedList"/>
    <dgm:cxn modelId="{0AA1D874-C4B1-411B-8DCB-CECACCC586F8}" type="presParOf" srcId="{75541155-719F-4C70-A4DB-B9C5372BC289}" destId="{E457C832-78B0-41AE-A0C2-8EEC1FEF8149}" srcOrd="0" destOrd="0" presId="urn:microsoft.com/office/officeart/2008/layout/LinedList"/>
    <dgm:cxn modelId="{BEE9BFE4-7589-4A57-A688-4A2806B58332}" type="presParOf" srcId="{75541155-719F-4C70-A4DB-B9C5372BC289}" destId="{2291FDEC-1BF7-4275-AC15-3BB01AAF7909}" srcOrd="1" destOrd="0" presId="urn:microsoft.com/office/officeart/2008/layout/LinedList"/>
    <dgm:cxn modelId="{04D881CB-D2A5-4A6F-82C5-74A004B2B0ED}" type="presParOf" srcId="{75541155-719F-4C70-A4DB-B9C5372BC289}" destId="{B608B5F1-6E78-4CA3-9D32-A677E202C989}" srcOrd="2" destOrd="0" presId="urn:microsoft.com/office/officeart/2008/layout/LinedList"/>
    <dgm:cxn modelId="{719021F4-A90E-48B7-8DE7-BC93F4A04463}" type="presParOf" srcId="{FBA893C1-C27B-4529-A38F-BF96265607CD}" destId="{686948AB-A9CF-4309-948F-0C1B9E04ACD5}" srcOrd="14" destOrd="0" presId="urn:microsoft.com/office/officeart/2008/layout/LinedList"/>
    <dgm:cxn modelId="{A5F595EF-61E0-4658-AC0E-39C4D221A6C1}" type="presParOf" srcId="{FBA893C1-C27B-4529-A38F-BF96265607CD}" destId="{FC5007D8-771B-4395-8AB5-984B64D429AA}" srcOrd="15" destOrd="0" presId="urn:microsoft.com/office/officeart/2008/layout/LinedList"/>
    <dgm:cxn modelId="{4FE191C4-5B4E-478A-95C8-D1CBA6554673}" type="presParOf" srcId="{FBA893C1-C27B-4529-A38F-BF96265607CD}" destId="{75A0D82B-D082-4EE2-A49F-4A3290224D0D}" srcOrd="16" destOrd="0" presId="urn:microsoft.com/office/officeart/2008/layout/LinedList"/>
    <dgm:cxn modelId="{44CAFC30-9540-4B93-8FDB-30415D404532}" type="presParOf" srcId="{75A0D82B-D082-4EE2-A49F-4A3290224D0D}" destId="{F8EB5D11-666D-426D-B04F-462368B2AA9C}" srcOrd="0" destOrd="0" presId="urn:microsoft.com/office/officeart/2008/layout/LinedList"/>
    <dgm:cxn modelId="{411CD4D2-1678-497E-8D25-72A7200448E1}" type="presParOf" srcId="{75A0D82B-D082-4EE2-A49F-4A3290224D0D}" destId="{7D7F4FC8-2B6C-42D5-B083-7EC58E05E09F}" srcOrd="1" destOrd="0" presId="urn:microsoft.com/office/officeart/2008/layout/LinedList"/>
    <dgm:cxn modelId="{9521607B-20A0-4615-884E-832A5B57F93E}" type="presParOf" srcId="{75A0D82B-D082-4EE2-A49F-4A3290224D0D}" destId="{53B506C8-77C7-4378-B22A-67548309051E}" srcOrd="2" destOrd="0" presId="urn:microsoft.com/office/officeart/2008/layout/LinedList"/>
    <dgm:cxn modelId="{7284D9E3-ACD8-40A0-AE22-AB92FBA2D2F8}" type="presParOf" srcId="{FBA893C1-C27B-4529-A38F-BF96265607CD}" destId="{FA602087-5176-4F91-8B7F-1072AA4D7199}" srcOrd="17" destOrd="0" presId="urn:microsoft.com/office/officeart/2008/layout/LinedList"/>
    <dgm:cxn modelId="{4A5642AB-5A8D-40A0-BF34-5B87B685D60F}" type="presParOf" srcId="{FBA893C1-C27B-4529-A38F-BF96265607CD}" destId="{D38296B9-AEFB-40F9-9EA3-6E184CF15A5C}" srcOrd="18" destOrd="0" presId="urn:microsoft.com/office/officeart/2008/layout/LinedList"/>
    <dgm:cxn modelId="{50A402CB-E321-4B56-AFB5-E9F305706BEA}" type="presParOf" srcId="{FBA893C1-C27B-4529-A38F-BF96265607CD}" destId="{B6C034AB-4924-45A7-BF7B-02C479CCAC31}" srcOrd="19" destOrd="0" presId="urn:microsoft.com/office/officeart/2008/layout/LinedList"/>
    <dgm:cxn modelId="{ADD05A42-4F15-4D96-A38D-CE169D3E147C}" type="presParOf" srcId="{B6C034AB-4924-45A7-BF7B-02C479CCAC31}" destId="{040242B7-BC95-4699-83D3-2136C6105A3E}" srcOrd="0" destOrd="0" presId="urn:microsoft.com/office/officeart/2008/layout/LinedList"/>
    <dgm:cxn modelId="{0CF15298-56CE-4667-BEF8-B5CBA2062241}" type="presParOf" srcId="{B6C034AB-4924-45A7-BF7B-02C479CCAC31}" destId="{BCA85D41-29CB-4A31-90A8-FB09A06B0A16}" srcOrd="1" destOrd="0" presId="urn:microsoft.com/office/officeart/2008/layout/LinedList"/>
    <dgm:cxn modelId="{565362D3-B9CD-4DB3-A853-3E974CD5CD68}" type="presParOf" srcId="{B6C034AB-4924-45A7-BF7B-02C479CCAC31}" destId="{481D1608-FD11-4BA3-B46F-1F4651CD04DD}" srcOrd="2" destOrd="0" presId="urn:microsoft.com/office/officeart/2008/layout/LinedList"/>
    <dgm:cxn modelId="{FE50D64B-DB47-4F31-A988-F8AA095E713A}" type="presParOf" srcId="{FBA893C1-C27B-4529-A38F-BF96265607CD}" destId="{D5DF2F18-FDF2-4965-A5B4-7721F76F852C}" srcOrd="20" destOrd="0" presId="urn:microsoft.com/office/officeart/2008/layout/LinedList"/>
    <dgm:cxn modelId="{72444A8D-CA79-4FC4-A0D1-5159A50A9A55}" type="presParOf" srcId="{FBA893C1-C27B-4529-A38F-BF96265607CD}" destId="{B6F628D7-3AA4-4411-9324-9274E6E4F93A}"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4F0FFA-2365-4D1A-A212-B7601853AD2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F94F8AC-F601-4BED-8865-D3F96E7E89A6}">
      <dgm:prSet custT="1"/>
      <dgm:spPr/>
      <dgm:t>
        <a:bodyPr/>
        <a:lstStyle/>
        <a:p>
          <a:r>
            <a:rPr lang="en-US" sz="1800" dirty="0"/>
            <a:t>Azure Security Baseline: </a:t>
          </a:r>
          <a:r>
            <a:rPr lang="en-US" sz="1800" dirty="0">
              <a:hlinkClick xmlns:r="http://schemas.openxmlformats.org/officeDocument/2006/relationships" r:id="rId1"/>
            </a:rPr>
            <a:t>https://github.com/MicrosoftDocs/SecurityBenchmarks/</a:t>
          </a:r>
          <a:br>
            <a:rPr lang="en-US" sz="1800" dirty="0"/>
          </a:br>
          <a:r>
            <a:rPr lang="en-US" sz="1800" dirty="0"/>
            <a:t>(See ‘Azure Security Offer’ folder)</a:t>
          </a:r>
        </a:p>
      </dgm:t>
    </dgm:pt>
    <dgm:pt modelId="{45D27205-B106-476A-B697-54EA9CCDB921}" type="parTrans" cxnId="{57B636D2-ECEB-4527-AE7E-CE07072EBDCD}">
      <dgm:prSet/>
      <dgm:spPr/>
      <dgm:t>
        <a:bodyPr/>
        <a:lstStyle/>
        <a:p>
          <a:endParaRPr lang="en-US" sz="2400"/>
        </a:p>
      </dgm:t>
    </dgm:pt>
    <dgm:pt modelId="{6BC4B9A8-CEB4-4FE6-832E-860FC67A3666}" type="sibTrans" cxnId="{57B636D2-ECEB-4527-AE7E-CE07072EBDCD}">
      <dgm:prSet/>
      <dgm:spPr/>
      <dgm:t>
        <a:bodyPr/>
        <a:lstStyle/>
        <a:p>
          <a:endParaRPr lang="en-US" sz="2400"/>
        </a:p>
      </dgm:t>
    </dgm:pt>
    <dgm:pt modelId="{6ED4523A-39F6-42A8-899B-4B6E68364271}">
      <dgm:prSet custT="1"/>
      <dgm:spPr/>
      <dgm:t>
        <a:bodyPr/>
        <a:lstStyle/>
        <a:p>
          <a:r>
            <a:rPr lang="en-US" sz="1800" dirty="0"/>
            <a:t>AWS Security Documentation: </a:t>
          </a:r>
          <a:r>
            <a:rPr lang="en-US" sz="1800" dirty="0">
              <a:hlinkClick xmlns:r="http://schemas.openxmlformats.org/officeDocument/2006/relationships" r:id="rId2"/>
            </a:rPr>
            <a:t>https://docs.aws.com/security</a:t>
          </a:r>
          <a:r>
            <a:rPr lang="en-US" sz="1800" dirty="0"/>
            <a:t> </a:t>
          </a:r>
        </a:p>
      </dgm:t>
    </dgm:pt>
    <dgm:pt modelId="{070F0EB2-CFDF-4174-BF54-B671B3F7B9BD}" type="parTrans" cxnId="{358F0260-E61D-4916-B098-1D36E4DDC1D4}">
      <dgm:prSet/>
      <dgm:spPr/>
      <dgm:t>
        <a:bodyPr/>
        <a:lstStyle/>
        <a:p>
          <a:endParaRPr lang="en-US" sz="2400"/>
        </a:p>
      </dgm:t>
    </dgm:pt>
    <dgm:pt modelId="{CAB793A1-5041-4068-B5B4-2D5E123023AE}" type="sibTrans" cxnId="{358F0260-E61D-4916-B098-1D36E4DDC1D4}">
      <dgm:prSet/>
      <dgm:spPr/>
      <dgm:t>
        <a:bodyPr/>
        <a:lstStyle/>
        <a:p>
          <a:endParaRPr lang="en-US" sz="2400"/>
        </a:p>
      </dgm:t>
    </dgm:pt>
    <dgm:pt modelId="{469DC777-E5B2-4ECB-985F-5472C78D2E83}">
      <dgm:prSet custT="1"/>
      <dgm:spPr/>
      <dgm:t>
        <a:bodyPr/>
        <a:lstStyle/>
        <a:p>
          <a:r>
            <a:rPr lang="en-US" sz="1800" dirty="0"/>
            <a:t>MITRE </a:t>
          </a:r>
          <a:r>
            <a:rPr lang="en-US" sz="1800" dirty="0" err="1"/>
            <a:t>CAPEC</a:t>
          </a:r>
          <a:r>
            <a:rPr lang="en-US" sz="1800" dirty="0"/>
            <a:t> Mechanisms of Attack: </a:t>
          </a:r>
          <a:r>
            <a:rPr lang="en-GB" sz="1800" dirty="0">
              <a:hlinkClick xmlns:r="http://schemas.openxmlformats.org/officeDocument/2006/relationships" r:id="rId3"/>
            </a:rPr>
            <a:t>https://capec.mitre.org/data/definitions/1000.html</a:t>
          </a:r>
          <a:r>
            <a:rPr lang="en-GB" sz="1800" dirty="0"/>
            <a:t> </a:t>
          </a:r>
          <a:endParaRPr lang="en-US" sz="1800" dirty="0"/>
        </a:p>
      </dgm:t>
    </dgm:pt>
    <dgm:pt modelId="{841ABB92-EAE4-402C-9D49-3BFBED217F90}" type="parTrans" cxnId="{B418BE0A-BB70-4CB9-9A25-9D354724852C}">
      <dgm:prSet/>
      <dgm:spPr/>
      <dgm:t>
        <a:bodyPr/>
        <a:lstStyle/>
        <a:p>
          <a:endParaRPr lang="en-GB" sz="2400"/>
        </a:p>
      </dgm:t>
    </dgm:pt>
    <dgm:pt modelId="{4DACBF93-9062-48E2-8314-F9E1C44C96A9}" type="sibTrans" cxnId="{B418BE0A-BB70-4CB9-9A25-9D354724852C}">
      <dgm:prSet/>
      <dgm:spPr/>
      <dgm:t>
        <a:bodyPr/>
        <a:lstStyle/>
        <a:p>
          <a:endParaRPr lang="en-GB" sz="2400"/>
        </a:p>
      </dgm:t>
    </dgm:pt>
    <dgm:pt modelId="{FA41383D-9BD1-46D2-9248-1047F0B5C80F}">
      <dgm:prSet custT="1"/>
      <dgm:spPr/>
      <dgm:t>
        <a:bodyPr/>
        <a:lstStyle/>
        <a:p>
          <a:r>
            <a:rPr lang="en-US" sz="1800" dirty="0" err="1"/>
            <a:t>CAPEC</a:t>
          </a:r>
          <a:r>
            <a:rPr lang="en-US" sz="1800" dirty="0"/>
            <a:t> – STRIDE mapping: </a:t>
          </a:r>
          <a:r>
            <a:rPr lang="en-US" sz="1800" dirty="0">
              <a:hlinkClick xmlns:r="http://schemas.openxmlformats.org/officeDocument/2006/relationships" r:id="rId4"/>
            </a:rPr>
            <a:t>https://ostering.com/blog/2022/03/07/capec-stride-mapping</a:t>
          </a:r>
          <a:r>
            <a:rPr lang="en-US" sz="1800" dirty="0"/>
            <a:t>  </a:t>
          </a:r>
        </a:p>
      </dgm:t>
    </dgm:pt>
    <dgm:pt modelId="{F621C734-C6C4-47F4-83A1-CA8B88441B50}" type="parTrans" cxnId="{05A2D1F7-4F98-4AF2-AAAD-3A78BA10F440}">
      <dgm:prSet/>
      <dgm:spPr/>
      <dgm:t>
        <a:bodyPr/>
        <a:lstStyle/>
        <a:p>
          <a:endParaRPr lang="en-GB" sz="1600"/>
        </a:p>
      </dgm:t>
    </dgm:pt>
    <dgm:pt modelId="{22242EA6-549B-44D1-B0F9-EF25E1F3C78F}" type="sibTrans" cxnId="{05A2D1F7-4F98-4AF2-AAAD-3A78BA10F440}">
      <dgm:prSet/>
      <dgm:spPr/>
      <dgm:t>
        <a:bodyPr/>
        <a:lstStyle/>
        <a:p>
          <a:endParaRPr lang="en-GB" sz="1600"/>
        </a:p>
      </dgm:t>
    </dgm:pt>
    <dgm:pt modelId="{85C68BF9-D81E-4FA9-9665-4467387A5EC1}">
      <dgm:prSet custT="1"/>
      <dgm:spPr/>
      <dgm:t>
        <a:bodyPr/>
        <a:lstStyle/>
        <a:p>
          <a:r>
            <a:rPr lang="en-US" sz="1800" dirty="0"/>
            <a:t>AWS Config Mapping to NIST 800-53 Rev.5: </a:t>
          </a:r>
          <a:r>
            <a:rPr lang="en-US" sz="1800" dirty="0">
              <a:hlinkClick xmlns:r="http://schemas.openxmlformats.org/officeDocument/2006/relationships" r:id="rId5"/>
            </a:rPr>
            <a:t>Operational Best Practices for NIST 800-53 rev 5 - AWS Config</a:t>
          </a:r>
          <a:endParaRPr lang="en-US" sz="1800" dirty="0"/>
        </a:p>
      </dgm:t>
    </dgm:pt>
    <dgm:pt modelId="{58E4E80F-7DC4-4746-8EEF-7D2399286CDF}" type="parTrans" cxnId="{CD1351B8-9741-4F05-A84C-E4E3BBEC6C48}">
      <dgm:prSet/>
      <dgm:spPr/>
      <dgm:t>
        <a:bodyPr/>
        <a:lstStyle/>
        <a:p>
          <a:endParaRPr lang="en-GB" sz="1600"/>
        </a:p>
      </dgm:t>
    </dgm:pt>
    <dgm:pt modelId="{AA6221AC-0349-4DAD-8683-B18ECB5BC5EF}" type="sibTrans" cxnId="{CD1351B8-9741-4F05-A84C-E4E3BBEC6C48}">
      <dgm:prSet/>
      <dgm:spPr/>
      <dgm:t>
        <a:bodyPr/>
        <a:lstStyle/>
        <a:p>
          <a:endParaRPr lang="en-GB" sz="1600"/>
        </a:p>
      </dgm:t>
    </dgm:pt>
    <dgm:pt modelId="{A1DD48B3-F4E3-455E-A550-53D657E2BC10}">
      <dgm:prSet custT="1"/>
      <dgm:spPr/>
      <dgm:t>
        <a:bodyPr/>
        <a:lstStyle/>
        <a:p>
          <a:r>
            <a:rPr lang="en-US" sz="1800" dirty="0" err="1"/>
            <a:t>Github</a:t>
          </a:r>
          <a:r>
            <a:rPr lang="en-US" sz="1800" dirty="0"/>
            <a:t> for AWS Config: </a:t>
          </a:r>
          <a:r>
            <a:rPr lang="en-GB" sz="1800" dirty="0">
              <a:hlinkClick xmlns:r="http://schemas.openxmlformats.org/officeDocument/2006/relationships" r:id="rId6"/>
            </a:rPr>
            <a:t>https://github.com/awslabs/aws-config-rules/blob/master/aws-config-conformance-packs/</a:t>
          </a:r>
          <a:r>
            <a:rPr lang="en-GB" sz="1800" dirty="0"/>
            <a:t>  </a:t>
          </a:r>
          <a:endParaRPr lang="en-US" sz="1800" dirty="0"/>
        </a:p>
      </dgm:t>
    </dgm:pt>
    <dgm:pt modelId="{8CDCE6CC-38DB-40BE-A4B6-8293E6A7A168}" type="parTrans" cxnId="{4E26A952-3A98-44A7-A957-A5A349BFE656}">
      <dgm:prSet/>
      <dgm:spPr/>
      <dgm:t>
        <a:bodyPr/>
        <a:lstStyle/>
        <a:p>
          <a:endParaRPr lang="en-GB" sz="1600"/>
        </a:p>
      </dgm:t>
    </dgm:pt>
    <dgm:pt modelId="{FC1C5E2B-DAE3-416B-9E8C-28F322114DC4}" type="sibTrans" cxnId="{4E26A952-3A98-44A7-A957-A5A349BFE656}">
      <dgm:prSet/>
      <dgm:spPr/>
      <dgm:t>
        <a:bodyPr/>
        <a:lstStyle/>
        <a:p>
          <a:endParaRPr lang="en-GB" sz="1600"/>
        </a:p>
      </dgm:t>
    </dgm:pt>
    <dgm:pt modelId="{61DA5EC1-346B-4B66-9E97-A388545D6787}" type="pres">
      <dgm:prSet presAssocID="{A14F0FFA-2365-4D1A-A212-B7601853AD2F}" presName="vert0" presStyleCnt="0">
        <dgm:presLayoutVars>
          <dgm:dir/>
          <dgm:animOne val="branch"/>
          <dgm:animLvl val="lvl"/>
        </dgm:presLayoutVars>
      </dgm:prSet>
      <dgm:spPr/>
    </dgm:pt>
    <dgm:pt modelId="{D4D50491-1CEE-48C3-83DD-4ADB2ED65916}" type="pres">
      <dgm:prSet presAssocID="{469DC777-E5B2-4ECB-985F-5472C78D2E83}" presName="thickLine" presStyleLbl="alignNode1" presStyleIdx="0" presStyleCnt="6"/>
      <dgm:spPr/>
    </dgm:pt>
    <dgm:pt modelId="{D4072E7E-34DC-432C-AF84-826ED57B6ADB}" type="pres">
      <dgm:prSet presAssocID="{469DC777-E5B2-4ECB-985F-5472C78D2E83}" presName="horz1" presStyleCnt="0"/>
      <dgm:spPr/>
    </dgm:pt>
    <dgm:pt modelId="{87B8D96F-BB3E-4F3A-B617-F097C720D1DB}" type="pres">
      <dgm:prSet presAssocID="{469DC777-E5B2-4ECB-985F-5472C78D2E83}" presName="tx1" presStyleLbl="revTx" presStyleIdx="0" presStyleCnt="6"/>
      <dgm:spPr/>
    </dgm:pt>
    <dgm:pt modelId="{985C8031-B84E-48B8-B571-338DFF87DBFA}" type="pres">
      <dgm:prSet presAssocID="{469DC777-E5B2-4ECB-985F-5472C78D2E83}" presName="vert1" presStyleCnt="0"/>
      <dgm:spPr/>
    </dgm:pt>
    <dgm:pt modelId="{977F720A-A064-4350-929D-704253F6EDAE}" type="pres">
      <dgm:prSet presAssocID="{FA41383D-9BD1-46D2-9248-1047F0B5C80F}" presName="thickLine" presStyleLbl="alignNode1" presStyleIdx="1" presStyleCnt="6"/>
      <dgm:spPr/>
    </dgm:pt>
    <dgm:pt modelId="{C144CCD2-F3C7-498D-B93D-D11D79402F8A}" type="pres">
      <dgm:prSet presAssocID="{FA41383D-9BD1-46D2-9248-1047F0B5C80F}" presName="horz1" presStyleCnt="0"/>
      <dgm:spPr/>
    </dgm:pt>
    <dgm:pt modelId="{F8AC8B08-3809-463C-AED5-B6C120B83E51}" type="pres">
      <dgm:prSet presAssocID="{FA41383D-9BD1-46D2-9248-1047F0B5C80F}" presName="tx1" presStyleLbl="revTx" presStyleIdx="1" presStyleCnt="6"/>
      <dgm:spPr/>
    </dgm:pt>
    <dgm:pt modelId="{4A0B4BBC-AE59-4DD0-873D-0EB0DB075768}" type="pres">
      <dgm:prSet presAssocID="{FA41383D-9BD1-46D2-9248-1047F0B5C80F}" presName="vert1" presStyleCnt="0"/>
      <dgm:spPr/>
    </dgm:pt>
    <dgm:pt modelId="{EB5ED975-8F83-45F8-B6A3-CDCDAC68ECE8}" type="pres">
      <dgm:prSet presAssocID="{7F94F8AC-F601-4BED-8865-D3F96E7E89A6}" presName="thickLine" presStyleLbl="alignNode1" presStyleIdx="2" presStyleCnt="6"/>
      <dgm:spPr/>
    </dgm:pt>
    <dgm:pt modelId="{B06F8145-4E8E-4591-9298-7D6496025A2C}" type="pres">
      <dgm:prSet presAssocID="{7F94F8AC-F601-4BED-8865-D3F96E7E89A6}" presName="horz1" presStyleCnt="0"/>
      <dgm:spPr/>
    </dgm:pt>
    <dgm:pt modelId="{4F559CE7-A906-4BF7-BA10-647FB714F101}" type="pres">
      <dgm:prSet presAssocID="{7F94F8AC-F601-4BED-8865-D3F96E7E89A6}" presName="tx1" presStyleLbl="revTx" presStyleIdx="2" presStyleCnt="6"/>
      <dgm:spPr/>
    </dgm:pt>
    <dgm:pt modelId="{E573353F-620A-4C65-879A-56D8FDECCAA8}" type="pres">
      <dgm:prSet presAssocID="{7F94F8AC-F601-4BED-8865-D3F96E7E89A6}" presName="vert1" presStyleCnt="0"/>
      <dgm:spPr/>
    </dgm:pt>
    <dgm:pt modelId="{3B8613E5-4B95-4626-90FC-72683028B7D4}" type="pres">
      <dgm:prSet presAssocID="{6ED4523A-39F6-42A8-899B-4B6E68364271}" presName="thickLine" presStyleLbl="alignNode1" presStyleIdx="3" presStyleCnt="6"/>
      <dgm:spPr/>
    </dgm:pt>
    <dgm:pt modelId="{DFBCF780-A0C8-4BC4-BAE8-30AE9C45F9B5}" type="pres">
      <dgm:prSet presAssocID="{6ED4523A-39F6-42A8-899B-4B6E68364271}" presName="horz1" presStyleCnt="0"/>
      <dgm:spPr/>
    </dgm:pt>
    <dgm:pt modelId="{2C7DD908-DD19-4113-A94E-71047321E294}" type="pres">
      <dgm:prSet presAssocID="{6ED4523A-39F6-42A8-899B-4B6E68364271}" presName="tx1" presStyleLbl="revTx" presStyleIdx="3" presStyleCnt="6"/>
      <dgm:spPr/>
    </dgm:pt>
    <dgm:pt modelId="{DDC4F751-2FFD-4009-982B-11EDE2C4DFBF}" type="pres">
      <dgm:prSet presAssocID="{6ED4523A-39F6-42A8-899B-4B6E68364271}" presName="vert1" presStyleCnt="0"/>
      <dgm:spPr/>
    </dgm:pt>
    <dgm:pt modelId="{32E60EE2-2B3C-409A-A572-0BDD9D1F1682}" type="pres">
      <dgm:prSet presAssocID="{85C68BF9-D81E-4FA9-9665-4467387A5EC1}" presName="thickLine" presStyleLbl="alignNode1" presStyleIdx="4" presStyleCnt="6"/>
      <dgm:spPr/>
    </dgm:pt>
    <dgm:pt modelId="{BE8F1432-44A6-4EBF-88EA-9DC774ECB9F5}" type="pres">
      <dgm:prSet presAssocID="{85C68BF9-D81E-4FA9-9665-4467387A5EC1}" presName="horz1" presStyleCnt="0"/>
      <dgm:spPr/>
    </dgm:pt>
    <dgm:pt modelId="{B1D6993D-66C8-48CB-A096-75A43623BBA2}" type="pres">
      <dgm:prSet presAssocID="{85C68BF9-D81E-4FA9-9665-4467387A5EC1}" presName="tx1" presStyleLbl="revTx" presStyleIdx="4" presStyleCnt="6"/>
      <dgm:spPr/>
    </dgm:pt>
    <dgm:pt modelId="{ADBE64EF-EB4F-4283-B8DF-A09E0EAB5BF0}" type="pres">
      <dgm:prSet presAssocID="{85C68BF9-D81E-4FA9-9665-4467387A5EC1}" presName="vert1" presStyleCnt="0"/>
      <dgm:spPr/>
    </dgm:pt>
    <dgm:pt modelId="{0D19C99B-AB34-4A96-AD2B-7AEA45450AB2}" type="pres">
      <dgm:prSet presAssocID="{A1DD48B3-F4E3-455E-A550-53D657E2BC10}" presName="thickLine" presStyleLbl="alignNode1" presStyleIdx="5" presStyleCnt="6"/>
      <dgm:spPr/>
    </dgm:pt>
    <dgm:pt modelId="{3EC0AD25-1FC2-4D45-B1C2-1CE622B21A1C}" type="pres">
      <dgm:prSet presAssocID="{A1DD48B3-F4E3-455E-A550-53D657E2BC10}" presName="horz1" presStyleCnt="0"/>
      <dgm:spPr/>
    </dgm:pt>
    <dgm:pt modelId="{D7B1521F-2426-43A4-AEF5-9AB31AC3DC54}" type="pres">
      <dgm:prSet presAssocID="{A1DD48B3-F4E3-455E-A550-53D657E2BC10}" presName="tx1" presStyleLbl="revTx" presStyleIdx="5" presStyleCnt="6"/>
      <dgm:spPr/>
    </dgm:pt>
    <dgm:pt modelId="{FAE14CA8-6392-4324-8B4B-7C71676A9E90}" type="pres">
      <dgm:prSet presAssocID="{A1DD48B3-F4E3-455E-A550-53D657E2BC10}" presName="vert1" presStyleCnt="0"/>
      <dgm:spPr/>
    </dgm:pt>
  </dgm:ptLst>
  <dgm:cxnLst>
    <dgm:cxn modelId="{B418BE0A-BB70-4CB9-9A25-9D354724852C}" srcId="{A14F0FFA-2365-4D1A-A212-B7601853AD2F}" destId="{469DC777-E5B2-4ECB-985F-5472C78D2E83}" srcOrd="0" destOrd="0" parTransId="{841ABB92-EAE4-402C-9D49-3BFBED217F90}" sibTransId="{4DACBF93-9062-48E2-8314-F9E1C44C96A9}"/>
    <dgm:cxn modelId="{024EEC18-484C-44BB-8F25-239AACB35FFA}" type="presOf" srcId="{A14F0FFA-2365-4D1A-A212-B7601853AD2F}" destId="{61DA5EC1-346B-4B66-9E97-A388545D6787}" srcOrd="0" destOrd="0" presId="urn:microsoft.com/office/officeart/2008/layout/LinedList"/>
    <dgm:cxn modelId="{358F0260-E61D-4916-B098-1D36E4DDC1D4}" srcId="{A14F0FFA-2365-4D1A-A212-B7601853AD2F}" destId="{6ED4523A-39F6-42A8-899B-4B6E68364271}" srcOrd="3" destOrd="0" parTransId="{070F0EB2-CFDF-4174-BF54-B671B3F7B9BD}" sibTransId="{CAB793A1-5041-4068-B5B4-2D5E123023AE}"/>
    <dgm:cxn modelId="{D1DF564E-A44D-4D68-A432-F45BD4ADBC2C}" type="presOf" srcId="{469DC777-E5B2-4ECB-985F-5472C78D2E83}" destId="{87B8D96F-BB3E-4F3A-B617-F097C720D1DB}" srcOrd="0" destOrd="0" presId="urn:microsoft.com/office/officeart/2008/layout/LinedList"/>
    <dgm:cxn modelId="{4E26A952-3A98-44A7-A957-A5A349BFE656}" srcId="{A14F0FFA-2365-4D1A-A212-B7601853AD2F}" destId="{A1DD48B3-F4E3-455E-A550-53D657E2BC10}" srcOrd="5" destOrd="0" parTransId="{8CDCE6CC-38DB-40BE-A4B6-8293E6A7A168}" sibTransId="{FC1C5E2B-DAE3-416B-9E8C-28F322114DC4}"/>
    <dgm:cxn modelId="{89FCEC81-5F87-4D77-8172-F1D2FB9C6F5B}" type="presOf" srcId="{FA41383D-9BD1-46D2-9248-1047F0B5C80F}" destId="{F8AC8B08-3809-463C-AED5-B6C120B83E51}" srcOrd="0" destOrd="0" presId="urn:microsoft.com/office/officeart/2008/layout/LinedList"/>
    <dgm:cxn modelId="{CD1351B8-9741-4F05-A84C-E4E3BBEC6C48}" srcId="{A14F0FFA-2365-4D1A-A212-B7601853AD2F}" destId="{85C68BF9-D81E-4FA9-9665-4467387A5EC1}" srcOrd="4" destOrd="0" parTransId="{58E4E80F-7DC4-4746-8EEF-7D2399286CDF}" sibTransId="{AA6221AC-0349-4DAD-8683-B18ECB5BC5EF}"/>
    <dgm:cxn modelId="{57B636D2-ECEB-4527-AE7E-CE07072EBDCD}" srcId="{A14F0FFA-2365-4D1A-A212-B7601853AD2F}" destId="{7F94F8AC-F601-4BED-8865-D3F96E7E89A6}" srcOrd="2" destOrd="0" parTransId="{45D27205-B106-476A-B697-54EA9CCDB921}" sibTransId="{6BC4B9A8-CEB4-4FE6-832E-860FC67A3666}"/>
    <dgm:cxn modelId="{DD0935DD-3B51-435D-B7D5-6B4817C62DFC}" type="presOf" srcId="{85C68BF9-D81E-4FA9-9665-4467387A5EC1}" destId="{B1D6993D-66C8-48CB-A096-75A43623BBA2}" srcOrd="0" destOrd="0" presId="urn:microsoft.com/office/officeart/2008/layout/LinedList"/>
    <dgm:cxn modelId="{61B207E1-3380-4E0B-908B-FCF3552B00D4}" type="presOf" srcId="{A1DD48B3-F4E3-455E-A550-53D657E2BC10}" destId="{D7B1521F-2426-43A4-AEF5-9AB31AC3DC54}" srcOrd="0" destOrd="0" presId="urn:microsoft.com/office/officeart/2008/layout/LinedList"/>
    <dgm:cxn modelId="{18363CE1-FB16-4AB3-88C6-6C5CBAEFA0B9}" type="presOf" srcId="{7F94F8AC-F601-4BED-8865-D3F96E7E89A6}" destId="{4F559CE7-A906-4BF7-BA10-647FB714F101}" srcOrd="0" destOrd="0" presId="urn:microsoft.com/office/officeart/2008/layout/LinedList"/>
    <dgm:cxn modelId="{535C04E8-9127-4B59-AF0F-04E9743FC055}" type="presOf" srcId="{6ED4523A-39F6-42A8-899B-4B6E68364271}" destId="{2C7DD908-DD19-4113-A94E-71047321E294}" srcOrd="0" destOrd="0" presId="urn:microsoft.com/office/officeart/2008/layout/LinedList"/>
    <dgm:cxn modelId="{05A2D1F7-4F98-4AF2-AAAD-3A78BA10F440}" srcId="{A14F0FFA-2365-4D1A-A212-B7601853AD2F}" destId="{FA41383D-9BD1-46D2-9248-1047F0B5C80F}" srcOrd="1" destOrd="0" parTransId="{F621C734-C6C4-47F4-83A1-CA8B88441B50}" sibTransId="{22242EA6-549B-44D1-B0F9-EF25E1F3C78F}"/>
    <dgm:cxn modelId="{13A0584F-F164-4375-AB1B-0A513BE33D42}" type="presParOf" srcId="{61DA5EC1-346B-4B66-9E97-A388545D6787}" destId="{D4D50491-1CEE-48C3-83DD-4ADB2ED65916}" srcOrd="0" destOrd="0" presId="urn:microsoft.com/office/officeart/2008/layout/LinedList"/>
    <dgm:cxn modelId="{C7424B33-83E7-408A-9FE2-8EA9A9B64F9A}" type="presParOf" srcId="{61DA5EC1-346B-4B66-9E97-A388545D6787}" destId="{D4072E7E-34DC-432C-AF84-826ED57B6ADB}" srcOrd="1" destOrd="0" presId="urn:microsoft.com/office/officeart/2008/layout/LinedList"/>
    <dgm:cxn modelId="{3FB0F27C-4969-44F0-8AF1-41C41C489B65}" type="presParOf" srcId="{D4072E7E-34DC-432C-AF84-826ED57B6ADB}" destId="{87B8D96F-BB3E-4F3A-B617-F097C720D1DB}" srcOrd="0" destOrd="0" presId="urn:microsoft.com/office/officeart/2008/layout/LinedList"/>
    <dgm:cxn modelId="{D70E9592-26BB-476F-BB45-D81C3F1B0ABB}" type="presParOf" srcId="{D4072E7E-34DC-432C-AF84-826ED57B6ADB}" destId="{985C8031-B84E-48B8-B571-338DFF87DBFA}" srcOrd="1" destOrd="0" presId="urn:microsoft.com/office/officeart/2008/layout/LinedList"/>
    <dgm:cxn modelId="{46FD17F2-4F21-4885-9667-76A1A15CC28D}" type="presParOf" srcId="{61DA5EC1-346B-4B66-9E97-A388545D6787}" destId="{977F720A-A064-4350-929D-704253F6EDAE}" srcOrd="2" destOrd="0" presId="urn:microsoft.com/office/officeart/2008/layout/LinedList"/>
    <dgm:cxn modelId="{14655A63-30D7-41E7-AEF4-8597133A1989}" type="presParOf" srcId="{61DA5EC1-346B-4B66-9E97-A388545D6787}" destId="{C144CCD2-F3C7-498D-B93D-D11D79402F8A}" srcOrd="3" destOrd="0" presId="urn:microsoft.com/office/officeart/2008/layout/LinedList"/>
    <dgm:cxn modelId="{C03DC1F3-DB7B-41AF-9297-F8550CC11966}" type="presParOf" srcId="{C144CCD2-F3C7-498D-B93D-D11D79402F8A}" destId="{F8AC8B08-3809-463C-AED5-B6C120B83E51}" srcOrd="0" destOrd="0" presId="urn:microsoft.com/office/officeart/2008/layout/LinedList"/>
    <dgm:cxn modelId="{E627D21C-7333-4931-8D63-11D29D2BC911}" type="presParOf" srcId="{C144CCD2-F3C7-498D-B93D-D11D79402F8A}" destId="{4A0B4BBC-AE59-4DD0-873D-0EB0DB075768}" srcOrd="1" destOrd="0" presId="urn:microsoft.com/office/officeart/2008/layout/LinedList"/>
    <dgm:cxn modelId="{BC38B82B-6C6D-4FBF-A2B9-4C9F624BEB6A}" type="presParOf" srcId="{61DA5EC1-346B-4B66-9E97-A388545D6787}" destId="{EB5ED975-8F83-45F8-B6A3-CDCDAC68ECE8}" srcOrd="4" destOrd="0" presId="urn:microsoft.com/office/officeart/2008/layout/LinedList"/>
    <dgm:cxn modelId="{45C4AC52-3335-42CC-9D03-8AF0EE0F773E}" type="presParOf" srcId="{61DA5EC1-346B-4B66-9E97-A388545D6787}" destId="{B06F8145-4E8E-4591-9298-7D6496025A2C}" srcOrd="5" destOrd="0" presId="urn:microsoft.com/office/officeart/2008/layout/LinedList"/>
    <dgm:cxn modelId="{2DE06E24-58F7-421B-8FD0-0B625D8411C4}" type="presParOf" srcId="{B06F8145-4E8E-4591-9298-7D6496025A2C}" destId="{4F559CE7-A906-4BF7-BA10-647FB714F101}" srcOrd="0" destOrd="0" presId="urn:microsoft.com/office/officeart/2008/layout/LinedList"/>
    <dgm:cxn modelId="{13874D4E-1813-4308-9D24-632C32BA55F2}" type="presParOf" srcId="{B06F8145-4E8E-4591-9298-7D6496025A2C}" destId="{E573353F-620A-4C65-879A-56D8FDECCAA8}" srcOrd="1" destOrd="0" presId="urn:microsoft.com/office/officeart/2008/layout/LinedList"/>
    <dgm:cxn modelId="{524F130C-746B-4F85-9480-231CE54B58ED}" type="presParOf" srcId="{61DA5EC1-346B-4B66-9E97-A388545D6787}" destId="{3B8613E5-4B95-4626-90FC-72683028B7D4}" srcOrd="6" destOrd="0" presId="urn:microsoft.com/office/officeart/2008/layout/LinedList"/>
    <dgm:cxn modelId="{18EEC6F2-1C18-458A-AD76-C996F8EEB718}" type="presParOf" srcId="{61DA5EC1-346B-4B66-9E97-A388545D6787}" destId="{DFBCF780-A0C8-4BC4-BAE8-30AE9C45F9B5}" srcOrd="7" destOrd="0" presId="urn:microsoft.com/office/officeart/2008/layout/LinedList"/>
    <dgm:cxn modelId="{451F7A38-3B30-4FD2-B01C-1A90A2B0E6FF}" type="presParOf" srcId="{DFBCF780-A0C8-4BC4-BAE8-30AE9C45F9B5}" destId="{2C7DD908-DD19-4113-A94E-71047321E294}" srcOrd="0" destOrd="0" presId="urn:microsoft.com/office/officeart/2008/layout/LinedList"/>
    <dgm:cxn modelId="{37E43293-2B40-4BB5-BB9A-272D9B2414D2}" type="presParOf" srcId="{DFBCF780-A0C8-4BC4-BAE8-30AE9C45F9B5}" destId="{DDC4F751-2FFD-4009-982B-11EDE2C4DFBF}" srcOrd="1" destOrd="0" presId="urn:microsoft.com/office/officeart/2008/layout/LinedList"/>
    <dgm:cxn modelId="{1FA7586C-CC14-4C7A-8800-A4E4AA76ACAB}" type="presParOf" srcId="{61DA5EC1-346B-4B66-9E97-A388545D6787}" destId="{32E60EE2-2B3C-409A-A572-0BDD9D1F1682}" srcOrd="8" destOrd="0" presId="urn:microsoft.com/office/officeart/2008/layout/LinedList"/>
    <dgm:cxn modelId="{FD870335-AB1B-4293-BB7D-08513119620A}" type="presParOf" srcId="{61DA5EC1-346B-4B66-9E97-A388545D6787}" destId="{BE8F1432-44A6-4EBF-88EA-9DC774ECB9F5}" srcOrd="9" destOrd="0" presId="urn:microsoft.com/office/officeart/2008/layout/LinedList"/>
    <dgm:cxn modelId="{1A7F43A2-6771-429E-AA3B-C4676192F56C}" type="presParOf" srcId="{BE8F1432-44A6-4EBF-88EA-9DC774ECB9F5}" destId="{B1D6993D-66C8-48CB-A096-75A43623BBA2}" srcOrd="0" destOrd="0" presId="urn:microsoft.com/office/officeart/2008/layout/LinedList"/>
    <dgm:cxn modelId="{9929E3C6-6CC5-4FE6-A82E-77DB8D687CFA}" type="presParOf" srcId="{BE8F1432-44A6-4EBF-88EA-9DC774ECB9F5}" destId="{ADBE64EF-EB4F-4283-B8DF-A09E0EAB5BF0}" srcOrd="1" destOrd="0" presId="urn:microsoft.com/office/officeart/2008/layout/LinedList"/>
    <dgm:cxn modelId="{F8ED6419-33C9-4E25-888A-943834BAE7FF}" type="presParOf" srcId="{61DA5EC1-346B-4B66-9E97-A388545D6787}" destId="{0D19C99B-AB34-4A96-AD2B-7AEA45450AB2}" srcOrd="10" destOrd="0" presId="urn:microsoft.com/office/officeart/2008/layout/LinedList"/>
    <dgm:cxn modelId="{B6CA077F-2935-4AC3-BD4B-7B306FB30499}" type="presParOf" srcId="{61DA5EC1-346B-4B66-9E97-A388545D6787}" destId="{3EC0AD25-1FC2-4D45-B1C2-1CE622B21A1C}" srcOrd="11" destOrd="0" presId="urn:microsoft.com/office/officeart/2008/layout/LinedList"/>
    <dgm:cxn modelId="{9751B884-9975-4558-8205-B42509AC3774}" type="presParOf" srcId="{3EC0AD25-1FC2-4D45-B1C2-1CE622B21A1C}" destId="{D7B1521F-2426-43A4-AEF5-9AB31AC3DC54}" srcOrd="0" destOrd="0" presId="urn:microsoft.com/office/officeart/2008/layout/LinedList"/>
    <dgm:cxn modelId="{A993C54D-EFCE-4536-87D4-F45C0D241EFA}" type="presParOf" srcId="{3EC0AD25-1FC2-4D45-B1C2-1CE622B21A1C}" destId="{FAE14CA8-6392-4324-8B4B-7C71676A9E9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C2C620-8FFD-4012-8533-98845F9F6CB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46FC892-99D1-411E-9876-A39F1E57DEDC}">
      <dgm:prSet/>
      <dgm:spPr/>
      <dgm:t>
        <a:bodyPr/>
        <a:lstStyle/>
        <a:p>
          <a:r>
            <a:rPr lang="en-US"/>
            <a:t>A culture of finding and fixing design issues</a:t>
          </a:r>
        </a:p>
      </dgm:t>
    </dgm:pt>
    <dgm:pt modelId="{9E5F0CF8-C46D-44FB-A7AA-2F153A707296}" type="parTrans" cxnId="{07338B66-11C8-4B7B-8C4C-8B92E9EF652F}">
      <dgm:prSet/>
      <dgm:spPr/>
      <dgm:t>
        <a:bodyPr/>
        <a:lstStyle/>
        <a:p>
          <a:endParaRPr lang="en-US"/>
        </a:p>
      </dgm:t>
    </dgm:pt>
    <dgm:pt modelId="{5FFBCB40-FFD5-4E75-B19B-B062F9EC89F6}" type="sibTrans" cxnId="{07338B66-11C8-4B7B-8C4C-8B92E9EF652F}">
      <dgm:prSet/>
      <dgm:spPr/>
      <dgm:t>
        <a:bodyPr/>
        <a:lstStyle/>
        <a:p>
          <a:endParaRPr lang="en-US"/>
        </a:p>
      </dgm:t>
    </dgm:pt>
    <dgm:pt modelId="{FDA8025D-5D72-41E5-BC06-314723549F54}">
      <dgm:prSet/>
      <dgm:spPr/>
      <dgm:t>
        <a:bodyPr/>
        <a:lstStyle/>
        <a:p>
          <a:r>
            <a:rPr lang="en-US"/>
            <a:t>Repeatability and measurability</a:t>
          </a:r>
        </a:p>
      </dgm:t>
    </dgm:pt>
    <dgm:pt modelId="{D80319B6-9853-4EDE-910C-874DC7493625}" type="parTrans" cxnId="{C783ADD1-4897-454B-8247-3A25F5C85F42}">
      <dgm:prSet/>
      <dgm:spPr/>
      <dgm:t>
        <a:bodyPr/>
        <a:lstStyle/>
        <a:p>
          <a:endParaRPr lang="en-US"/>
        </a:p>
      </dgm:t>
    </dgm:pt>
    <dgm:pt modelId="{4A5942B3-5A2F-4F99-B529-6A550AD63FC8}" type="sibTrans" cxnId="{C783ADD1-4897-454B-8247-3A25F5C85F42}">
      <dgm:prSet/>
      <dgm:spPr/>
      <dgm:t>
        <a:bodyPr/>
        <a:lstStyle/>
        <a:p>
          <a:endParaRPr lang="en-US"/>
        </a:p>
      </dgm:t>
    </dgm:pt>
    <dgm:pt modelId="{7327C36F-EEE8-4966-9DAA-6E16A2E09F01}">
      <dgm:prSet/>
      <dgm:spPr/>
      <dgm:t>
        <a:bodyPr/>
        <a:lstStyle/>
        <a:p>
          <a:r>
            <a:rPr lang="en-US"/>
            <a:t>Achieve thoroughness and reproducibility by applying security and privacy knowledge in a structured manner</a:t>
          </a:r>
        </a:p>
      </dgm:t>
    </dgm:pt>
    <dgm:pt modelId="{3302A941-68BA-4CCD-9292-0461063C9C6F}" type="parTrans" cxnId="{E64B3813-C997-400A-9C50-50DB3D509820}">
      <dgm:prSet/>
      <dgm:spPr/>
      <dgm:t>
        <a:bodyPr/>
        <a:lstStyle/>
        <a:p>
          <a:endParaRPr lang="en-US"/>
        </a:p>
      </dgm:t>
    </dgm:pt>
    <dgm:pt modelId="{F9681C10-2326-4B31-8A5A-1FB42ECA0112}" type="sibTrans" cxnId="{E64B3813-C997-400A-9C50-50DB3D509820}">
      <dgm:prSet/>
      <dgm:spPr/>
      <dgm:t>
        <a:bodyPr/>
        <a:lstStyle/>
        <a:p>
          <a:endParaRPr lang="en-US"/>
        </a:p>
      </dgm:t>
    </dgm:pt>
    <dgm:pt modelId="{4DE1ED01-3ED1-4274-B5FB-7E6B714458BB}">
      <dgm:prSet/>
      <dgm:spPr/>
      <dgm:t>
        <a:bodyPr/>
        <a:lstStyle/>
        <a:p>
          <a:r>
            <a:rPr lang="en-US"/>
            <a:t>Threat modelling must align with an organization’s development practices and follow design changes</a:t>
          </a:r>
        </a:p>
      </dgm:t>
    </dgm:pt>
    <dgm:pt modelId="{8160DB62-5A71-4CCF-AB87-D0CEA7C730AB}" type="parTrans" cxnId="{86CE1FEC-D17E-4657-8744-2918089B2FA3}">
      <dgm:prSet/>
      <dgm:spPr/>
      <dgm:t>
        <a:bodyPr/>
        <a:lstStyle/>
        <a:p>
          <a:endParaRPr lang="en-US"/>
        </a:p>
      </dgm:t>
    </dgm:pt>
    <dgm:pt modelId="{3894FE63-D7CE-4606-A590-8C22335D70E5}" type="sibTrans" cxnId="{86CE1FEC-D17E-4657-8744-2918089B2FA3}">
      <dgm:prSet/>
      <dgm:spPr/>
      <dgm:t>
        <a:bodyPr/>
        <a:lstStyle/>
        <a:p>
          <a:endParaRPr lang="en-US"/>
        </a:p>
      </dgm:t>
    </dgm:pt>
    <dgm:pt modelId="{36A326A2-FBA7-46E6-BF25-CECF95474C69}">
      <dgm:prSet/>
      <dgm:spPr/>
      <dgm:t>
        <a:bodyPr/>
        <a:lstStyle/>
        <a:p>
          <a:r>
            <a:rPr lang="en-US"/>
            <a:t>Improving security and privacy through early and frequent analysis</a:t>
          </a:r>
        </a:p>
      </dgm:t>
    </dgm:pt>
    <dgm:pt modelId="{E6D2BB60-74F6-4E7D-9293-02993951F821}" type="parTrans" cxnId="{B62194F0-56E7-444B-AEA0-6D34ED7B55E4}">
      <dgm:prSet/>
      <dgm:spPr/>
      <dgm:t>
        <a:bodyPr/>
        <a:lstStyle/>
        <a:p>
          <a:endParaRPr lang="en-US"/>
        </a:p>
      </dgm:t>
    </dgm:pt>
    <dgm:pt modelId="{8B53B4CC-66AB-49A1-8B1F-434E9D8E6578}" type="sibTrans" cxnId="{B62194F0-56E7-444B-AEA0-6D34ED7B55E4}">
      <dgm:prSet/>
      <dgm:spPr/>
      <dgm:t>
        <a:bodyPr/>
        <a:lstStyle/>
        <a:p>
          <a:endParaRPr lang="en-US"/>
        </a:p>
      </dgm:t>
    </dgm:pt>
    <dgm:pt modelId="{171DE9C9-E80B-4EC5-A607-552BAFE7F435}" type="pres">
      <dgm:prSet presAssocID="{28C2C620-8FFD-4012-8533-98845F9F6CBF}" presName="linear" presStyleCnt="0">
        <dgm:presLayoutVars>
          <dgm:animLvl val="lvl"/>
          <dgm:resizeHandles val="exact"/>
        </dgm:presLayoutVars>
      </dgm:prSet>
      <dgm:spPr/>
    </dgm:pt>
    <dgm:pt modelId="{AD87A08B-C151-45C0-950C-9CBB49AAD25B}" type="pres">
      <dgm:prSet presAssocID="{346FC892-99D1-411E-9876-A39F1E57DEDC}" presName="parentText" presStyleLbl="node1" presStyleIdx="0" presStyleCnt="5">
        <dgm:presLayoutVars>
          <dgm:chMax val="0"/>
          <dgm:bulletEnabled val="1"/>
        </dgm:presLayoutVars>
      </dgm:prSet>
      <dgm:spPr/>
    </dgm:pt>
    <dgm:pt modelId="{8E71D83E-4A7E-429B-8AC5-0C3AACCE056B}" type="pres">
      <dgm:prSet presAssocID="{5FFBCB40-FFD5-4E75-B19B-B062F9EC89F6}" presName="spacer" presStyleCnt="0"/>
      <dgm:spPr/>
    </dgm:pt>
    <dgm:pt modelId="{A09E84C2-4550-4F13-B582-36F797BC9B7A}" type="pres">
      <dgm:prSet presAssocID="{FDA8025D-5D72-41E5-BC06-314723549F54}" presName="parentText" presStyleLbl="node1" presStyleIdx="1" presStyleCnt="5">
        <dgm:presLayoutVars>
          <dgm:chMax val="0"/>
          <dgm:bulletEnabled val="1"/>
        </dgm:presLayoutVars>
      </dgm:prSet>
      <dgm:spPr/>
    </dgm:pt>
    <dgm:pt modelId="{A1D7D330-1FCD-4E5D-B133-8930335FB64A}" type="pres">
      <dgm:prSet presAssocID="{4A5942B3-5A2F-4F99-B529-6A550AD63FC8}" presName="spacer" presStyleCnt="0"/>
      <dgm:spPr/>
    </dgm:pt>
    <dgm:pt modelId="{0E09FD0C-23BC-4FEB-9DF8-650CA2F0EDFA}" type="pres">
      <dgm:prSet presAssocID="{7327C36F-EEE8-4966-9DAA-6E16A2E09F01}" presName="parentText" presStyleLbl="node1" presStyleIdx="2" presStyleCnt="5">
        <dgm:presLayoutVars>
          <dgm:chMax val="0"/>
          <dgm:bulletEnabled val="1"/>
        </dgm:presLayoutVars>
      </dgm:prSet>
      <dgm:spPr/>
    </dgm:pt>
    <dgm:pt modelId="{DBE47C1A-5399-4428-964A-9D50C3815025}" type="pres">
      <dgm:prSet presAssocID="{F9681C10-2326-4B31-8A5A-1FB42ECA0112}" presName="spacer" presStyleCnt="0"/>
      <dgm:spPr/>
    </dgm:pt>
    <dgm:pt modelId="{C91A51AD-C30D-40B9-AD37-BBC9A024F028}" type="pres">
      <dgm:prSet presAssocID="{4DE1ED01-3ED1-4274-B5FB-7E6B714458BB}" presName="parentText" presStyleLbl="node1" presStyleIdx="3" presStyleCnt="5">
        <dgm:presLayoutVars>
          <dgm:chMax val="0"/>
          <dgm:bulletEnabled val="1"/>
        </dgm:presLayoutVars>
      </dgm:prSet>
      <dgm:spPr/>
    </dgm:pt>
    <dgm:pt modelId="{83D22D0D-7DDB-4C4E-947F-7177557A7B48}" type="pres">
      <dgm:prSet presAssocID="{3894FE63-D7CE-4606-A590-8C22335D70E5}" presName="spacer" presStyleCnt="0"/>
      <dgm:spPr/>
    </dgm:pt>
    <dgm:pt modelId="{5F7C988E-CA4B-47AA-87F1-435599472781}" type="pres">
      <dgm:prSet presAssocID="{36A326A2-FBA7-46E6-BF25-CECF95474C69}" presName="parentText" presStyleLbl="node1" presStyleIdx="4" presStyleCnt="5">
        <dgm:presLayoutVars>
          <dgm:chMax val="0"/>
          <dgm:bulletEnabled val="1"/>
        </dgm:presLayoutVars>
      </dgm:prSet>
      <dgm:spPr/>
    </dgm:pt>
  </dgm:ptLst>
  <dgm:cxnLst>
    <dgm:cxn modelId="{93AAD90A-101D-4EA8-840E-97D98A8B9787}" type="presOf" srcId="{36A326A2-FBA7-46E6-BF25-CECF95474C69}" destId="{5F7C988E-CA4B-47AA-87F1-435599472781}" srcOrd="0" destOrd="0" presId="urn:microsoft.com/office/officeart/2005/8/layout/vList2"/>
    <dgm:cxn modelId="{73133E0D-D3B3-4C74-A894-ACCA93FBD9DC}" type="presOf" srcId="{7327C36F-EEE8-4966-9DAA-6E16A2E09F01}" destId="{0E09FD0C-23BC-4FEB-9DF8-650CA2F0EDFA}" srcOrd="0" destOrd="0" presId="urn:microsoft.com/office/officeart/2005/8/layout/vList2"/>
    <dgm:cxn modelId="{E64B3813-C997-400A-9C50-50DB3D509820}" srcId="{28C2C620-8FFD-4012-8533-98845F9F6CBF}" destId="{7327C36F-EEE8-4966-9DAA-6E16A2E09F01}" srcOrd="2" destOrd="0" parTransId="{3302A941-68BA-4CCD-9292-0461063C9C6F}" sibTransId="{F9681C10-2326-4B31-8A5A-1FB42ECA0112}"/>
    <dgm:cxn modelId="{1EFF8964-177E-4541-BF9B-5471A1964780}" type="presOf" srcId="{FDA8025D-5D72-41E5-BC06-314723549F54}" destId="{A09E84C2-4550-4F13-B582-36F797BC9B7A}" srcOrd="0" destOrd="0" presId="urn:microsoft.com/office/officeart/2005/8/layout/vList2"/>
    <dgm:cxn modelId="{07338B66-11C8-4B7B-8C4C-8B92E9EF652F}" srcId="{28C2C620-8FFD-4012-8533-98845F9F6CBF}" destId="{346FC892-99D1-411E-9876-A39F1E57DEDC}" srcOrd="0" destOrd="0" parTransId="{9E5F0CF8-C46D-44FB-A7AA-2F153A707296}" sibTransId="{5FFBCB40-FFD5-4E75-B19B-B062F9EC89F6}"/>
    <dgm:cxn modelId="{340B2D73-7730-404D-9EC7-0DA4CFB1AC86}" type="presOf" srcId="{4DE1ED01-3ED1-4274-B5FB-7E6B714458BB}" destId="{C91A51AD-C30D-40B9-AD37-BBC9A024F028}" srcOrd="0" destOrd="0" presId="urn:microsoft.com/office/officeart/2005/8/layout/vList2"/>
    <dgm:cxn modelId="{EB004E9D-341B-4FFF-A36A-53FFFA4B7B33}" type="presOf" srcId="{28C2C620-8FFD-4012-8533-98845F9F6CBF}" destId="{171DE9C9-E80B-4EC5-A607-552BAFE7F435}" srcOrd="0" destOrd="0" presId="urn:microsoft.com/office/officeart/2005/8/layout/vList2"/>
    <dgm:cxn modelId="{F33793A9-75F1-499B-9628-4157E1106167}" type="presOf" srcId="{346FC892-99D1-411E-9876-A39F1E57DEDC}" destId="{AD87A08B-C151-45C0-950C-9CBB49AAD25B}" srcOrd="0" destOrd="0" presId="urn:microsoft.com/office/officeart/2005/8/layout/vList2"/>
    <dgm:cxn modelId="{C783ADD1-4897-454B-8247-3A25F5C85F42}" srcId="{28C2C620-8FFD-4012-8533-98845F9F6CBF}" destId="{FDA8025D-5D72-41E5-BC06-314723549F54}" srcOrd="1" destOrd="0" parTransId="{D80319B6-9853-4EDE-910C-874DC7493625}" sibTransId="{4A5942B3-5A2F-4F99-B529-6A550AD63FC8}"/>
    <dgm:cxn modelId="{86CE1FEC-D17E-4657-8744-2918089B2FA3}" srcId="{28C2C620-8FFD-4012-8533-98845F9F6CBF}" destId="{4DE1ED01-3ED1-4274-B5FB-7E6B714458BB}" srcOrd="3" destOrd="0" parTransId="{8160DB62-5A71-4CCF-AB87-D0CEA7C730AB}" sibTransId="{3894FE63-D7CE-4606-A590-8C22335D70E5}"/>
    <dgm:cxn modelId="{B62194F0-56E7-444B-AEA0-6D34ED7B55E4}" srcId="{28C2C620-8FFD-4012-8533-98845F9F6CBF}" destId="{36A326A2-FBA7-46E6-BF25-CECF95474C69}" srcOrd="4" destOrd="0" parTransId="{E6D2BB60-74F6-4E7D-9293-02993951F821}" sibTransId="{8B53B4CC-66AB-49A1-8B1F-434E9D8E6578}"/>
    <dgm:cxn modelId="{0E39ED71-5AED-4DB7-A511-DD023EA32C80}" type="presParOf" srcId="{171DE9C9-E80B-4EC5-A607-552BAFE7F435}" destId="{AD87A08B-C151-45C0-950C-9CBB49AAD25B}" srcOrd="0" destOrd="0" presId="urn:microsoft.com/office/officeart/2005/8/layout/vList2"/>
    <dgm:cxn modelId="{A3836C1D-7F5D-4F71-B46F-E78006BD9CE3}" type="presParOf" srcId="{171DE9C9-E80B-4EC5-A607-552BAFE7F435}" destId="{8E71D83E-4A7E-429B-8AC5-0C3AACCE056B}" srcOrd="1" destOrd="0" presId="urn:microsoft.com/office/officeart/2005/8/layout/vList2"/>
    <dgm:cxn modelId="{AF2CAD11-259F-4454-9F7F-6834F33F6887}" type="presParOf" srcId="{171DE9C9-E80B-4EC5-A607-552BAFE7F435}" destId="{A09E84C2-4550-4F13-B582-36F797BC9B7A}" srcOrd="2" destOrd="0" presId="urn:microsoft.com/office/officeart/2005/8/layout/vList2"/>
    <dgm:cxn modelId="{DD0EEA86-BD57-4D30-B3BD-C56B6520FBD7}" type="presParOf" srcId="{171DE9C9-E80B-4EC5-A607-552BAFE7F435}" destId="{A1D7D330-1FCD-4E5D-B133-8930335FB64A}" srcOrd="3" destOrd="0" presId="urn:microsoft.com/office/officeart/2005/8/layout/vList2"/>
    <dgm:cxn modelId="{48EEA46C-D571-4229-A6C0-3A5E966E1E0E}" type="presParOf" srcId="{171DE9C9-E80B-4EC5-A607-552BAFE7F435}" destId="{0E09FD0C-23BC-4FEB-9DF8-650CA2F0EDFA}" srcOrd="4" destOrd="0" presId="urn:microsoft.com/office/officeart/2005/8/layout/vList2"/>
    <dgm:cxn modelId="{40614253-9DC1-4F9E-86BE-9EDA234E2953}" type="presParOf" srcId="{171DE9C9-E80B-4EC5-A607-552BAFE7F435}" destId="{DBE47C1A-5399-4428-964A-9D50C3815025}" srcOrd="5" destOrd="0" presId="urn:microsoft.com/office/officeart/2005/8/layout/vList2"/>
    <dgm:cxn modelId="{217D2F22-0C6D-4DBA-A378-995D299EEB2D}" type="presParOf" srcId="{171DE9C9-E80B-4EC5-A607-552BAFE7F435}" destId="{C91A51AD-C30D-40B9-AD37-BBC9A024F028}" srcOrd="6" destOrd="0" presId="urn:microsoft.com/office/officeart/2005/8/layout/vList2"/>
    <dgm:cxn modelId="{16038D5B-6E58-4BC3-9938-B708A4958C04}" type="presParOf" srcId="{171DE9C9-E80B-4EC5-A607-552BAFE7F435}" destId="{83D22D0D-7DDB-4C4E-947F-7177557A7B48}" srcOrd="7" destOrd="0" presId="urn:microsoft.com/office/officeart/2005/8/layout/vList2"/>
    <dgm:cxn modelId="{B8A2079A-139F-4436-B399-3B0111355EAE}" type="presParOf" srcId="{171DE9C9-E80B-4EC5-A607-552BAFE7F435}" destId="{5F7C988E-CA4B-47AA-87F1-43559947278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2C027-023E-4430-BB8F-7880A853CF4D}">
      <dsp:nvSpPr>
        <dsp:cNvPr id="0" name=""/>
        <dsp:cNvSpPr/>
      </dsp:nvSpPr>
      <dsp:spPr>
        <a:xfrm>
          <a:off x="0" y="8212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Vulnerability scans highlighting weak, or non-existent, encryption, weak authentication methods, unnecessary public IPs, etc.</a:t>
          </a:r>
        </a:p>
      </dsp:txBody>
      <dsp:txXfrm>
        <a:off x="44664" y="126786"/>
        <a:ext cx="9969071" cy="825612"/>
      </dsp:txXfrm>
    </dsp:sp>
    <dsp:sp modelId="{2C5F9D2D-2354-478E-B821-925283041C32}">
      <dsp:nvSpPr>
        <dsp:cNvPr id="0" name=""/>
        <dsp:cNvSpPr/>
      </dsp:nvSpPr>
      <dsp:spPr>
        <a:xfrm>
          <a:off x="0" y="106330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Cloud consoles listing reams of issues for resources, e.g. publicly exposed storage.</a:t>
          </a:r>
        </a:p>
      </dsp:txBody>
      <dsp:txXfrm>
        <a:off x="44664" y="1107966"/>
        <a:ext cx="9969071" cy="825612"/>
      </dsp:txXfrm>
    </dsp:sp>
    <dsp:sp modelId="{6355307F-CF4A-493F-B785-C5A6899A4A32}">
      <dsp:nvSpPr>
        <dsp:cNvPr id="0" name=""/>
        <dsp:cNvSpPr/>
      </dsp:nvSpPr>
      <dsp:spPr>
        <a:xfrm>
          <a:off x="0" y="204448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Penetration testers find basic flaws.</a:t>
          </a:r>
        </a:p>
      </dsp:txBody>
      <dsp:txXfrm>
        <a:off x="44664" y="2089146"/>
        <a:ext cx="9969071" cy="825612"/>
      </dsp:txXfrm>
    </dsp:sp>
    <dsp:sp modelId="{9E338D2C-E25F-4C88-9036-9FCFC8753D8B}">
      <dsp:nvSpPr>
        <dsp:cNvPr id="0" name=""/>
        <dsp:cNvSpPr/>
      </dsp:nvSpPr>
      <dsp:spPr>
        <a:xfrm>
          <a:off x="0" y="302566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Scans find exposed credentials or weak Active Directory configuration.</a:t>
          </a:r>
        </a:p>
      </dsp:txBody>
      <dsp:txXfrm>
        <a:off x="44664" y="3070326"/>
        <a:ext cx="9969071" cy="8256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79303-8EE8-44CE-A0CA-01BB0E4E16FB}">
      <dsp:nvSpPr>
        <dsp:cNvPr id="0" name=""/>
        <dsp:cNvSpPr/>
      </dsp:nvSpPr>
      <dsp:spPr>
        <a:xfrm>
          <a:off x="0" y="149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40949-FCF2-413C-9399-03155BCAC9ED}">
      <dsp:nvSpPr>
        <dsp:cNvPr id="0" name=""/>
        <dsp:cNvSpPr/>
      </dsp:nvSpPr>
      <dsp:spPr>
        <a:xfrm>
          <a:off x="0" y="149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Microsoft Threat Modelling Tool:  </a:t>
          </a:r>
          <a:r>
            <a:rPr lang="en-US" sz="2000" kern="1200" dirty="0">
              <a:hlinkClick xmlns:r="http://schemas.openxmlformats.org/officeDocument/2006/relationships" r:id="rId1"/>
            </a:rPr>
            <a:t>https://aka.ms/tmt</a:t>
          </a:r>
          <a:r>
            <a:rPr lang="en-US" sz="2000" kern="1200" dirty="0"/>
            <a:t>  </a:t>
          </a:r>
        </a:p>
      </dsp:txBody>
      <dsp:txXfrm>
        <a:off x="0" y="1498"/>
        <a:ext cx="11580311" cy="1021960"/>
      </dsp:txXfrm>
    </dsp:sp>
    <dsp:sp modelId="{E87E7D1B-7CA7-4BFC-89A5-15F4541204AF}">
      <dsp:nvSpPr>
        <dsp:cNvPr id="0" name=""/>
        <dsp:cNvSpPr/>
      </dsp:nvSpPr>
      <dsp:spPr>
        <a:xfrm>
          <a:off x="0" y="102345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5C6E5-E8DD-4EFC-9D0D-94E9BB445D46}">
      <dsp:nvSpPr>
        <dsp:cNvPr id="0" name=""/>
        <dsp:cNvSpPr/>
      </dsp:nvSpPr>
      <dsp:spPr>
        <a:xfrm>
          <a:off x="0" y="102345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Azure Architecture Icons:  </a:t>
          </a:r>
          <a:r>
            <a:rPr lang="en-US" sz="2000" kern="1200" dirty="0">
              <a:hlinkClick xmlns:r="http://schemas.openxmlformats.org/officeDocument/2006/relationships" r:id="rId2"/>
            </a:rPr>
            <a:t>https://learn.microsoft.com/en-us/azure/architecture/icons/</a:t>
          </a:r>
          <a:r>
            <a:rPr lang="en-US" sz="2000" kern="1200" dirty="0"/>
            <a:t> </a:t>
          </a:r>
        </a:p>
      </dsp:txBody>
      <dsp:txXfrm>
        <a:off x="0" y="1023458"/>
        <a:ext cx="11580311" cy="1021960"/>
      </dsp:txXfrm>
    </dsp:sp>
    <dsp:sp modelId="{D1AB0C40-2F63-4AD2-9E6B-4491C0DA9C86}">
      <dsp:nvSpPr>
        <dsp:cNvPr id="0" name=""/>
        <dsp:cNvSpPr/>
      </dsp:nvSpPr>
      <dsp:spPr>
        <a:xfrm>
          <a:off x="0" y="204541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2C98-60A8-466A-922D-D4441E0A5B00}">
      <dsp:nvSpPr>
        <dsp:cNvPr id="0" name=""/>
        <dsp:cNvSpPr/>
      </dsp:nvSpPr>
      <dsp:spPr>
        <a:xfrm>
          <a:off x="0" y="204541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AWS Architecture Icons: </a:t>
          </a:r>
          <a:r>
            <a:rPr lang="en-US" sz="2000" kern="1200" dirty="0">
              <a:hlinkClick xmlns:r="http://schemas.openxmlformats.org/officeDocument/2006/relationships" r:id="rId3"/>
            </a:rPr>
            <a:t>https://aws.amazon.com/architecture/icons/</a:t>
          </a:r>
          <a:r>
            <a:rPr lang="en-US" sz="2000" kern="1200" dirty="0"/>
            <a:t> </a:t>
          </a:r>
        </a:p>
      </dsp:txBody>
      <dsp:txXfrm>
        <a:off x="0" y="2045418"/>
        <a:ext cx="11580311" cy="102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CC2D-7162-4A98-ABB7-EADE62DB405F}">
      <dsp:nvSpPr>
        <dsp:cNvPr id="0" name=""/>
        <dsp:cNvSpPr/>
      </dsp:nvSpPr>
      <dsp:spPr>
        <a:xfrm>
          <a:off x="0" y="0"/>
          <a:ext cx="6797675"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A5FB355-3A25-4DDC-8A70-A81B40650EA2}">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T-Mobile – GPRS gateway on public internet and successful brute forcing of SSH on router</a:t>
          </a:r>
        </a:p>
      </dsp:txBody>
      <dsp:txXfrm>
        <a:off x="0" y="0"/>
        <a:ext cx="6797675" cy="1412477"/>
      </dsp:txXfrm>
    </dsp:sp>
    <dsp:sp modelId="{1D048745-43AB-410E-A51C-7F0CF4DE041A}">
      <dsp:nvSpPr>
        <dsp:cNvPr id="0" name=""/>
        <dsp:cNvSpPr/>
      </dsp:nvSpPr>
      <dsp:spPr>
        <a:xfrm>
          <a:off x="0" y="1412478"/>
          <a:ext cx="6797675" cy="0"/>
        </a:xfrm>
        <a:prstGeom prst="line">
          <a:avLst/>
        </a:prstGeom>
        <a:gradFill rotWithShape="0">
          <a:gsLst>
            <a:gs pos="0">
              <a:schemeClr val="accent2">
                <a:hueOff val="-485121"/>
                <a:satOff val="-27976"/>
                <a:lumOff val="2876"/>
                <a:alphaOff val="0"/>
                <a:shade val="85000"/>
                <a:satMod val="130000"/>
              </a:schemeClr>
            </a:gs>
            <a:gs pos="34000">
              <a:schemeClr val="accent2">
                <a:hueOff val="-485121"/>
                <a:satOff val="-27976"/>
                <a:lumOff val="2876"/>
                <a:alphaOff val="0"/>
                <a:shade val="87000"/>
                <a:satMod val="125000"/>
              </a:schemeClr>
            </a:gs>
            <a:gs pos="70000">
              <a:schemeClr val="accent2">
                <a:hueOff val="-485121"/>
                <a:satOff val="-27976"/>
                <a:lumOff val="2876"/>
                <a:alphaOff val="0"/>
                <a:tint val="100000"/>
                <a:shade val="90000"/>
                <a:satMod val="130000"/>
              </a:schemeClr>
            </a:gs>
            <a:gs pos="100000">
              <a:schemeClr val="accent2">
                <a:hueOff val="-485121"/>
                <a:satOff val="-27976"/>
                <a:lumOff val="2876"/>
                <a:alphaOff val="0"/>
                <a:tint val="100000"/>
                <a:shade val="100000"/>
                <a:satMod val="110000"/>
              </a:schemeClr>
            </a:gs>
          </a:gsLst>
          <a:path path="circle">
            <a:fillToRect l="100000" t="100000" r="100000" b="100000"/>
          </a:path>
        </a:gradFill>
        <a:ln w="12700" cap="flat" cmpd="sng" algn="ctr">
          <a:solidFill>
            <a:schemeClr val="accent2">
              <a:hueOff val="-485121"/>
              <a:satOff val="-27976"/>
              <a:lumOff val="2876"/>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3065CB-B748-44E8-8506-E3A65BBC5561}">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Xfinity – Unpatched critical Citrix flaw</a:t>
          </a:r>
        </a:p>
      </dsp:txBody>
      <dsp:txXfrm>
        <a:off x="0" y="1412477"/>
        <a:ext cx="6797675" cy="1412477"/>
      </dsp:txXfrm>
    </dsp:sp>
    <dsp:sp modelId="{CE387403-5A71-4BE0-A6F9-67DF36D451A6}">
      <dsp:nvSpPr>
        <dsp:cNvPr id="0" name=""/>
        <dsp:cNvSpPr/>
      </dsp:nvSpPr>
      <dsp:spPr>
        <a:xfrm>
          <a:off x="0" y="2824956"/>
          <a:ext cx="6797675" cy="0"/>
        </a:xfrm>
        <a:prstGeom prst="line">
          <a:avLst/>
        </a:prstGeom>
        <a:gradFill rotWithShape="0">
          <a:gsLst>
            <a:gs pos="0">
              <a:schemeClr val="accent2">
                <a:hueOff val="-970242"/>
                <a:satOff val="-55952"/>
                <a:lumOff val="5752"/>
                <a:alphaOff val="0"/>
                <a:shade val="85000"/>
                <a:satMod val="130000"/>
              </a:schemeClr>
            </a:gs>
            <a:gs pos="34000">
              <a:schemeClr val="accent2">
                <a:hueOff val="-970242"/>
                <a:satOff val="-55952"/>
                <a:lumOff val="5752"/>
                <a:alphaOff val="0"/>
                <a:shade val="87000"/>
                <a:satMod val="125000"/>
              </a:schemeClr>
            </a:gs>
            <a:gs pos="70000">
              <a:schemeClr val="accent2">
                <a:hueOff val="-970242"/>
                <a:satOff val="-55952"/>
                <a:lumOff val="5752"/>
                <a:alphaOff val="0"/>
                <a:tint val="100000"/>
                <a:shade val="90000"/>
                <a:satMod val="130000"/>
              </a:schemeClr>
            </a:gs>
            <a:gs pos="100000">
              <a:schemeClr val="accent2">
                <a:hueOff val="-970242"/>
                <a:satOff val="-55952"/>
                <a:lumOff val="5752"/>
                <a:alphaOff val="0"/>
                <a:tint val="100000"/>
                <a:shade val="100000"/>
                <a:satMod val="110000"/>
              </a:schemeClr>
            </a:gs>
          </a:gsLst>
          <a:path path="circle">
            <a:fillToRect l="100000" t="100000" r="100000" b="100000"/>
          </a:path>
        </a:gradFill>
        <a:ln w="12700" cap="flat" cmpd="sng" algn="ctr">
          <a:solidFill>
            <a:schemeClr val="accent2">
              <a:hueOff val="-970242"/>
              <a:satOff val="-55952"/>
              <a:lumOff val="57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32EAF9F-2C55-464D-B658-4F075A643F76}">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PeopleConnect, Inc – exposed database</a:t>
          </a:r>
        </a:p>
      </dsp:txBody>
      <dsp:txXfrm>
        <a:off x="0" y="2824955"/>
        <a:ext cx="6797675" cy="1412477"/>
      </dsp:txXfrm>
    </dsp:sp>
    <dsp:sp modelId="{D7C8034F-27F3-431A-A01B-1CD570D3C3E3}">
      <dsp:nvSpPr>
        <dsp:cNvPr id="0" name=""/>
        <dsp:cNvSpPr/>
      </dsp:nvSpPr>
      <dsp:spPr>
        <a:xfrm>
          <a:off x="0" y="4237434"/>
          <a:ext cx="6797675" cy="0"/>
        </a:xfrm>
        <a:prstGeom prst="line">
          <a:avLst/>
        </a:prstGeom>
        <a:gradFill rotWithShape="0">
          <a:gsLst>
            <a:gs pos="0">
              <a:schemeClr val="accent2">
                <a:hueOff val="-1455363"/>
                <a:satOff val="-83928"/>
                <a:lumOff val="8628"/>
                <a:alphaOff val="0"/>
                <a:shade val="85000"/>
                <a:satMod val="130000"/>
              </a:schemeClr>
            </a:gs>
            <a:gs pos="34000">
              <a:schemeClr val="accent2">
                <a:hueOff val="-1455363"/>
                <a:satOff val="-83928"/>
                <a:lumOff val="8628"/>
                <a:alphaOff val="0"/>
                <a:shade val="87000"/>
                <a:satMod val="125000"/>
              </a:schemeClr>
            </a:gs>
            <a:gs pos="70000">
              <a:schemeClr val="accent2">
                <a:hueOff val="-1455363"/>
                <a:satOff val="-83928"/>
                <a:lumOff val="8628"/>
                <a:alphaOff val="0"/>
                <a:tint val="100000"/>
                <a:shade val="90000"/>
                <a:satMod val="130000"/>
              </a:schemeClr>
            </a:gs>
            <a:gs pos="100000">
              <a:schemeClr val="accent2">
                <a:hueOff val="-1455363"/>
                <a:satOff val="-83928"/>
                <a:lumOff val="8628"/>
                <a:alphaOff val="0"/>
                <a:tint val="100000"/>
                <a:shade val="100000"/>
                <a:satMod val="110000"/>
              </a:schemeClr>
            </a:gs>
          </a:gsLst>
          <a:path path="circle">
            <a:fillToRect l="100000" t="100000" r="100000" b="100000"/>
          </a:path>
        </a:gradFill>
        <a:ln w="12700" cap="flat" cmpd="sng" algn="ctr">
          <a:solidFill>
            <a:schemeClr val="accent2">
              <a:hueOff val="-1455363"/>
              <a:satOff val="-83928"/>
              <a:lumOff val="86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BAAD866-5B57-493A-ADB0-DF6BA232649E}">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NationStar Mortgage – Unsecured Google Cloud storage bucket</a:t>
          </a:r>
        </a:p>
      </dsp:txBody>
      <dsp:txXfrm>
        <a:off x="0" y="4237433"/>
        <a:ext cx="6797675" cy="1412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5306F-3A44-4769-812C-7D507B80C1C9}">
      <dsp:nvSpPr>
        <dsp:cNvPr id="0" name=""/>
        <dsp:cNvSpPr/>
      </dsp:nvSpPr>
      <dsp:spPr>
        <a:xfrm>
          <a:off x="2393758" y="181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are we building?</a:t>
          </a:r>
          <a:endParaRPr lang="en-GB" sz="2400" kern="1200" dirty="0"/>
        </a:p>
      </dsp:txBody>
      <dsp:txXfrm>
        <a:off x="2459256" y="67316"/>
        <a:ext cx="1933223" cy="1210746"/>
      </dsp:txXfrm>
    </dsp:sp>
    <dsp:sp modelId="{8F3058D7-CD0C-4302-8F26-05AA45FE359C}">
      <dsp:nvSpPr>
        <dsp:cNvPr id="0" name=""/>
        <dsp:cNvSpPr/>
      </dsp:nvSpPr>
      <dsp:spPr>
        <a:xfrm>
          <a:off x="1211309" y="672690"/>
          <a:ext cx="4429118" cy="4429118"/>
        </a:xfrm>
        <a:custGeom>
          <a:avLst/>
          <a:gdLst/>
          <a:ahLst/>
          <a:cxnLst/>
          <a:rect l="0" t="0" r="0" b="0"/>
          <a:pathLst>
            <a:path>
              <a:moveTo>
                <a:pt x="3530983" y="433744"/>
              </a:moveTo>
              <a:arcTo wR="2214559" hR="2214559" stAng="18388366"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33FE026-AFFA-4B8F-85A1-C9EF81220DB0}">
      <dsp:nvSpPr>
        <dsp:cNvPr id="0" name=""/>
        <dsp:cNvSpPr/>
      </dsp:nvSpPr>
      <dsp:spPr>
        <a:xfrm>
          <a:off x="4608317" y="221637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could go wrong?</a:t>
          </a:r>
          <a:endParaRPr lang="en-GB" sz="2400" kern="1200" dirty="0"/>
        </a:p>
      </dsp:txBody>
      <dsp:txXfrm>
        <a:off x="4673815" y="2281876"/>
        <a:ext cx="1933223" cy="1210746"/>
      </dsp:txXfrm>
    </dsp:sp>
    <dsp:sp modelId="{E79CBC65-5343-4BF6-B9A4-48747D59278D}">
      <dsp:nvSpPr>
        <dsp:cNvPr id="0" name=""/>
        <dsp:cNvSpPr/>
      </dsp:nvSpPr>
      <dsp:spPr>
        <a:xfrm>
          <a:off x="1211309" y="672690"/>
          <a:ext cx="4429118" cy="4429118"/>
        </a:xfrm>
        <a:custGeom>
          <a:avLst/>
          <a:gdLst/>
          <a:ahLst/>
          <a:cxnLst/>
          <a:rect l="0" t="0" r="0" b="0"/>
          <a:pathLst>
            <a:path>
              <a:moveTo>
                <a:pt x="4199397" y="3196744"/>
              </a:moveTo>
              <a:arcTo wR="2214559" hR="2214559" stAng="1579693"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74BB29F-E958-4B2D-8CE4-746CD5DB5B4F}">
      <dsp:nvSpPr>
        <dsp:cNvPr id="0" name=""/>
        <dsp:cNvSpPr/>
      </dsp:nvSpPr>
      <dsp:spPr>
        <a:xfrm>
          <a:off x="2393758" y="4430937"/>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Mitigating controls</a:t>
          </a:r>
          <a:endParaRPr lang="en-GB" sz="2400" kern="1200" dirty="0"/>
        </a:p>
      </dsp:txBody>
      <dsp:txXfrm>
        <a:off x="2459256" y="4496435"/>
        <a:ext cx="1933223" cy="1210746"/>
      </dsp:txXfrm>
    </dsp:sp>
    <dsp:sp modelId="{A8386248-25B8-487F-9AC2-CF8637452276}">
      <dsp:nvSpPr>
        <dsp:cNvPr id="0" name=""/>
        <dsp:cNvSpPr/>
      </dsp:nvSpPr>
      <dsp:spPr>
        <a:xfrm>
          <a:off x="1211309" y="672690"/>
          <a:ext cx="4429118" cy="4429118"/>
        </a:xfrm>
        <a:custGeom>
          <a:avLst/>
          <a:gdLst/>
          <a:ahLst/>
          <a:cxnLst/>
          <a:rect l="0" t="0" r="0" b="0"/>
          <a:pathLst>
            <a:path>
              <a:moveTo>
                <a:pt x="898135" y="3995373"/>
              </a:moveTo>
              <a:arcTo wR="2214559" hR="2214559" stAng="7588366"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BD0B967-8B71-4E01-B0D6-6A929A396FE4}">
      <dsp:nvSpPr>
        <dsp:cNvPr id="0" name=""/>
        <dsp:cNvSpPr/>
      </dsp:nvSpPr>
      <dsp:spPr>
        <a:xfrm>
          <a:off x="179199" y="221637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Did we do a good enough job?</a:t>
          </a:r>
          <a:endParaRPr lang="en-GB" sz="2400" kern="1200" dirty="0"/>
        </a:p>
      </dsp:txBody>
      <dsp:txXfrm>
        <a:off x="244697" y="2281876"/>
        <a:ext cx="1933223" cy="1210746"/>
      </dsp:txXfrm>
    </dsp:sp>
    <dsp:sp modelId="{BC6215CD-A367-4D02-A090-53DEEFBDF75A}">
      <dsp:nvSpPr>
        <dsp:cNvPr id="0" name=""/>
        <dsp:cNvSpPr/>
      </dsp:nvSpPr>
      <dsp:spPr>
        <a:xfrm>
          <a:off x="1211309" y="672690"/>
          <a:ext cx="4429118" cy="4429118"/>
        </a:xfrm>
        <a:custGeom>
          <a:avLst/>
          <a:gdLst/>
          <a:ahLst/>
          <a:cxnLst/>
          <a:rect l="0" t="0" r="0" b="0"/>
          <a:pathLst>
            <a:path>
              <a:moveTo>
                <a:pt x="229720" y="1232374"/>
              </a:moveTo>
              <a:arcTo wR="2214559" hR="2214559" stAng="12379693"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E892C-9EAB-4FCA-AC12-71071F83B41D}">
      <dsp:nvSpPr>
        <dsp:cNvPr id="0" name=""/>
        <dsp:cNvSpPr/>
      </dsp:nvSpPr>
      <dsp:spPr>
        <a:xfrm>
          <a:off x="0" y="2758"/>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1D89478-8424-4149-876D-7BB1A86DB6FD}">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STRIDE – Simple for smaller organisations or getting started</a:t>
          </a:r>
        </a:p>
      </dsp:txBody>
      <dsp:txXfrm>
        <a:off x="0" y="2758"/>
        <a:ext cx="6797675" cy="1881464"/>
      </dsp:txXfrm>
    </dsp:sp>
    <dsp:sp modelId="{72E104BA-4B36-4987-AF97-C2DB3434D89F}">
      <dsp:nvSpPr>
        <dsp:cNvPr id="0" name=""/>
        <dsp:cNvSpPr/>
      </dsp:nvSpPr>
      <dsp:spPr>
        <a:xfrm>
          <a:off x="0" y="1884223"/>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3CE904A-AA04-4A4D-BE72-7068500D443D}">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DREAD – More quantitative, good for working out ‘how bad is it?’</a:t>
          </a:r>
        </a:p>
      </dsp:txBody>
      <dsp:txXfrm>
        <a:off x="0" y="1884223"/>
        <a:ext cx="6797675" cy="1881464"/>
      </dsp:txXfrm>
    </dsp:sp>
    <dsp:sp modelId="{DE222EC0-7E08-48FF-B3D8-5181173B306E}">
      <dsp:nvSpPr>
        <dsp:cNvPr id="0" name=""/>
        <dsp:cNvSpPr/>
      </dsp:nvSpPr>
      <dsp:spPr>
        <a:xfrm>
          <a:off x="0" y="3765688"/>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3DB4172-211F-4970-A5D4-5B1FF16E472C}">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PASTA – More comprehensive for those with more resources and experience.</a:t>
          </a:r>
        </a:p>
      </dsp:txBody>
      <dsp:txXfrm>
        <a:off x="0" y="3765688"/>
        <a:ext cx="6797675" cy="188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1964"/>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1964"/>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Spoofing – Controls ensure suitable authentication</a:t>
          </a:r>
        </a:p>
      </dsp:txBody>
      <dsp:txXfrm>
        <a:off x="0" y="1964"/>
        <a:ext cx="10058399" cy="669799"/>
      </dsp:txXfrm>
    </dsp:sp>
    <dsp:sp modelId="{41583714-AB0B-404D-914F-A2C32F03F248}">
      <dsp:nvSpPr>
        <dsp:cNvPr id="0" name=""/>
        <dsp:cNvSpPr/>
      </dsp:nvSpPr>
      <dsp:spPr>
        <a:xfrm>
          <a:off x="0" y="67176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4814DD-CA48-4756-81FD-049AC3DFD2B9}">
      <dsp:nvSpPr>
        <dsp:cNvPr id="0" name=""/>
        <dsp:cNvSpPr/>
      </dsp:nvSpPr>
      <dsp:spPr>
        <a:xfrm>
          <a:off x="0" y="671763"/>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Tampering – Controls ensure integrity</a:t>
          </a:r>
        </a:p>
      </dsp:txBody>
      <dsp:txXfrm>
        <a:off x="0" y="671763"/>
        <a:ext cx="10058399" cy="669799"/>
      </dsp:txXfrm>
    </dsp:sp>
    <dsp:sp modelId="{04BEFE0C-3243-4B0C-B43F-A1C0D33C56A4}">
      <dsp:nvSpPr>
        <dsp:cNvPr id="0" name=""/>
        <dsp:cNvSpPr/>
      </dsp:nvSpPr>
      <dsp:spPr>
        <a:xfrm>
          <a:off x="0" y="134156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A59898-8B13-47E0-BE6E-84B18ABA7278}">
      <dsp:nvSpPr>
        <dsp:cNvPr id="0" name=""/>
        <dsp:cNvSpPr/>
      </dsp:nvSpPr>
      <dsp:spPr>
        <a:xfrm>
          <a:off x="0" y="1341563"/>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Repudiation – Controls help avoid non-repudiation</a:t>
          </a:r>
        </a:p>
      </dsp:txBody>
      <dsp:txXfrm>
        <a:off x="0" y="1341563"/>
        <a:ext cx="10058399" cy="669799"/>
      </dsp:txXfrm>
    </dsp:sp>
    <dsp:sp modelId="{1223BB30-1ED8-41DD-B936-88BEA3B3F4BC}">
      <dsp:nvSpPr>
        <dsp:cNvPr id="0" name=""/>
        <dsp:cNvSpPr/>
      </dsp:nvSpPr>
      <dsp:spPr>
        <a:xfrm>
          <a:off x="0" y="201136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3A3B7-9E1B-48F2-8CE5-EDDCBB1C21BE}">
      <dsp:nvSpPr>
        <dsp:cNvPr id="0" name=""/>
        <dsp:cNvSpPr/>
      </dsp:nvSpPr>
      <dsp:spPr>
        <a:xfrm>
          <a:off x="0" y="2011362"/>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Information Disclosure – Controls ensure confidentiality</a:t>
          </a:r>
        </a:p>
      </dsp:txBody>
      <dsp:txXfrm>
        <a:off x="0" y="2011362"/>
        <a:ext cx="10058399" cy="669799"/>
      </dsp:txXfrm>
    </dsp:sp>
    <dsp:sp modelId="{22F50D9A-0D5C-48DC-BB99-27143B428094}">
      <dsp:nvSpPr>
        <dsp:cNvPr id="0" name=""/>
        <dsp:cNvSpPr/>
      </dsp:nvSpPr>
      <dsp:spPr>
        <a:xfrm>
          <a:off x="0" y="268116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61701-131F-45C4-8304-E30DD98DD9FC}">
      <dsp:nvSpPr>
        <dsp:cNvPr id="0" name=""/>
        <dsp:cNvSpPr/>
      </dsp:nvSpPr>
      <dsp:spPr>
        <a:xfrm>
          <a:off x="0" y="2681161"/>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Denial of Service – Controls ensure availability</a:t>
          </a:r>
        </a:p>
      </dsp:txBody>
      <dsp:txXfrm>
        <a:off x="0" y="2681161"/>
        <a:ext cx="10058399" cy="669799"/>
      </dsp:txXfrm>
    </dsp:sp>
    <dsp:sp modelId="{84F77DB9-9A57-4151-9ECE-563B91F2EB1E}">
      <dsp:nvSpPr>
        <dsp:cNvPr id="0" name=""/>
        <dsp:cNvSpPr/>
      </dsp:nvSpPr>
      <dsp:spPr>
        <a:xfrm>
          <a:off x="0" y="335096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F0BEC-D3DD-424B-9A4E-0A3E6F8A0D86}">
      <dsp:nvSpPr>
        <dsp:cNvPr id="0" name=""/>
        <dsp:cNvSpPr/>
      </dsp:nvSpPr>
      <dsp:spPr>
        <a:xfrm>
          <a:off x="0" y="3350961"/>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Elevation of Privilege – Controls ensure authorisation</a:t>
          </a:r>
        </a:p>
      </dsp:txBody>
      <dsp:txXfrm>
        <a:off x="0" y="3350961"/>
        <a:ext cx="10058399" cy="6697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49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491"/>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Damage potential – Attack impact</a:t>
          </a:r>
          <a:endParaRPr lang="en-US" sz="3000" kern="1200" dirty="0"/>
        </a:p>
      </dsp:txBody>
      <dsp:txXfrm>
        <a:off x="0" y="491"/>
        <a:ext cx="10058399" cy="804348"/>
      </dsp:txXfrm>
    </dsp:sp>
    <dsp:sp modelId="{A5E17BF8-6C5A-44DC-97E9-939D1DD1CE75}">
      <dsp:nvSpPr>
        <dsp:cNvPr id="0" name=""/>
        <dsp:cNvSpPr/>
      </dsp:nvSpPr>
      <dsp:spPr>
        <a:xfrm>
          <a:off x="0" y="80483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228B23-DB92-4104-B9A2-86FF7021766D}">
      <dsp:nvSpPr>
        <dsp:cNvPr id="0" name=""/>
        <dsp:cNvSpPr/>
      </dsp:nvSpPr>
      <dsp:spPr>
        <a:xfrm>
          <a:off x="0" y="804839"/>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Reproducibility – How easy is it to reproduce?</a:t>
          </a:r>
        </a:p>
      </dsp:txBody>
      <dsp:txXfrm>
        <a:off x="0" y="804839"/>
        <a:ext cx="10058399" cy="804348"/>
      </dsp:txXfrm>
    </dsp:sp>
    <dsp:sp modelId="{DE7A73D3-D131-4EFB-A082-453252CF426B}">
      <dsp:nvSpPr>
        <dsp:cNvPr id="0" name=""/>
        <dsp:cNvSpPr/>
      </dsp:nvSpPr>
      <dsp:spPr>
        <a:xfrm>
          <a:off x="0" y="160918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9DE45-10A2-40B2-B45E-4CD95B1F6C31}">
      <dsp:nvSpPr>
        <dsp:cNvPr id="0" name=""/>
        <dsp:cNvSpPr/>
      </dsp:nvSpPr>
      <dsp:spPr>
        <a:xfrm>
          <a:off x="0" y="1609188"/>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Exploitability – How easy is the attack to launch?</a:t>
          </a:r>
        </a:p>
      </dsp:txBody>
      <dsp:txXfrm>
        <a:off x="0" y="1609188"/>
        <a:ext cx="10058399" cy="804348"/>
      </dsp:txXfrm>
    </dsp:sp>
    <dsp:sp modelId="{05ADD6E4-AAB4-449D-9A28-F48FFD2C6777}">
      <dsp:nvSpPr>
        <dsp:cNvPr id="0" name=""/>
        <dsp:cNvSpPr/>
      </dsp:nvSpPr>
      <dsp:spPr>
        <a:xfrm>
          <a:off x="0" y="241353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B0CF3-DCE1-4EFA-9D10-108882463774}">
      <dsp:nvSpPr>
        <dsp:cNvPr id="0" name=""/>
        <dsp:cNvSpPr/>
      </dsp:nvSpPr>
      <dsp:spPr>
        <a:xfrm>
          <a:off x="0" y="2413536"/>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Affected users – How many users will it affect?</a:t>
          </a:r>
        </a:p>
      </dsp:txBody>
      <dsp:txXfrm>
        <a:off x="0" y="2413536"/>
        <a:ext cx="10058399" cy="804348"/>
      </dsp:txXfrm>
    </dsp:sp>
    <dsp:sp modelId="{B041CED3-9C38-4207-B191-4B11F534F5AE}">
      <dsp:nvSpPr>
        <dsp:cNvPr id="0" name=""/>
        <dsp:cNvSpPr/>
      </dsp:nvSpPr>
      <dsp:spPr>
        <a:xfrm>
          <a:off x="0" y="3217885"/>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3AED3-D29F-447A-834F-1C44E8C8DDB6}">
      <dsp:nvSpPr>
        <dsp:cNvPr id="0" name=""/>
        <dsp:cNvSpPr/>
      </dsp:nvSpPr>
      <dsp:spPr>
        <a:xfrm>
          <a:off x="0" y="3217885"/>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Discoverability – How easily can the vulnerability be detected?</a:t>
          </a:r>
        </a:p>
      </dsp:txBody>
      <dsp:txXfrm>
        <a:off x="0" y="3217885"/>
        <a:ext cx="10058399" cy="804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0"/>
          <a:ext cx="2011680" cy="402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Process for Attack Simulation and Threat Analysis</a:t>
          </a:r>
        </a:p>
      </dsp:txBody>
      <dsp:txXfrm>
        <a:off x="0" y="0"/>
        <a:ext cx="2011680" cy="4022725"/>
      </dsp:txXfrm>
    </dsp:sp>
    <dsp:sp modelId="{131E4AD3-B556-4500-BF98-3499CF1D255C}">
      <dsp:nvSpPr>
        <dsp:cNvPr id="0" name=""/>
        <dsp:cNvSpPr/>
      </dsp:nvSpPr>
      <dsp:spPr>
        <a:xfrm>
          <a:off x="2162556" y="27155"/>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Define objectives</a:t>
          </a:r>
        </a:p>
      </dsp:txBody>
      <dsp:txXfrm>
        <a:off x="2162556" y="27155"/>
        <a:ext cx="7895844" cy="543107"/>
      </dsp:txXfrm>
    </dsp:sp>
    <dsp:sp modelId="{2A351BDE-1CA8-4AA5-85E4-0AD868A068EF}">
      <dsp:nvSpPr>
        <dsp:cNvPr id="0" name=""/>
        <dsp:cNvSpPr/>
      </dsp:nvSpPr>
      <dsp:spPr>
        <a:xfrm>
          <a:off x="2011680" y="570262"/>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9D7ED-B2C7-499E-B4C0-518CA2B4372A}">
      <dsp:nvSpPr>
        <dsp:cNvPr id="0" name=""/>
        <dsp:cNvSpPr/>
      </dsp:nvSpPr>
      <dsp:spPr>
        <a:xfrm>
          <a:off x="2162556" y="597417"/>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Identify boundaries, technologies and data flows</a:t>
          </a:r>
        </a:p>
      </dsp:txBody>
      <dsp:txXfrm>
        <a:off x="2162556" y="597417"/>
        <a:ext cx="7895844" cy="543107"/>
      </dsp:txXfrm>
    </dsp:sp>
    <dsp:sp modelId="{DB5A702C-DEB1-436C-B44E-451E691C1133}">
      <dsp:nvSpPr>
        <dsp:cNvPr id="0" name=""/>
        <dsp:cNvSpPr/>
      </dsp:nvSpPr>
      <dsp:spPr>
        <a:xfrm>
          <a:off x="2011680" y="1140525"/>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E9339-A8A4-4C80-9631-E93295378649}">
      <dsp:nvSpPr>
        <dsp:cNvPr id="0" name=""/>
        <dsp:cNvSpPr/>
      </dsp:nvSpPr>
      <dsp:spPr>
        <a:xfrm>
          <a:off x="2162556" y="1167680"/>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Visually represent the components and relationships</a:t>
          </a:r>
        </a:p>
      </dsp:txBody>
      <dsp:txXfrm>
        <a:off x="2162556" y="1167680"/>
        <a:ext cx="7895844" cy="543107"/>
      </dsp:txXfrm>
    </dsp:sp>
    <dsp:sp modelId="{CFCC8509-6198-4030-92ED-303A21A005CB}">
      <dsp:nvSpPr>
        <dsp:cNvPr id="0" name=""/>
        <dsp:cNvSpPr/>
      </dsp:nvSpPr>
      <dsp:spPr>
        <a:xfrm>
          <a:off x="2011680" y="171078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A36E31-7E18-4A9F-8899-86D2EE8DB2A2}">
      <dsp:nvSpPr>
        <dsp:cNvPr id="0" name=""/>
        <dsp:cNvSpPr/>
      </dsp:nvSpPr>
      <dsp:spPr>
        <a:xfrm>
          <a:off x="2162556" y="1737942"/>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Identify potential threats</a:t>
          </a:r>
        </a:p>
      </dsp:txBody>
      <dsp:txXfrm>
        <a:off x="2162556" y="1737942"/>
        <a:ext cx="7895844" cy="543107"/>
      </dsp:txXfrm>
    </dsp:sp>
    <dsp:sp modelId="{F0846A92-53FD-4D82-AD87-3C72A61A09CF}">
      <dsp:nvSpPr>
        <dsp:cNvPr id="0" name=""/>
        <dsp:cNvSpPr/>
      </dsp:nvSpPr>
      <dsp:spPr>
        <a:xfrm>
          <a:off x="2011680" y="2281050"/>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91FDEC-1BF7-4275-AC15-3BB01AAF7909}">
      <dsp:nvSpPr>
        <dsp:cNvPr id="0" name=""/>
        <dsp:cNvSpPr/>
      </dsp:nvSpPr>
      <dsp:spPr>
        <a:xfrm>
          <a:off x="2162556" y="2308205"/>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Analyse</a:t>
          </a:r>
          <a:r>
            <a:rPr lang="en-US" sz="2500" kern="1200" dirty="0"/>
            <a:t> identified threats against the system’s weaknesses</a:t>
          </a:r>
        </a:p>
      </dsp:txBody>
      <dsp:txXfrm>
        <a:off x="2162556" y="2308205"/>
        <a:ext cx="7895844" cy="543107"/>
      </dsp:txXfrm>
    </dsp:sp>
    <dsp:sp modelId="{686948AB-A9CF-4309-948F-0C1B9E04ACD5}">
      <dsp:nvSpPr>
        <dsp:cNvPr id="0" name=""/>
        <dsp:cNvSpPr/>
      </dsp:nvSpPr>
      <dsp:spPr>
        <a:xfrm>
          <a:off x="2011680" y="2851312"/>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7F4FC8-2B6C-42D5-B083-7EC58E05E09F}">
      <dsp:nvSpPr>
        <dsp:cNvPr id="0" name=""/>
        <dsp:cNvSpPr/>
      </dsp:nvSpPr>
      <dsp:spPr>
        <a:xfrm>
          <a:off x="2162556" y="2878467"/>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Simulate potential attacks</a:t>
          </a:r>
        </a:p>
      </dsp:txBody>
      <dsp:txXfrm>
        <a:off x="2162556" y="2878467"/>
        <a:ext cx="7895844" cy="543107"/>
      </dsp:txXfrm>
    </dsp:sp>
    <dsp:sp modelId="{FA602087-5176-4F91-8B7F-1072AA4D7199}">
      <dsp:nvSpPr>
        <dsp:cNvPr id="0" name=""/>
        <dsp:cNvSpPr/>
      </dsp:nvSpPr>
      <dsp:spPr>
        <a:xfrm>
          <a:off x="2011680" y="3421575"/>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85D41-29CB-4A31-90A8-FB09A06B0A16}">
      <dsp:nvSpPr>
        <dsp:cNvPr id="0" name=""/>
        <dsp:cNvSpPr/>
      </dsp:nvSpPr>
      <dsp:spPr>
        <a:xfrm>
          <a:off x="2162556" y="3448730"/>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Analyse</a:t>
          </a:r>
          <a:r>
            <a:rPr lang="en-US" sz="2500" kern="1200" dirty="0"/>
            <a:t> risk and impact</a:t>
          </a:r>
          <a:endParaRPr lang="en-GB" sz="2500" kern="1200" dirty="0"/>
        </a:p>
      </dsp:txBody>
      <dsp:txXfrm>
        <a:off x="2162556" y="3448730"/>
        <a:ext cx="7895844" cy="543107"/>
      </dsp:txXfrm>
    </dsp:sp>
    <dsp:sp modelId="{D5DF2F18-FDF2-4965-A5B4-7721F76F852C}">
      <dsp:nvSpPr>
        <dsp:cNvPr id="0" name=""/>
        <dsp:cNvSpPr/>
      </dsp:nvSpPr>
      <dsp:spPr>
        <a:xfrm>
          <a:off x="2011680" y="399183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50491-1CEE-48C3-83DD-4ADB2ED65916}">
      <dsp:nvSpPr>
        <dsp:cNvPr id="0" name=""/>
        <dsp:cNvSpPr/>
      </dsp:nvSpPr>
      <dsp:spPr>
        <a:xfrm>
          <a:off x="0" y="2611"/>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8D96F-BB3E-4F3A-B617-F097C720D1DB}">
      <dsp:nvSpPr>
        <dsp:cNvPr id="0" name=""/>
        <dsp:cNvSpPr/>
      </dsp:nvSpPr>
      <dsp:spPr>
        <a:xfrm>
          <a:off x="0" y="2611"/>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MITRE </a:t>
          </a:r>
          <a:r>
            <a:rPr lang="en-US" sz="1800" kern="1200" dirty="0" err="1"/>
            <a:t>CAPEC</a:t>
          </a:r>
          <a:r>
            <a:rPr lang="en-US" sz="1800" kern="1200" dirty="0"/>
            <a:t> Mechanisms of Attack: </a:t>
          </a:r>
          <a:r>
            <a:rPr lang="en-GB" sz="1800" kern="1200" dirty="0">
              <a:hlinkClick xmlns:r="http://schemas.openxmlformats.org/officeDocument/2006/relationships" r:id="rId1"/>
            </a:rPr>
            <a:t>https://capec.mitre.org/data/definitions/1000.html</a:t>
          </a:r>
          <a:r>
            <a:rPr lang="en-GB" sz="1800" kern="1200" dirty="0"/>
            <a:t> </a:t>
          </a:r>
          <a:endParaRPr lang="en-US" sz="1800" kern="1200" dirty="0"/>
        </a:p>
      </dsp:txBody>
      <dsp:txXfrm>
        <a:off x="0" y="2611"/>
        <a:ext cx="11580311" cy="890565"/>
      </dsp:txXfrm>
    </dsp:sp>
    <dsp:sp modelId="{977F720A-A064-4350-929D-704253F6EDAE}">
      <dsp:nvSpPr>
        <dsp:cNvPr id="0" name=""/>
        <dsp:cNvSpPr/>
      </dsp:nvSpPr>
      <dsp:spPr>
        <a:xfrm>
          <a:off x="0" y="893176"/>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C8B08-3809-463C-AED5-B6C120B83E51}">
      <dsp:nvSpPr>
        <dsp:cNvPr id="0" name=""/>
        <dsp:cNvSpPr/>
      </dsp:nvSpPr>
      <dsp:spPr>
        <a:xfrm>
          <a:off x="0" y="893176"/>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CAPEC</a:t>
          </a:r>
          <a:r>
            <a:rPr lang="en-US" sz="1800" kern="1200" dirty="0"/>
            <a:t> – STRIDE mapping: </a:t>
          </a:r>
          <a:r>
            <a:rPr lang="en-US" sz="1800" kern="1200" dirty="0">
              <a:hlinkClick xmlns:r="http://schemas.openxmlformats.org/officeDocument/2006/relationships" r:id="rId2"/>
            </a:rPr>
            <a:t>https://ostering.com/blog/2022/03/07/capec-stride-mapping</a:t>
          </a:r>
          <a:r>
            <a:rPr lang="en-US" sz="1800" kern="1200" dirty="0"/>
            <a:t>  </a:t>
          </a:r>
        </a:p>
      </dsp:txBody>
      <dsp:txXfrm>
        <a:off x="0" y="893176"/>
        <a:ext cx="11580311" cy="890565"/>
      </dsp:txXfrm>
    </dsp:sp>
    <dsp:sp modelId="{EB5ED975-8F83-45F8-B6A3-CDCDAC68ECE8}">
      <dsp:nvSpPr>
        <dsp:cNvPr id="0" name=""/>
        <dsp:cNvSpPr/>
      </dsp:nvSpPr>
      <dsp:spPr>
        <a:xfrm>
          <a:off x="0" y="1783741"/>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559CE7-A906-4BF7-BA10-647FB714F101}">
      <dsp:nvSpPr>
        <dsp:cNvPr id="0" name=""/>
        <dsp:cNvSpPr/>
      </dsp:nvSpPr>
      <dsp:spPr>
        <a:xfrm>
          <a:off x="0" y="1783741"/>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Azure Security Baseline: </a:t>
          </a:r>
          <a:r>
            <a:rPr lang="en-US" sz="1800" kern="1200" dirty="0">
              <a:hlinkClick xmlns:r="http://schemas.openxmlformats.org/officeDocument/2006/relationships" r:id="rId3"/>
            </a:rPr>
            <a:t>https://github.com/MicrosoftDocs/SecurityBenchmarks/</a:t>
          </a:r>
          <a:br>
            <a:rPr lang="en-US" sz="1800" kern="1200" dirty="0"/>
          </a:br>
          <a:r>
            <a:rPr lang="en-US" sz="1800" kern="1200" dirty="0"/>
            <a:t>(See ‘Azure Security Offer’ folder)</a:t>
          </a:r>
        </a:p>
      </dsp:txBody>
      <dsp:txXfrm>
        <a:off x="0" y="1783741"/>
        <a:ext cx="11580311" cy="890565"/>
      </dsp:txXfrm>
    </dsp:sp>
    <dsp:sp modelId="{3B8613E5-4B95-4626-90FC-72683028B7D4}">
      <dsp:nvSpPr>
        <dsp:cNvPr id="0" name=""/>
        <dsp:cNvSpPr/>
      </dsp:nvSpPr>
      <dsp:spPr>
        <a:xfrm>
          <a:off x="0" y="2674307"/>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DD908-DD19-4113-A94E-71047321E294}">
      <dsp:nvSpPr>
        <dsp:cNvPr id="0" name=""/>
        <dsp:cNvSpPr/>
      </dsp:nvSpPr>
      <dsp:spPr>
        <a:xfrm>
          <a:off x="0" y="2674307"/>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Security Documentation: </a:t>
          </a:r>
          <a:r>
            <a:rPr lang="en-US" sz="1800" kern="1200" dirty="0">
              <a:hlinkClick xmlns:r="http://schemas.openxmlformats.org/officeDocument/2006/relationships" r:id="rId4"/>
            </a:rPr>
            <a:t>https://docs.aws.com/security</a:t>
          </a:r>
          <a:r>
            <a:rPr lang="en-US" sz="1800" kern="1200" dirty="0"/>
            <a:t> </a:t>
          </a:r>
        </a:p>
      </dsp:txBody>
      <dsp:txXfrm>
        <a:off x="0" y="2674307"/>
        <a:ext cx="11580311" cy="890565"/>
      </dsp:txXfrm>
    </dsp:sp>
    <dsp:sp modelId="{32E60EE2-2B3C-409A-A572-0BDD9D1F1682}">
      <dsp:nvSpPr>
        <dsp:cNvPr id="0" name=""/>
        <dsp:cNvSpPr/>
      </dsp:nvSpPr>
      <dsp:spPr>
        <a:xfrm>
          <a:off x="0" y="3564872"/>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993D-66C8-48CB-A096-75A43623BBA2}">
      <dsp:nvSpPr>
        <dsp:cNvPr id="0" name=""/>
        <dsp:cNvSpPr/>
      </dsp:nvSpPr>
      <dsp:spPr>
        <a:xfrm>
          <a:off x="0" y="3564872"/>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Config Mapping to NIST 800-53 Rev.5: </a:t>
          </a:r>
          <a:r>
            <a:rPr lang="en-US" sz="1800" kern="1200" dirty="0">
              <a:hlinkClick xmlns:r="http://schemas.openxmlformats.org/officeDocument/2006/relationships" r:id="rId5"/>
            </a:rPr>
            <a:t>Operational Best Practices for NIST 800-53 rev 5 - AWS Config</a:t>
          </a:r>
          <a:endParaRPr lang="en-US" sz="1800" kern="1200" dirty="0"/>
        </a:p>
      </dsp:txBody>
      <dsp:txXfrm>
        <a:off x="0" y="3564872"/>
        <a:ext cx="11580311" cy="890565"/>
      </dsp:txXfrm>
    </dsp:sp>
    <dsp:sp modelId="{0D19C99B-AB34-4A96-AD2B-7AEA45450AB2}">
      <dsp:nvSpPr>
        <dsp:cNvPr id="0" name=""/>
        <dsp:cNvSpPr/>
      </dsp:nvSpPr>
      <dsp:spPr>
        <a:xfrm>
          <a:off x="0" y="4455437"/>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1521F-2426-43A4-AEF5-9AB31AC3DC54}">
      <dsp:nvSpPr>
        <dsp:cNvPr id="0" name=""/>
        <dsp:cNvSpPr/>
      </dsp:nvSpPr>
      <dsp:spPr>
        <a:xfrm>
          <a:off x="0" y="4455437"/>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Github</a:t>
          </a:r>
          <a:r>
            <a:rPr lang="en-US" sz="1800" kern="1200" dirty="0"/>
            <a:t> for AWS Config: </a:t>
          </a:r>
          <a:r>
            <a:rPr lang="en-GB" sz="1800" kern="1200" dirty="0">
              <a:hlinkClick xmlns:r="http://schemas.openxmlformats.org/officeDocument/2006/relationships" r:id="rId6"/>
            </a:rPr>
            <a:t>https://github.com/awslabs/aws-config-rules/blob/master/aws-config-conformance-packs/</a:t>
          </a:r>
          <a:r>
            <a:rPr lang="en-GB" sz="1800" kern="1200" dirty="0"/>
            <a:t>  </a:t>
          </a:r>
          <a:endParaRPr lang="en-US" sz="1800" kern="1200" dirty="0"/>
        </a:p>
      </dsp:txBody>
      <dsp:txXfrm>
        <a:off x="0" y="4455437"/>
        <a:ext cx="11580311" cy="8905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7A08B-C151-45C0-950C-9CBB49AAD25B}">
      <dsp:nvSpPr>
        <dsp:cNvPr id="0" name=""/>
        <dsp:cNvSpPr/>
      </dsp:nvSpPr>
      <dsp:spPr>
        <a:xfrm>
          <a:off x="0" y="408279"/>
          <a:ext cx="6797675" cy="913678"/>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culture of finding and fixing design issues</a:t>
          </a:r>
        </a:p>
      </dsp:txBody>
      <dsp:txXfrm>
        <a:off x="44602" y="452881"/>
        <a:ext cx="6708471" cy="824474"/>
      </dsp:txXfrm>
    </dsp:sp>
    <dsp:sp modelId="{A09E84C2-4550-4F13-B582-36F797BC9B7A}">
      <dsp:nvSpPr>
        <dsp:cNvPr id="0" name=""/>
        <dsp:cNvSpPr/>
      </dsp:nvSpPr>
      <dsp:spPr>
        <a:xfrm>
          <a:off x="0" y="1388198"/>
          <a:ext cx="6797675" cy="913678"/>
        </a:xfrm>
        <a:prstGeom prst="roundRect">
          <a:avLst/>
        </a:prstGeom>
        <a:gradFill rotWithShape="0">
          <a:gsLst>
            <a:gs pos="0">
              <a:schemeClr val="accent2">
                <a:hueOff val="-363841"/>
                <a:satOff val="-20982"/>
                <a:lumOff val="2157"/>
                <a:alphaOff val="0"/>
                <a:shade val="85000"/>
                <a:satMod val="130000"/>
              </a:schemeClr>
            </a:gs>
            <a:gs pos="34000">
              <a:schemeClr val="accent2">
                <a:hueOff val="-363841"/>
                <a:satOff val="-20982"/>
                <a:lumOff val="2157"/>
                <a:alphaOff val="0"/>
                <a:shade val="87000"/>
                <a:satMod val="125000"/>
              </a:schemeClr>
            </a:gs>
            <a:gs pos="70000">
              <a:schemeClr val="accent2">
                <a:hueOff val="-363841"/>
                <a:satOff val="-20982"/>
                <a:lumOff val="2157"/>
                <a:alphaOff val="0"/>
                <a:tint val="100000"/>
                <a:shade val="90000"/>
                <a:satMod val="130000"/>
              </a:schemeClr>
            </a:gs>
            <a:gs pos="100000">
              <a:schemeClr val="accent2">
                <a:hueOff val="-363841"/>
                <a:satOff val="-20982"/>
                <a:lumOff val="215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Repeatability and measurability</a:t>
          </a:r>
        </a:p>
      </dsp:txBody>
      <dsp:txXfrm>
        <a:off x="44602" y="1432800"/>
        <a:ext cx="6708471" cy="824474"/>
      </dsp:txXfrm>
    </dsp:sp>
    <dsp:sp modelId="{0E09FD0C-23BC-4FEB-9DF8-650CA2F0EDFA}">
      <dsp:nvSpPr>
        <dsp:cNvPr id="0" name=""/>
        <dsp:cNvSpPr/>
      </dsp:nvSpPr>
      <dsp:spPr>
        <a:xfrm>
          <a:off x="0" y="2368116"/>
          <a:ext cx="6797675" cy="913678"/>
        </a:xfrm>
        <a:prstGeom prst="roundRect">
          <a:avLst/>
        </a:prstGeom>
        <a:gradFill rotWithShape="0">
          <a:gsLst>
            <a:gs pos="0">
              <a:schemeClr val="accent2">
                <a:hueOff val="-727682"/>
                <a:satOff val="-41964"/>
                <a:lumOff val="4314"/>
                <a:alphaOff val="0"/>
                <a:shade val="85000"/>
                <a:satMod val="130000"/>
              </a:schemeClr>
            </a:gs>
            <a:gs pos="34000">
              <a:schemeClr val="accent2">
                <a:hueOff val="-727682"/>
                <a:satOff val="-41964"/>
                <a:lumOff val="4314"/>
                <a:alphaOff val="0"/>
                <a:shade val="87000"/>
                <a:satMod val="125000"/>
              </a:schemeClr>
            </a:gs>
            <a:gs pos="70000">
              <a:schemeClr val="accent2">
                <a:hueOff val="-727682"/>
                <a:satOff val="-41964"/>
                <a:lumOff val="4314"/>
                <a:alphaOff val="0"/>
                <a:tint val="100000"/>
                <a:shade val="90000"/>
                <a:satMod val="130000"/>
              </a:schemeClr>
            </a:gs>
            <a:gs pos="100000">
              <a:schemeClr val="accent2">
                <a:hueOff val="-727682"/>
                <a:satOff val="-41964"/>
                <a:lumOff val="431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Achieve thoroughness and reproducibility by applying security and privacy knowledge in a structured manner</a:t>
          </a:r>
        </a:p>
      </dsp:txBody>
      <dsp:txXfrm>
        <a:off x="44602" y="2412718"/>
        <a:ext cx="6708471" cy="824474"/>
      </dsp:txXfrm>
    </dsp:sp>
    <dsp:sp modelId="{C91A51AD-C30D-40B9-AD37-BBC9A024F028}">
      <dsp:nvSpPr>
        <dsp:cNvPr id="0" name=""/>
        <dsp:cNvSpPr/>
      </dsp:nvSpPr>
      <dsp:spPr>
        <a:xfrm>
          <a:off x="0" y="3348035"/>
          <a:ext cx="6797675" cy="913678"/>
        </a:xfrm>
        <a:prstGeom prst="roundRect">
          <a:avLst/>
        </a:prstGeom>
        <a:gradFill rotWithShape="0">
          <a:gsLst>
            <a:gs pos="0">
              <a:schemeClr val="accent2">
                <a:hueOff val="-1091522"/>
                <a:satOff val="-62946"/>
                <a:lumOff val="6471"/>
                <a:alphaOff val="0"/>
                <a:shade val="85000"/>
                <a:satMod val="130000"/>
              </a:schemeClr>
            </a:gs>
            <a:gs pos="34000">
              <a:schemeClr val="accent2">
                <a:hueOff val="-1091522"/>
                <a:satOff val="-62946"/>
                <a:lumOff val="6471"/>
                <a:alphaOff val="0"/>
                <a:shade val="87000"/>
                <a:satMod val="125000"/>
              </a:schemeClr>
            </a:gs>
            <a:gs pos="70000">
              <a:schemeClr val="accent2">
                <a:hueOff val="-1091522"/>
                <a:satOff val="-62946"/>
                <a:lumOff val="6471"/>
                <a:alphaOff val="0"/>
                <a:tint val="100000"/>
                <a:shade val="90000"/>
                <a:satMod val="130000"/>
              </a:schemeClr>
            </a:gs>
            <a:gs pos="100000">
              <a:schemeClr val="accent2">
                <a:hueOff val="-1091522"/>
                <a:satOff val="-62946"/>
                <a:lumOff val="647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Threat modelling must align with an organization’s development practices and follow design changes</a:t>
          </a:r>
        </a:p>
      </dsp:txBody>
      <dsp:txXfrm>
        <a:off x="44602" y="3392637"/>
        <a:ext cx="6708471" cy="824474"/>
      </dsp:txXfrm>
    </dsp:sp>
    <dsp:sp modelId="{5F7C988E-CA4B-47AA-87F1-435599472781}">
      <dsp:nvSpPr>
        <dsp:cNvPr id="0" name=""/>
        <dsp:cNvSpPr/>
      </dsp:nvSpPr>
      <dsp:spPr>
        <a:xfrm>
          <a:off x="0" y="4327953"/>
          <a:ext cx="6797675" cy="913678"/>
        </a:xfrm>
        <a:prstGeom prst="roundRect">
          <a:avLst/>
        </a:prstGeom>
        <a:gradFill rotWithShape="0">
          <a:gsLst>
            <a:gs pos="0">
              <a:schemeClr val="accent2">
                <a:hueOff val="-1455363"/>
                <a:satOff val="-83928"/>
                <a:lumOff val="8628"/>
                <a:alphaOff val="0"/>
                <a:shade val="85000"/>
                <a:satMod val="130000"/>
              </a:schemeClr>
            </a:gs>
            <a:gs pos="34000">
              <a:schemeClr val="accent2">
                <a:hueOff val="-1455363"/>
                <a:satOff val="-83928"/>
                <a:lumOff val="8628"/>
                <a:alphaOff val="0"/>
                <a:shade val="87000"/>
                <a:satMod val="125000"/>
              </a:schemeClr>
            </a:gs>
            <a:gs pos="70000">
              <a:schemeClr val="accent2">
                <a:hueOff val="-1455363"/>
                <a:satOff val="-83928"/>
                <a:lumOff val="8628"/>
                <a:alphaOff val="0"/>
                <a:tint val="100000"/>
                <a:shade val="90000"/>
                <a:satMod val="130000"/>
              </a:schemeClr>
            </a:gs>
            <a:gs pos="100000">
              <a:schemeClr val="accent2">
                <a:hueOff val="-1455363"/>
                <a:satOff val="-83928"/>
                <a:lumOff val="862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Improving security and privacy through early and frequent analysis</a:t>
          </a:r>
        </a:p>
      </dsp:txBody>
      <dsp:txXfrm>
        <a:off x="44602" y="4372555"/>
        <a:ext cx="6708471"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B8AE0-57F8-4DB1-9A90-48F630258AB0}" type="datetimeFigureOut">
              <a:rPr lang="en-GB" smtClean="0"/>
              <a:t>16/08/2025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AF6B3-34F1-4288-80A3-EB1763D727A9}" type="slidenum">
              <a:rPr lang="en-GB" smtClean="0"/>
              <a:t>‹#›</a:t>
            </a:fld>
            <a:endParaRPr lang="en-GB"/>
          </a:p>
        </p:txBody>
      </p:sp>
    </p:spTree>
    <p:extLst>
      <p:ext uri="{BB962C8B-B14F-4D97-AF65-F5344CB8AC3E}">
        <p14:creationId xmlns:p14="http://schemas.microsoft.com/office/powerpoint/2010/main" val="138339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 some good results and want to share my thoughts</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2</a:t>
            </a:fld>
            <a:endParaRPr lang="en-GB"/>
          </a:p>
        </p:txBody>
      </p:sp>
    </p:spTree>
    <p:extLst>
      <p:ext uri="{BB962C8B-B14F-4D97-AF65-F5344CB8AC3E}">
        <p14:creationId xmlns:p14="http://schemas.microsoft.com/office/powerpoint/2010/main" val="26311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one of the problems we have with threat modelling is the difficulty we have identifying or remembering what can go wrong.  Also there are some things we know are likely to happen, we just don’t know exactly how (although we may expect them more from some manufacturers than others).</a:t>
            </a:r>
          </a:p>
          <a:p>
            <a:endParaRPr lang="en-US" dirty="0"/>
          </a:p>
          <a:p>
            <a:r>
              <a:rPr lang="en-US" dirty="0"/>
              <a:t>Known knowns are things developers or security analysts know to sort off the top of their heads.</a:t>
            </a:r>
          </a:p>
          <a:p>
            <a:r>
              <a:rPr lang="en-US" dirty="0"/>
              <a:t>Unknown knows are those things which are documented out there but nobody’s rummaged through it to find what’s needed.</a:t>
            </a:r>
          </a:p>
          <a:p>
            <a:r>
              <a:rPr lang="en-US" dirty="0"/>
              <a:t>Known unknowns are things we know regularly happen but are harder to mitigate</a:t>
            </a:r>
          </a:p>
          <a:p>
            <a:r>
              <a:rPr lang="en-US" dirty="0"/>
              <a:t>Unknown unknowns are the black swans, the totally weird – such as Simon Painter speaking at the same time as me in Leeds.</a:t>
            </a:r>
          </a:p>
          <a:p>
            <a:endParaRPr lang="en-US" dirty="0"/>
          </a:p>
          <a:p>
            <a:r>
              <a:rPr lang="en-US" dirty="0"/>
              <a:t>There’s also a saying ‘The more you know, the less you know’, as your knowledge grows you appreciate more of what you don’t know.  There’s also the Dunning-Kruger effect where some people may overestimate their abilities and miss things while others may suffer from a kind of imposter syndrome because they </a:t>
            </a:r>
            <a:r>
              <a:rPr lang="en-US" dirty="0" err="1"/>
              <a:t>realise</a:t>
            </a:r>
            <a:r>
              <a:rPr lang="en-US" dirty="0"/>
              <a:t> there’s probably more they don’t yet understand.</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17</a:t>
            </a:fld>
            <a:endParaRPr lang="en-GB"/>
          </a:p>
        </p:txBody>
      </p:sp>
    </p:spTree>
    <p:extLst>
      <p:ext uri="{BB962C8B-B14F-4D97-AF65-F5344CB8AC3E}">
        <p14:creationId xmlns:p14="http://schemas.microsoft.com/office/powerpoint/2010/main" val="360687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AAC49-B6CB-7404-96E4-42869971B8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330F2-0448-E893-D213-D00AFB24C5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49ABCE-9DB3-CDE2-4CC4-1249EB21155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18E402C-34A6-7017-B19E-13FE670D4203}"/>
              </a:ext>
            </a:extLst>
          </p:cNvPr>
          <p:cNvSpPr>
            <a:spLocks noGrp="1"/>
          </p:cNvSpPr>
          <p:nvPr>
            <p:ph type="sldNum" sz="quarter" idx="5"/>
          </p:nvPr>
        </p:nvSpPr>
        <p:spPr/>
        <p:txBody>
          <a:bodyPr/>
          <a:lstStyle/>
          <a:p>
            <a:fld id="{F46AF6B3-34F1-4288-80A3-EB1763D727A9}" type="slidenum">
              <a:rPr lang="en-GB" smtClean="0"/>
              <a:t>19</a:t>
            </a:fld>
            <a:endParaRPr lang="en-GB"/>
          </a:p>
        </p:txBody>
      </p:sp>
    </p:spTree>
    <p:extLst>
      <p:ext uri="{BB962C8B-B14F-4D97-AF65-F5344CB8AC3E}">
        <p14:creationId xmlns:p14="http://schemas.microsoft.com/office/powerpoint/2010/main" val="96069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you’re a small organization or not an expert threat modeler, get started and have a go using best practice to help you develop some threats and mitigations.</a:t>
            </a:r>
          </a:p>
          <a:p>
            <a:endParaRPr lang="en-US" dirty="0"/>
          </a:p>
          <a:p>
            <a:r>
              <a:rPr lang="en-US" dirty="0"/>
              <a:t>Best practice can really help with the repeatability part and is likely to result in being able to measure through reduced configuration vulnerability detections.</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20</a:t>
            </a:fld>
            <a:endParaRPr lang="en-GB"/>
          </a:p>
        </p:txBody>
      </p:sp>
    </p:spTree>
    <p:extLst>
      <p:ext uri="{BB962C8B-B14F-4D97-AF65-F5344CB8AC3E}">
        <p14:creationId xmlns:p14="http://schemas.microsoft.com/office/powerpoint/2010/main" val="2904166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B6BDC-3E5D-A50C-2F04-B4A81AA99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AC281-3E6F-E974-DF17-79ED52C85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B6CF9C-56C2-E8EE-1FDF-1EB48A05ECD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C1AB3A7-26FE-F509-3DEF-F667B5ACC375}"/>
              </a:ext>
            </a:extLst>
          </p:cNvPr>
          <p:cNvSpPr>
            <a:spLocks noGrp="1"/>
          </p:cNvSpPr>
          <p:nvPr>
            <p:ph type="sldNum" sz="quarter" idx="5"/>
          </p:nvPr>
        </p:nvSpPr>
        <p:spPr/>
        <p:txBody>
          <a:bodyPr/>
          <a:lstStyle/>
          <a:p>
            <a:fld id="{F46AF6B3-34F1-4288-80A3-EB1763D727A9}" type="slidenum">
              <a:rPr lang="en-GB" smtClean="0"/>
              <a:t>21</a:t>
            </a:fld>
            <a:endParaRPr lang="en-GB"/>
          </a:p>
        </p:txBody>
      </p:sp>
    </p:spTree>
    <p:extLst>
      <p:ext uri="{BB962C8B-B14F-4D97-AF65-F5344CB8AC3E}">
        <p14:creationId xmlns:p14="http://schemas.microsoft.com/office/powerpoint/2010/main" val="208034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22</a:t>
            </a:fld>
            <a:endParaRPr lang="en-GB"/>
          </a:p>
        </p:txBody>
      </p:sp>
    </p:spTree>
    <p:extLst>
      <p:ext uri="{BB962C8B-B14F-4D97-AF65-F5344CB8AC3E}">
        <p14:creationId xmlns:p14="http://schemas.microsoft.com/office/powerpoint/2010/main" val="98454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an attacker’s not going to exploit every single weakness your vulnerability scans are highlighting, it’s probably true that the more you have, the more likely you are to be breached.  It’s also a metric most </a:t>
            </a:r>
            <a:r>
              <a:rPr lang="en-US" dirty="0" err="1"/>
              <a:t>organisations</a:t>
            </a:r>
            <a:r>
              <a:rPr lang="en-US" dirty="0"/>
              <a:t> are likely to use to assess their security posture.</a:t>
            </a:r>
          </a:p>
          <a:p>
            <a:endParaRPr lang="en-US" dirty="0"/>
          </a:p>
          <a:p>
            <a:r>
              <a:rPr lang="en-US" dirty="0"/>
              <a:t>Alert fatigue – having all these vulnerability notification means it’s easy to start ignoring them and ones that really should be investigated can disappear like a needle in a haystack.</a:t>
            </a:r>
          </a:p>
          <a:p>
            <a:endParaRPr lang="en-US" dirty="0"/>
          </a:p>
          <a:p>
            <a:endParaRPr lang="en-US" dirty="0"/>
          </a:p>
        </p:txBody>
      </p:sp>
      <p:sp>
        <p:nvSpPr>
          <p:cNvPr id="4" name="Slide Number Placeholder 3"/>
          <p:cNvSpPr>
            <a:spLocks noGrp="1"/>
          </p:cNvSpPr>
          <p:nvPr>
            <p:ph type="sldNum" sz="quarter" idx="5"/>
          </p:nvPr>
        </p:nvSpPr>
        <p:spPr/>
        <p:txBody>
          <a:bodyPr/>
          <a:lstStyle/>
          <a:p>
            <a:fld id="{F46AF6B3-34F1-4288-80A3-EB1763D727A9}" type="slidenum">
              <a:rPr lang="en-GB" smtClean="0"/>
              <a:t>3</a:t>
            </a:fld>
            <a:endParaRPr lang="en-GB"/>
          </a:p>
        </p:txBody>
      </p:sp>
    </p:spTree>
    <p:extLst>
      <p:ext uri="{BB962C8B-B14F-4D97-AF65-F5344CB8AC3E}">
        <p14:creationId xmlns:p14="http://schemas.microsoft.com/office/powerpoint/2010/main" val="238868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real examples of breaches due to weak configuration, etc.</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4</a:t>
            </a:fld>
            <a:endParaRPr lang="en-GB"/>
          </a:p>
        </p:txBody>
      </p:sp>
    </p:spTree>
    <p:extLst>
      <p:ext uri="{BB962C8B-B14F-4D97-AF65-F5344CB8AC3E}">
        <p14:creationId xmlns:p14="http://schemas.microsoft.com/office/powerpoint/2010/main" val="425408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would hope that cloud, SaaS and PaaS providers would provide certain secure defaults when you create a new instance.  Sadly it seems more often than not this isn’t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 secure become unusable.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6</a:t>
            </a:fld>
            <a:endParaRPr lang="en-GB"/>
          </a:p>
        </p:txBody>
      </p:sp>
    </p:spTree>
    <p:extLst>
      <p:ext uri="{BB962C8B-B14F-4D97-AF65-F5344CB8AC3E}">
        <p14:creationId xmlns:p14="http://schemas.microsoft.com/office/powerpoint/2010/main" val="206332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 fundamental human problem behind a lot of less than optimally designed infrastructure.  If I ask you whether you want £500 now or £2000 in 2 years’ time what are you going to 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some research into why developers don’t attempt to save cost when they’re building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Developers don’t put effort in to build secure or cost-effective systems due to temporal trade-offs.  This is why we don’t create secure or cost-effective infrastructure from the start.</a:t>
            </a:r>
            <a:endParaRPr lang="en-GB" dirty="0"/>
          </a:p>
          <a:p>
            <a:endParaRPr lang="en-US" dirty="0"/>
          </a:p>
          <a:p>
            <a:r>
              <a:rPr lang="en-US" dirty="0"/>
              <a:t>Vulnerabilities create technical debt which is then costly and time-consuming to remediate.  I have found it useful to deliver the best practice to developers and have found it’s more likely they will then implement it.  Also, as they use these configurations they become more likely to get them right next time.  Practice makes (almost) perfect.</a:t>
            </a:r>
          </a:p>
          <a:p>
            <a:endParaRPr lang="en-US" dirty="0"/>
          </a:p>
          <a:p>
            <a:r>
              <a:rPr lang="en-US" dirty="0"/>
              <a:t>I’m now going to demonstrate Microsoft’s free Threat Modelling Tool and show you how you can use it to give you a head start on the threat modelling process.</a:t>
            </a:r>
          </a:p>
        </p:txBody>
      </p:sp>
      <p:sp>
        <p:nvSpPr>
          <p:cNvPr id="4" name="Slide Number Placeholder 3"/>
          <p:cNvSpPr>
            <a:spLocks noGrp="1"/>
          </p:cNvSpPr>
          <p:nvPr>
            <p:ph type="sldNum" sz="quarter" idx="5"/>
          </p:nvPr>
        </p:nvSpPr>
        <p:spPr/>
        <p:txBody>
          <a:bodyPr/>
          <a:lstStyle/>
          <a:p>
            <a:fld id="{F46AF6B3-34F1-4288-80A3-EB1763D727A9}" type="slidenum">
              <a:rPr lang="en-GB" smtClean="0"/>
              <a:t>8</a:t>
            </a:fld>
            <a:endParaRPr lang="en-GB"/>
          </a:p>
        </p:txBody>
      </p:sp>
    </p:spTree>
    <p:extLst>
      <p:ext uri="{BB962C8B-B14F-4D97-AF65-F5344CB8AC3E}">
        <p14:creationId xmlns:p14="http://schemas.microsoft.com/office/powerpoint/2010/main" val="154640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12</a:t>
            </a:fld>
            <a:endParaRPr lang="en-GB"/>
          </a:p>
        </p:txBody>
      </p:sp>
    </p:spTree>
    <p:extLst>
      <p:ext uri="{BB962C8B-B14F-4D97-AF65-F5344CB8AC3E}">
        <p14:creationId xmlns:p14="http://schemas.microsoft.com/office/powerpoint/2010/main" val="84904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CC75-123B-E1C6-D7C8-F935C207B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2C634-3AA1-D3C9-4ED1-F25A296C36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11E35E-746B-5C54-1F3E-058FC5ADF46C}"/>
              </a:ext>
            </a:extLst>
          </p:cNvPr>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a:extLst>
              <a:ext uri="{FF2B5EF4-FFF2-40B4-BE49-F238E27FC236}">
                <a16:creationId xmlns:a16="http://schemas.microsoft.com/office/drawing/2014/main" id="{26955C6F-6691-C29E-8179-88C54174F00A}"/>
              </a:ext>
            </a:extLst>
          </p:cNvPr>
          <p:cNvSpPr>
            <a:spLocks noGrp="1"/>
          </p:cNvSpPr>
          <p:nvPr>
            <p:ph type="sldNum" sz="quarter" idx="5"/>
          </p:nvPr>
        </p:nvSpPr>
        <p:spPr/>
        <p:txBody>
          <a:bodyPr/>
          <a:lstStyle/>
          <a:p>
            <a:fld id="{F46AF6B3-34F1-4288-80A3-EB1763D727A9}" type="slidenum">
              <a:rPr lang="en-GB" smtClean="0"/>
              <a:t>13</a:t>
            </a:fld>
            <a:endParaRPr lang="en-GB"/>
          </a:p>
        </p:txBody>
      </p:sp>
    </p:spTree>
    <p:extLst>
      <p:ext uri="{BB962C8B-B14F-4D97-AF65-F5344CB8AC3E}">
        <p14:creationId xmlns:p14="http://schemas.microsoft.com/office/powerpoint/2010/main" val="377618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B2ED-3D7E-009D-2FD7-CA4F0001ED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3EB2FF-4D24-9883-66E5-15B6EEC00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544E6D-1518-4687-5047-30E28B42E09D}"/>
              </a:ext>
            </a:extLst>
          </p:cNvPr>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a:extLst>
              <a:ext uri="{FF2B5EF4-FFF2-40B4-BE49-F238E27FC236}">
                <a16:creationId xmlns:a16="http://schemas.microsoft.com/office/drawing/2014/main" id="{6FC8764B-6FBF-31FD-86C1-50C02209F7C1}"/>
              </a:ext>
            </a:extLst>
          </p:cNvPr>
          <p:cNvSpPr>
            <a:spLocks noGrp="1"/>
          </p:cNvSpPr>
          <p:nvPr>
            <p:ph type="sldNum" sz="quarter" idx="5"/>
          </p:nvPr>
        </p:nvSpPr>
        <p:spPr/>
        <p:txBody>
          <a:bodyPr/>
          <a:lstStyle/>
          <a:p>
            <a:fld id="{F46AF6B3-34F1-4288-80A3-EB1763D727A9}" type="slidenum">
              <a:rPr lang="en-GB" smtClean="0"/>
              <a:t>15</a:t>
            </a:fld>
            <a:endParaRPr lang="en-GB"/>
          </a:p>
        </p:txBody>
      </p:sp>
    </p:spTree>
    <p:extLst>
      <p:ext uri="{BB962C8B-B14F-4D97-AF65-F5344CB8AC3E}">
        <p14:creationId xmlns:p14="http://schemas.microsoft.com/office/powerpoint/2010/main" val="98583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16</a:t>
            </a:fld>
            <a:endParaRPr lang="en-GB"/>
          </a:p>
        </p:txBody>
      </p:sp>
    </p:spTree>
    <p:extLst>
      <p:ext uri="{BB962C8B-B14F-4D97-AF65-F5344CB8AC3E}">
        <p14:creationId xmlns:p14="http://schemas.microsoft.com/office/powerpoint/2010/main" val="359547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42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98015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7333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2pPr>
              <a:defRPr sz="2400"/>
            </a:lvl2pPr>
            <a:lvl3pPr>
              <a:defRPr sz="1800"/>
            </a:lvl3pPr>
            <a:lvl4pPr>
              <a:defRPr sz="1800"/>
            </a:lvl4pPr>
            <a:lvl5pPr>
              <a:defRPr sz="1800"/>
            </a:lvl5pPr>
            <a:lvl6pPr>
              <a:defRPr sz="1800"/>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p:cNvSpPr>
            <a:spLocks noGrp="1"/>
          </p:cNvSpPr>
          <p:nvPr>
            <p:ph type="dt" sz="half" idx="10"/>
          </p:nvPr>
        </p:nvSpPr>
        <p:spPr/>
        <p:txBody>
          <a:bodyPr/>
          <a:lstStyle/>
          <a:p>
            <a:r>
              <a:rPr lang="en-US"/>
              <a:t>16 August 2025</a:t>
            </a:r>
            <a:endParaRPr lang="en-US" dirty="0"/>
          </a:p>
        </p:txBody>
      </p:sp>
      <p:sp>
        <p:nvSpPr>
          <p:cNvPr id="5" name="Footer Placeholder 4"/>
          <p:cNvSpPr>
            <a:spLocks noGrp="1"/>
          </p:cNvSpPr>
          <p:nvPr>
            <p:ph type="ftr" sz="quarter" idx="11"/>
          </p:nvPr>
        </p:nvSpPr>
        <p:spPr/>
        <p:txBody>
          <a:bodyPr/>
          <a:lstStyle/>
          <a:p>
            <a:r>
              <a:rPr lang="en-US"/>
              <a:t>BSides Bournemouth 2025</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68641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b="1"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16 August 2025</a:t>
            </a:r>
            <a:endParaRPr lang="en-US" dirty="0"/>
          </a:p>
        </p:txBody>
      </p:sp>
      <p:sp>
        <p:nvSpPr>
          <p:cNvPr id="5" name="Footer Placeholder 4"/>
          <p:cNvSpPr>
            <a:spLocks noGrp="1"/>
          </p:cNvSpPr>
          <p:nvPr>
            <p:ph type="ftr" sz="quarter" idx="11"/>
          </p:nvPr>
        </p:nvSpPr>
        <p:spPr/>
        <p:txBody>
          <a:bodyPr/>
          <a:lstStyle/>
          <a:p>
            <a:r>
              <a:rPr lang="en-US"/>
              <a:t>BSides Bournemouth 2025</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16 August 2025</a:t>
            </a:r>
            <a:endParaRPr lang="en-US" dirty="0"/>
          </a:p>
        </p:txBody>
      </p:sp>
      <p:sp>
        <p:nvSpPr>
          <p:cNvPr id="6" name="Footer Placeholder 5"/>
          <p:cNvSpPr>
            <a:spLocks noGrp="1"/>
          </p:cNvSpPr>
          <p:nvPr>
            <p:ph type="ftr" sz="quarter" idx="11"/>
          </p:nvPr>
        </p:nvSpPr>
        <p:spPr/>
        <p:txBody>
          <a:bodyPr/>
          <a:lstStyle/>
          <a:p>
            <a:r>
              <a:rPr lang="en-US"/>
              <a:t>BSides Bournemouth 2025</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29807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16 August 2025</a:t>
            </a:r>
          </a:p>
        </p:txBody>
      </p:sp>
      <p:sp>
        <p:nvSpPr>
          <p:cNvPr id="8" name="Footer Placeholder 7"/>
          <p:cNvSpPr>
            <a:spLocks noGrp="1"/>
          </p:cNvSpPr>
          <p:nvPr>
            <p:ph type="ftr" sz="quarter" idx="11"/>
          </p:nvPr>
        </p:nvSpPr>
        <p:spPr/>
        <p:txBody>
          <a:bodyPr/>
          <a:lstStyle/>
          <a:p>
            <a:r>
              <a:rPr lang="en-US"/>
              <a:t>BSides Bournemouth 2025</a:t>
            </a:r>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65068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16 August 2025</a:t>
            </a:r>
          </a:p>
        </p:txBody>
      </p:sp>
      <p:sp>
        <p:nvSpPr>
          <p:cNvPr id="4" name="Footer Placeholder 3"/>
          <p:cNvSpPr>
            <a:spLocks noGrp="1"/>
          </p:cNvSpPr>
          <p:nvPr>
            <p:ph type="ftr" sz="quarter" idx="11"/>
          </p:nvPr>
        </p:nvSpPr>
        <p:spPr/>
        <p:txBody>
          <a:bodyPr/>
          <a:lstStyle/>
          <a:p>
            <a:r>
              <a:rPr lang="en-US"/>
              <a:t>BSides Bournemouth 2025</a:t>
            </a:r>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30427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16 August 2025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BSides Bournemouth 2025</a:t>
            </a:r>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54310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24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16 August 2025</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BSides Bournemouth 2025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138874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 August 2025</a:t>
            </a:r>
          </a:p>
        </p:txBody>
      </p:sp>
      <p:sp>
        <p:nvSpPr>
          <p:cNvPr id="6" name="Footer Placeholder 5"/>
          <p:cNvSpPr>
            <a:spLocks noGrp="1"/>
          </p:cNvSpPr>
          <p:nvPr>
            <p:ph type="ftr" sz="quarter" idx="11"/>
          </p:nvPr>
        </p:nvSpPr>
        <p:spPr/>
        <p:txBody>
          <a:bodyPr/>
          <a:lstStyle/>
          <a:p>
            <a:r>
              <a:rPr lang="en-US"/>
              <a:t>BSides Bournemouth 2025</a:t>
            </a:r>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8105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16 August 2025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BSides Bournemouth 2025</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917615-2DB4-4DAA-9DE3-B2B689A846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429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hyperlink" Target="https://www.sainsburys.job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892168"/>
          </a:xfrm>
        </p:spPr>
        <p:txBody>
          <a:bodyPr>
            <a:normAutofit/>
          </a:bodyPr>
          <a:lstStyle/>
          <a:p>
            <a:pPr algn="ctr"/>
            <a:r>
              <a:rPr lang="en-US" dirty="0"/>
              <a:t>Effective</a:t>
            </a:r>
            <a:br>
              <a:rPr lang="en-US" dirty="0"/>
            </a:br>
            <a:r>
              <a:rPr lang="en-US" dirty="0"/>
              <a:t>Threat Modelling</a:t>
            </a:r>
          </a:p>
        </p:txBody>
      </p:sp>
      <p:sp>
        <p:nvSpPr>
          <p:cNvPr id="3" name="Subtitle 2"/>
          <p:cNvSpPr>
            <a:spLocks noGrp="1"/>
          </p:cNvSpPr>
          <p:nvPr>
            <p:ph type="subTitle" idx="1"/>
          </p:nvPr>
        </p:nvSpPr>
        <p:spPr>
          <a:xfrm>
            <a:off x="1100051" y="5225240"/>
            <a:ext cx="10058400" cy="1143000"/>
          </a:xfrm>
        </p:spPr>
        <p:txBody>
          <a:bodyPr vert="horz" lIns="91440" tIns="45720" rIns="91440" bIns="45720" rtlCol="0">
            <a:normAutofit/>
          </a:bodyPr>
          <a:lstStyle/>
          <a:p>
            <a:r>
              <a:rPr lang="en-US" dirty="0">
                <a:solidFill>
                  <a:srgbClr val="FFFFFF"/>
                </a:solidFill>
              </a:rPr>
              <a:t>Andrea Jones – </a:t>
            </a:r>
            <a:r>
              <a:rPr lang="en-US" dirty="0" err="1">
                <a:solidFill>
                  <a:srgbClr val="FFFFFF"/>
                </a:solidFill>
              </a:rPr>
              <a:t>Bsides</a:t>
            </a:r>
            <a:r>
              <a:rPr lang="en-US" dirty="0">
                <a:solidFill>
                  <a:srgbClr val="FFFFFF"/>
                </a:solidFill>
              </a:rPr>
              <a:t> Leeds 2025</a:t>
            </a:r>
          </a:p>
        </p:txBody>
      </p:sp>
      <p:sp>
        <p:nvSpPr>
          <p:cNvPr id="4" name="Date Placeholder 3">
            <a:extLst>
              <a:ext uri="{FF2B5EF4-FFF2-40B4-BE49-F238E27FC236}">
                <a16:creationId xmlns:a16="http://schemas.microsoft.com/office/drawing/2014/main" id="{A26B7F28-962B-64E3-3DCF-9994B69131D0}"/>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C22C8F2F-24E8-FE30-1CA3-DF2F68BA1271}"/>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80CE55B6-3A1A-FB85-531F-EAB065883AFA}"/>
              </a:ext>
            </a:extLst>
          </p:cNvPr>
          <p:cNvSpPr>
            <a:spLocks noGrp="1"/>
          </p:cNvSpPr>
          <p:nvPr>
            <p:ph type="sldNum" sz="quarter" idx="12"/>
          </p:nvPr>
        </p:nvSpPr>
        <p:spPr/>
        <p:txBody>
          <a:bodyPr/>
          <a:lstStyle/>
          <a:p>
            <a:fld id="{A65A5C87-DF58-40C8-B092-1DE63DB4547E}" type="slidenum">
              <a:rPr lang="en-US" smtClean="0"/>
              <a:t>1</a:t>
            </a:fld>
            <a:endParaRPr lang="en-US"/>
          </a:p>
        </p:txBody>
      </p:sp>
      <p:sp>
        <p:nvSpPr>
          <p:cNvPr id="7" name="TextBox 6">
            <a:extLst>
              <a:ext uri="{FF2B5EF4-FFF2-40B4-BE49-F238E27FC236}">
                <a16:creationId xmlns:a16="http://schemas.microsoft.com/office/drawing/2014/main" id="{2F674C21-A8C3-EC7E-1DCD-36E469075696}"/>
              </a:ext>
            </a:extLst>
          </p:cNvPr>
          <p:cNvSpPr txBox="1"/>
          <p:nvPr/>
        </p:nvSpPr>
        <p:spPr>
          <a:xfrm>
            <a:off x="3954000" y="5133695"/>
            <a:ext cx="4284000" cy="954107"/>
          </a:xfrm>
          <a:prstGeom prst="rect">
            <a:avLst/>
          </a:prstGeom>
          <a:noFill/>
        </p:spPr>
        <p:txBody>
          <a:bodyPr wrap="square" rtlCol="0">
            <a:spAutoFit/>
          </a:bodyPr>
          <a:lstStyle/>
          <a:p>
            <a:pPr algn="ctr"/>
            <a:r>
              <a:rPr lang="en-US" sz="2800" dirty="0"/>
              <a:t>Andrea Jones @allaboutclait</a:t>
            </a:r>
            <a:endParaRPr lang="en-GB"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555A-1794-3934-D698-B1D915E28A0C}"/>
              </a:ext>
            </a:extLst>
          </p:cNvPr>
          <p:cNvSpPr>
            <a:spLocks noGrp="1"/>
          </p:cNvSpPr>
          <p:nvPr>
            <p:ph type="title"/>
          </p:nvPr>
        </p:nvSpPr>
        <p:spPr/>
        <p:txBody>
          <a:bodyPr/>
          <a:lstStyle/>
          <a:p>
            <a:r>
              <a:rPr lang="en-GB"/>
              <a:t>Data Flow Diagram</a:t>
            </a:r>
          </a:p>
        </p:txBody>
      </p:sp>
      <p:sp>
        <p:nvSpPr>
          <p:cNvPr id="4" name="Date Placeholder 3">
            <a:extLst>
              <a:ext uri="{FF2B5EF4-FFF2-40B4-BE49-F238E27FC236}">
                <a16:creationId xmlns:a16="http://schemas.microsoft.com/office/drawing/2014/main" id="{7D853BC5-0709-659E-8595-487408C398B5}"/>
              </a:ext>
            </a:extLst>
          </p:cNvPr>
          <p:cNvSpPr>
            <a:spLocks noGrp="1"/>
          </p:cNvSpPr>
          <p:nvPr>
            <p:ph type="dt" sz="half" idx="10"/>
          </p:nvPr>
        </p:nvSpPr>
        <p:spPr/>
        <p:txBody>
          <a:bodyPr/>
          <a:lstStyle/>
          <a:p>
            <a:r>
              <a:rPr lang="en-GB"/>
              <a:t>11/07/2025</a:t>
            </a:r>
            <a:endParaRPr lang="en-US"/>
          </a:p>
        </p:txBody>
      </p:sp>
      <p:sp>
        <p:nvSpPr>
          <p:cNvPr id="5" name="Footer Placeholder 4">
            <a:extLst>
              <a:ext uri="{FF2B5EF4-FFF2-40B4-BE49-F238E27FC236}">
                <a16:creationId xmlns:a16="http://schemas.microsoft.com/office/drawing/2014/main" id="{BAAFD06F-513B-878D-2D7A-66FF905FA704}"/>
              </a:ext>
            </a:extLst>
          </p:cNvPr>
          <p:cNvSpPr>
            <a:spLocks noGrp="1"/>
          </p:cNvSpPr>
          <p:nvPr>
            <p:ph type="ftr" sz="quarter" idx="11"/>
          </p:nvPr>
        </p:nvSpPr>
        <p:spPr/>
        <p:txBody>
          <a:bodyPr/>
          <a:lstStyle/>
          <a:p>
            <a:r>
              <a:rPr lang="en-US"/>
              <a:t>SteelCon 2025</a:t>
            </a:r>
          </a:p>
        </p:txBody>
      </p:sp>
      <p:sp>
        <p:nvSpPr>
          <p:cNvPr id="6" name="Slide Number Placeholder 5">
            <a:extLst>
              <a:ext uri="{FF2B5EF4-FFF2-40B4-BE49-F238E27FC236}">
                <a16:creationId xmlns:a16="http://schemas.microsoft.com/office/drawing/2014/main" id="{039B19DC-7607-D7F1-8188-3FBE069610FC}"/>
              </a:ext>
            </a:extLst>
          </p:cNvPr>
          <p:cNvSpPr>
            <a:spLocks noGrp="1"/>
          </p:cNvSpPr>
          <p:nvPr>
            <p:ph type="sldNum" sz="quarter" idx="12"/>
          </p:nvPr>
        </p:nvSpPr>
        <p:spPr/>
        <p:txBody>
          <a:bodyPr/>
          <a:lstStyle/>
          <a:p>
            <a:fld id="{A65A5C87-DF58-40C8-B092-1DE63DB4547E}" type="slidenum">
              <a:rPr lang="en-US" dirty="0"/>
              <a:t>10</a:t>
            </a:fld>
            <a:endParaRPr lang="en-US"/>
          </a:p>
        </p:txBody>
      </p:sp>
      <p:sp>
        <p:nvSpPr>
          <p:cNvPr id="7" name="Flowchart: Process 6">
            <a:extLst>
              <a:ext uri="{FF2B5EF4-FFF2-40B4-BE49-F238E27FC236}">
                <a16:creationId xmlns:a16="http://schemas.microsoft.com/office/drawing/2014/main" id="{CCDCB058-BF44-6E44-C9AA-DD2912C31919}"/>
              </a:ext>
            </a:extLst>
          </p:cNvPr>
          <p:cNvSpPr/>
          <p:nvPr/>
        </p:nvSpPr>
        <p:spPr>
          <a:xfrm>
            <a:off x="838200" y="2970727"/>
            <a:ext cx="1149439" cy="65682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a:t>Employee</a:t>
            </a:r>
            <a:endParaRPr lang="en-GB" sz="1400"/>
          </a:p>
        </p:txBody>
      </p:sp>
      <p:sp>
        <p:nvSpPr>
          <p:cNvPr id="8" name="Oval 7">
            <a:extLst>
              <a:ext uri="{FF2B5EF4-FFF2-40B4-BE49-F238E27FC236}">
                <a16:creationId xmlns:a16="http://schemas.microsoft.com/office/drawing/2014/main" id="{65667EC1-E3E3-9ABF-6014-46954BB51018}"/>
              </a:ext>
            </a:extLst>
          </p:cNvPr>
          <p:cNvSpPr/>
          <p:nvPr/>
        </p:nvSpPr>
        <p:spPr>
          <a:xfrm>
            <a:off x="2923504" y="2695977"/>
            <a:ext cx="1206321" cy="120632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250"/>
              <a:t>Web Application</a:t>
            </a:r>
            <a:endParaRPr lang="en-GB" sz="1250"/>
          </a:p>
        </p:txBody>
      </p:sp>
      <p:sp>
        <p:nvSpPr>
          <p:cNvPr id="9" name="Oval 8">
            <a:extLst>
              <a:ext uri="{FF2B5EF4-FFF2-40B4-BE49-F238E27FC236}">
                <a16:creationId xmlns:a16="http://schemas.microsoft.com/office/drawing/2014/main" id="{671CA833-B3FB-54C8-9D94-B168A3DEBD51}"/>
              </a:ext>
            </a:extLst>
          </p:cNvPr>
          <p:cNvSpPr/>
          <p:nvPr/>
        </p:nvSpPr>
        <p:spPr>
          <a:xfrm>
            <a:off x="6145369" y="1796603"/>
            <a:ext cx="1206321" cy="120632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a:t>Semantic Search</a:t>
            </a:r>
            <a:endParaRPr lang="en-GB" sz="1200"/>
          </a:p>
        </p:txBody>
      </p:sp>
      <p:cxnSp>
        <p:nvCxnSpPr>
          <p:cNvPr id="12" name="Straight Connector 11">
            <a:extLst>
              <a:ext uri="{FF2B5EF4-FFF2-40B4-BE49-F238E27FC236}">
                <a16:creationId xmlns:a16="http://schemas.microsoft.com/office/drawing/2014/main" id="{665813A6-C11F-E746-157A-1E605BA77CD6}"/>
              </a:ext>
            </a:extLst>
          </p:cNvPr>
          <p:cNvCxnSpPr/>
          <p:nvPr/>
        </p:nvCxnSpPr>
        <p:spPr>
          <a:xfrm>
            <a:off x="8815589" y="1959540"/>
            <a:ext cx="13458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C1400DFD-5D69-3693-5F5C-AAA987DEC867}"/>
              </a:ext>
            </a:extLst>
          </p:cNvPr>
          <p:cNvCxnSpPr/>
          <p:nvPr/>
        </p:nvCxnSpPr>
        <p:spPr>
          <a:xfrm>
            <a:off x="8809148" y="2670030"/>
            <a:ext cx="134584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3223ECD-59C8-3F11-879F-745778D5527A}"/>
              </a:ext>
            </a:extLst>
          </p:cNvPr>
          <p:cNvCxnSpPr/>
          <p:nvPr/>
        </p:nvCxnSpPr>
        <p:spPr>
          <a:xfrm>
            <a:off x="1987639" y="3146738"/>
            <a:ext cx="9358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8E33E18-13D6-E7A6-0EA1-02E319C0374D}"/>
              </a:ext>
            </a:extLst>
          </p:cNvPr>
          <p:cNvCxnSpPr>
            <a:cxnSpLocks/>
          </p:cNvCxnSpPr>
          <p:nvPr/>
        </p:nvCxnSpPr>
        <p:spPr>
          <a:xfrm flipV="1">
            <a:off x="4129825" y="2253803"/>
            <a:ext cx="2009103" cy="7941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8D56918-E3D5-CB9E-49AF-6ADE439808A2}"/>
              </a:ext>
            </a:extLst>
          </p:cNvPr>
          <p:cNvSpPr txBox="1"/>
          <p:nvPr/>
        </p:nvSpPr>
        <p:spPr>
          <a:xfrm>
            <a:off x="4580586" y="2338843"/>
            <a:ext cx="669702" cy="276999"/>
          </a:xfrm>
          <a:prstGeom prst="rect">
            <a:avLst/>
          </a:prstGeom>
          <a:noFill/>
        </p:spPr>
        <p:txBody>
          <a:bodyPr wrap="square" rtlCol="0">
            <a:spAutoFit/>
          </a:bodyPr>
          <a:lstStyle/>
          <a:p>
            <a:r>
              <a:rPr lang="en-US" sz="1200"/>
              <a:t>Query</a:t>
            </a:r>
            <a:endParaRPr lang="en-GB" sz="1200"/>
          </a:p>
        </p:txBody>
      </p:sp>
      <p:cxnSp>
        <p:nvCxnSpPr>
          <p:cNvPr id="21" name="Straight Arrow Connector 20">
            <a:extLst>
              <a:ext uri="{FF2B5EF4-FFF2-40B4-BE49-F238E27FC236}">
                <a16:creationId xmlns:a16="http://schemas.microsoft.com/office/drawing/2014/main" id="{48EC7645-D446-3304-0E21-98950A13C762}"/>
              </a:ext>
            </a:extLst>
          </p:cNvPr>
          <p:cNvCxnSpPr>
            <a:cxnSpLocks/>
          </p:cNvCxnSpPr>
          <p:nvPr/>
        </p:nvCxnSpPr>
        <p:spPr>
          <a:xfrm>
            <a:off x="4091189" y="3627549"/>
            <a:ext cx="2041301" cy="88211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CEE5672-E51B-9DBC-C2FE-3E9A51A94ADC}"/>
              </a:ext>
            </a:extLst>
          </p:cNvPr>
          <p:cNvCxnSpPr>
            <a:cxnSpLocks/>
          </p:cNvCxnSpPr>
          <p:nvPr/>
        </p:nvCxnSpPr>
        <p:spPr>
          <a:xfrm flipH="1">
            <a:off x="4136266" y="2564326"/>
            <a:ext cx="1910366" cy="73481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94CE445-40B3-CDDA-20A2-69F4E683DA98}"/>
              </a:ext>
            </a:extLst>
          </p:cNvPr>
          <p:cNvSpPr txBox="1"/>
          <p:nvPr/>
        </p:nvSpPr>
        <p:spPr>
          <a:xfrm>
            <a:off x="7351689" y="2465144"/>
            <a:ext cx="1401649" cy="461665"/>
          </a:xfrm>
          <a:prstGeom prst="rect">
            <a:avLst/>
          </a:prstGeom>
          <a:noFill/>
        </p:spPr>
        <p:txBody>
          <a:bodyPr wrap="square" rtlCol="0">
            <a:spAutoFit/>
          </a:bodyPr>
          <a:lstStyle/>
          <a:p>
            <a:r>
              <a:rPr lang="en-US" sz="1200"/>
              <a:t>Indexing information</a:t>
            </a:r>
            <a:endParaRPr lang="en-GB" sz="1200"/>
          </a:p>
        </p:txBody>
      </p:sp>
      <p:sp>
        <p:nvSpPr>
          <p:cNvPr id="30" name="TextBox 29">
            <a:extLst>
              <a:ext uri="{FF2B5EF4-FFF2-40B4-BE49-F238E27FC236}">
                <a16:creationId xmlns:a16="http://schemas.microsoft.com/office/drawing/2014/main" id="{06E79E9F-1FD0-17E3-79E3-07D4E971C499}"/>
              </a:ext>
            </a:extLst>
          </p:cNvPr>
          <p:cNvSpPr txBox="1"/>
          <p:nvPr/>
        </p:nvSpPr>
        <p:spPr>
          <a:xfrm>
            <a:off x="2056326" y="3450205"/>
            <a:ext cx="896154" cy="276999"/>
          </a:xfrm>
          <a:prstGeom prst="rect">
            <a:avLst/>
          </a:prstGeom>
          <a:noFill/>
        </p:spPr>
        <p:txBody>
          <a:bodyPr wrap="square" rtlCol="0">
            <a:spAutoFit/>
          </a:bodyPr>
          <a:lstStyle/>
          <a:p>
            <a:r>
              <a:rPr lang="en-US" sz="1200"/>
              <a:t>Result</a:t>
            </a:r>
            <a:endParaRPr lang="en-GB" sz="1200"/>
          </a:p>
        </p:txBody>
      </p:sp>
      <p:cxnSp>
        <p:nvCxnSpPr>
          <p:cNvPr id="32" name="Straight Arrow Connector 31">
            <a:extLst>
              <a:ext uri="{FF2B5EF4-FFF2-40B4-BE49-F238E27FC236}">
                <a16:creationId xmlns:a16="http://schemas.microsoft.com/office/drawing/2014/main" id="{D45E9D7E-9F42-3DF7-6F86-EA54C7011C3B}"/>
              </a:ext>
            </a:extLst>
          </p:cNvPr>
          <p:cNvCxnSpPr>
            <a:cxnSpLocks/>
          </p:cNvCxnSpPr>
          <p:nvPr/>
        </p:nvCxnSpPr>
        <p:spPr>
          <a:xfrm flipH="1">
            <a:off x="2027350" y="3408035"/>
            <a:ext cx="827467"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60E1477D-C5ED-C522-187C-460D04075C12}"/>
              </a:ext>
            </a:extLst>
          </p:cNvPr>
          <p:cNvSpPr txBox="1"/>
          <p:nvPr/>
        </p:nvSpPr>
        <p:spPr>
          <a:xfrm>
            <a:off x="8809148" y="2092622"/>
            <a:ext cx="1345842" cy="523220"/>
          </a:xfrm>
          <a:prstGeom prst="rect">
            <a:avLst/>
          </a:prstGeom>
          <a:noFill/>
        </p:spPr>
        <p:txBody>
          <a:bodyPr wrap="square" rtlCol="0">
            <a:spAutoFit/>
          </a:bodyPr>
          <a:lstStyle/>
          <a:p>
            <a:pPr algn="ctr"/>
            <a:r>
              <a:rPr lang="en-US" sz="1400"/>
              <a:t>Document Store</a:t>
            </a:r>
            <a:endParaRPr lang="en-GB" sz="1400"/>
          </a:p>
        </p:txBody>
      </p:sp>
      <p:sp>
        <p:nvSpPr>
          <p:cNvPr id="35" name="TextBox 34">
            <a:extLst>
              <a:ext uri="{FF2B5EF4-FFF2-40B4-BE49-F238E27FC236}">
                <a16:creationId xmlns:a16="http://schemas.microsoft.com/office/drawing/2014/main" id="{D7F06D27-7067-4A2D-BE3E-E942A4C01A10}"/>
              </a:ext>
            </a:extLst>
          </p:cNvPr>
          <p:cNvSpPr txBox="1"/>
          <p:nvPr/>
        </p:nvSpPr>
        <p:spPr>
          <a:xfrm>
            <a:off x="4791478" y="3517907"/>
            <a:ext cx="1708060" cy="461665"/>
          </a:xfrm>
          <a:prstGeom prst="rect">
            <a:avLst/>
          </a:prstGeom>
          <a:noFill/>
        </p:spPr>
        <p:txBody>
          <a:bodyPr wrap="square" rtlCol="0">
            <a:spAutoFit/>
          </a:bodyPr>
          <a:lstStyle/>
          <a:p>
            <a:r>
              <a:rPr lang="en-US" sz="1200"/>
              <a:t>Prompt and relevant information</a:t>
            </a:r>
            <a:endParaRPr lang="en-GB" sz="1200"/>
          </a:p>
        </p:txBody>
      </p:sp>
      <p:cxnSp>
        <p:nvCxnSpPr>
          <p:cNvPr id="37" name="Straight Arrow Connector 36">
            <a:extLst>
              <a:ext uri="{FF2B5EF4-FFF2-40B4-BE49-F238E27FC236}">
                <a16:creationId xmlns:a16="http://schemas.microsoft.com/office/drawing/2014/main" id="{ED3F00A2-C72C-A5C1-9C6E-67437A603CAC}"/>
              </a:ext>
            </a:extLst>
          </p:cNvPr>
          <p:cNvCxnSpPr>
            <a:cxnSpLocks/>
          </p:cNvCxnSpPr>
          <p:nvPr/>
        </p:nvCxnSpPr>
        <p:spPr>
          <a:xfrm flipH="1">
            <a:off x="7379593" y="2354232"/>
            <a:ext cx="120632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8325F363-3492-9A75-0427-793223AFC881}"/>
              </a:ext>
            </a:extLst>
          </p:cNvPr>
          <p:cNvSpPr txBox="1"/>
          <p:nvPr/>
        </p:nvSpPr>
        <p:spPr>
          <a:xfrm>
            <a:off x="4840844" y="2952123"/>
            <a:ext cx="1396823" cy="461665"/>
          </a:xfrm>
          <a:prstGeom prst="rect">
            <a:avLst/>
          </a:prstGeom>
          <a:noFill/>
        </p:spPr>
        <p:txBody>
          <a:bodyPr wrap="square" rtlCol="0">
            <a:spAutoFit/>
          </a:bodyPr>
          <a:lstStyle/>
          <a:p>
            <a:r>
              <a:rPr lang="en-US" sz="1200"/>
              <a:t>Relevant information</a:t>
            </a:r>
            <a:endParaRPr lang="en-GB" sz="1200"/>
          </a:p>
        </p:txBody>
      </p:sp>
      <p:sp>
        <p:nvSpPr>
          <p:cNvPr id="44" name="Oval 43">
            <a:extLst>
              <a:ext uri="{FF2B5EF4-FFF2-40B4-BE49-F238E27FC236}">
                <a16:creationId xmlns:a16="http://schemas.microsoft.com/office/drawing/2014/main" id="{DB9C0F42-28FA-054E-5877-4E6B340BFD71}"/>
              </a:ext>
            </a:extLst>
          </p:cNvPr>
          <p:cNvSpPr/>
          <p:nvPr/>
        </p:nvSpPr>
        <p:spPr>
          <a:xfrm>
            <a:off x="6138928" y="4112966"/>
            <a:ext cx="1206321" cy="1206321"/>
          </a:xfrm>
          <a:prstGeom prst="ellipse">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1400"/>
              <a:t>LLM</a:t>
            </a:r>
            <a:endParaRPr lang="en-GB" sz="1200"/>
          </a:p>
        </p:txBody>
      </p:sp>
      <p:cxnSp>
        <p:nvCxnSpPr>
          <p:cNvPr id="48" name="Straight Arrow Connector 47">
            <a:extLst>
              <a:ext uri="{FF2B5EF4-FFF2-40B4-BE49-F238E27FC236}">
                <a16:creationId xmlns:a16="http://schemas.microsoft.com/office/drawing/2014/main" id="{AA773AE7-2227-D185-B121-FB22316462D3}"/>
              </a:ext>
            </a:extLst>
          </p:cNvPr>
          <p:cNvCxnSpPr/>
          <p:nvPr/>
        </p:nvCxnSpPr>
        <p:spPr>
          <a:xfrm flipH="1" flipV="1">
            <a:off x="4038600" y="3829318"/>
            <a:ext cx="2008032" cy="88435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4A298D3C-B02D-FD1D-3EAC-1F6625D98BBC}"/>
              </a:ext>
            </a:extLst>
          </p:cNvPr>
          <p:cNvSpPr txBox="1"/>
          <p:nvPr/>
        </p:nvSpPr>
        <p:spPr>
          <a:xfrm>
            <a:off x="4424967" y="4307984"/>
            <a:ext cx="896154" cy="461665"/>
          </a:xfrm>
          <a:prstGeom prst="rect">
            <a:avLst/>
          </a:prstGeom>
          <a:noFill/>
        </p:spPr>
        <p:txBody>
          <a:bodyPr wrap="square" rtlCol="0">
            <a:spAutoFit/>
          </a:bodyPr>
          <a:lstStyle/>
          <a:p>
            <a:r>
              <a:rPr lang="en-US" sz="1200"/>
              <a:t>Response returned</a:t>
            </a:r>
            <a:endParaRPr lang="en-GB" sz="1200"/>
          </a:p>
        </p:txBody>
      </p:sp>
      <p:sp>
        <p:nvSpPr>
          <p:cNvPr id="50" name="TextBox 49">
            <a:extLst>
              <a:ext uri="{FF2B5EF4-FFF2-40B4-BE49-F238E27FC236}">
                <a16:creationId xmlns:a16="http://schemas.microsoft.com/office/drawing/2014/main" id="{B3F0DE98-FEBC-D48F-7227-D91017B013C4}"/>
              </a:ext>
            </a:extLst>
          </p:cNvPr>
          <p:cNvSpPr txBox="1"/>
          <p:nvPr/>
        </p:nvSpPr>
        <p:spPr>
          <a:xfrm>
            <a:off x="2056326" y="2753922"/>
            <a:ext cx="896154" cy="276999"/>
          </a:xfrm>
          <a:prstGeom prst="rect">
            <a:avLst/>
          </a:prstGeom>
          <a:noFill/>
        </p:spPr>
        <p:txBody>
          <a:bodyPr wrap="square" rtlCol="0">
            <a:spAutoFit/>
          </a:bodyPr>
          <a:lstStyle/>
          <a:p>
            <a:r>
              <a:rPr lang="en-US" sz="1200"/>
              <a:t>Question</a:t>
            </a:r>
            <a:endParaRPr lang="en-GB" sz="1200"/>
          </a:p>
        </p:txBody>
      </p:sp>
      <p:sp>
        <p:nvSpPr>
          <p:cNvPr id="51" name="Arc 50">
            <a:extLst>
              <a:ext uri="{FF2B5EF4-FFF2-40B4-BE49-F238E27FC236}">
                <a16:creationId xmlns:a16="http://schemas.microsoft.com/office/drawing/2014/main" id="{97C04EA3-6F3F-8930-D7AB-991964786772}"/>
              </a:ext>
            </a:extLst>
          </p:cNvPr>
          <p:cNvSpPr/>
          <p:nvPr/>
        </p:nvSpPr>
        <p:spPr>
          <a:xfrm rot="1330337">
            <a:off x="5137299" y="3711754"/>
            <a:ext cx="712631" cy="1654122"/>
          </a:xfrm>
          <a:prstGeom prst="arc">
            <a:avLst>
              <a:gd name="adj1" fmla="val 16200000"/>
              <a:gd name="adj2" fmla="val 5546198"/>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2" name="Arc 51">
            <a:extLst>
              <a:ext uri="{FF2B5EF4-FFF2-40B4-BE49-F238E27FC236}">
                <a16:creationId xmlns:a16="http://schemas.microsoft.com/office/drawing/2014/main" id="{6B649718-FA7D-5BE5-3522-7DFCFB5E1627}"/>
              </a:ext>
            </a:extLst>
          </p:cNvPr>
          <p:cNvSpPr/>
          <p:nvPr/>
        </p:nvSpPr>
        <p:spPr>
          <a:xfrm>
            <a:off x="2049885" y="2414483"/>
            <a:ext cx="712631" cy="1654122"/>
          </a:xfrm>
          <a:prstGeom prst="arc">
            <a:avLst>
              <a:gd name="adj1" fmla="val 16200000"/>
              <a:gd name="adj2" fmla="val 5546198"/>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3" name="Arc 52">
            <a:extLst>
              <a:ext uri="{FF2B5EF4-FFF2-40B4-BE49-F238E27FC236}">
                <a16:creationId xmlns:a16="http://schemas.microsoft.com/office/drawing/2014/main" id="{F761FEF4-7855-C93F-D936-91F1679EED93}"/>
              </a:ext>
            </a:extLst>
          </p:cNvPr>
          <p:cNvSpPr/>
          <p:nvPr/>
        </p:nvSpPr>
        <p:spPr>
          <a:xfrm>
            <a:off x="7695125" y="1572702"/>
            <a:ext cx="712631" cy="1654122"/>
          </a:xfrm>
          <a:prstGeom prst="arc">
            <a:avLst>
              <a:gd name="adj1" fmla="val 16200000"/>
              <a:gd name="adj2" fmla="val 5546198"/>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4" name="TextBox 53">
            <a:extLst>
              <a:ext uri="{FF2B5EF4-FFF2-40B4-BE49-F238E27FC236}">
                <a16:creationId xmlns:a16="http://schemas.microsoft.com/office/drawing/2014/main" id="{4310468B-B4F9-347C-0A3E-9871FE28BEFD}"/>
              </a:ext>
            </a:extLst>
          </p:cNvPr>
          <p:cNvSpPr txBox="1"/>
          <p:nvPr/>
        </p:nvSpPr>
        <p:spPr>
          <a:xfrm>
            <a:off x="547352" y="5796205"/>
            <a:ext cx="9405871" cy="307777"/>
          </a:xfrm>
          <a:prstGeom prst="rect">
            <a:avLst/>
          </a:prstGeom>
          <a:noFill/>
          <a:ln>
            <a:noFill/>
          </a:ln>
        </p:spPr>
        <p:txBody>
          <a:bodyPr wrap="square" rtlCol="0">
            <a:spAutoFit/>
          </a:bodyPr>
          <a:lstStyle/>
          <a:p>
            <a:r>
              <a:rPr lang="en-US" sz="1400"/>
              <a:t>For more information see https://owasp.org/www-community/Threat_Modeling_Process#data-flow-diagrams</a:t>
            </a:r>
            <a:endParaRPr lang="en-GB" sz="1400"/>
          </a:p>
        </p:txBody>
      </p:sp>
    </p:spTree>
    <p:extLst>
      <p:ext uri="{BB962C8B-B14F-4D97-AF65-F5344CB8AC3E}">
        <p14:creationId xmlns:p14="http://schemas.microsoft.com/office/powerpoint/2010/main" val="79161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44565D8-42B1-05C1-82F5-BFE4A61B466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Threat Modelling Comes in Different Sizes</a:t>
            </a:r>
            <a:endParaRPr lang="en-GB" sz="3600">
              <a:solidFill>
                <a:srgbClr val="FFFFFF"/>
              </a:solidFill>
            </a:endParaRPr>
          </a:p>
        </p:txBody>
      </p:sp>
      <p:sp>
        <p:nvSpPr>
          <p:cNvPr id="16" name="Rectangle 15">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85CD4D9D-0637-ACC0-CF90-DF5B1BD67F40}"/>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76E1FC4A-F5CE-FF96-9197-8446FD988374}"/>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FE9A0806-0A2E-1AF2-96D2-05106E4A43F4}"/>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11</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09D10F7C-8B5A-2841-D52E-CB1148118C62}"/>
              </a:ext>
            </a:extLst>
          </p:cNvPr>
          <p:cNvGraphicFramePr>
            <a:graphicFrameLocks noGrp="1"/>
          </p:cNvGraphicFramePr>
          <p:nvPr>
            <p:ph idx="1"/>
            <p:extLst>
              <p:ext uri="{D42A27DB-BD31-4B8C-83A1-F6EECF244321}">
                <p14:modId xmlns:p14="http://schemas.microsoft.com/office/powerpoint/2010/main" val="11633746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026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9343-2C1A-2CC6-B460-2F9E22E3F181}"/>
              </a:ext>
            </a:extLst>
          </p:cNvPr>
          <p:cNvSpPr>
            <a:spLocks noGrp="1"/>
          </p:cNvSpPr>
          <p:nvPr>
            <p:ph type="title"/>
          </p:nvPr>
        </p:nvSpPr>
        <p:spPr/>
        <p:txBody>
          <a:bodyPr/>
          <a:lstStyle/>
          <a:p>
            <a:r>
              <a:rPr lang="en-US" dirty="0"/>
              <a:t>STRIDE</a:t>
            </a:r>
            <a:endParaRPr lang="en-GB" dirty="0"/>
          </a:p>
        </p:txBody>
      </p:sp>
      <p:graphicFrame>
        <p:nvGraphicFramePr>
          <p:cNvPr id="8" name="Content Placeholder 2">
            <a:extLst>
              <a:ext uri="{FF2B5EF4-FFF2-40B4-BE49-F238E27FC236}">
                <a16:creationId xmlns:a16="http://schemas.microsoft.com/office/drawing/2014/main" id="{058C05BE-5494-B83C-22DA-FFE7F8F57B6B}"/>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B25010A-DCD0-1379-A8B3-27DC784DAB62}"/>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DBF8CF95-2C7C-0D29-FD09-E6282C01F599}"/>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E4A50BBB-F550-80AE-63EA-CD15E43FA1D8}"/>
              </a:ext>
            </a:extLst>
          </p:cNvPr>
          <p:cNvSpPr>
            <a:spLocks noGrp="1"/>
          </p:cNvSpPr>
          <p:nvPr>
            <p:ph type="sldNum" sz="quarter" idx="12"/>
          </p:nvPr>
        </p:nvSpPr>
        <p:spPr/>
        <p:txBody>
          <a:bodyPr/>
          <a:lstStyle/>
          <a:p>
            <a:fld id="{A65A5C87-DF58-40C8-B092-1DE63DB4547E}" type="slidenum">
              <a:rPr lang="en-US" smtClean="0"/>
              <a:t>12</a:t>
            </a:fld>
            <a:endParaRPr lang="en-US"/>
          </a:p>
        </p:txBody>
      </p:sp>
    </p:spTree>
    <p:extLst>
      <p:ext uri="{BB962C8B-B14F-4D97-AF65-F5344CB8AC3E}">
        <p14:creationId xmlns:p14="http://schemas.microsoft.com/office/powerpoint/2010/main" val="166841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FF83-AF99-E91A-8EAF-D23EDB7AB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6EA-9ABC-6DDB-ED70-33F183AEF753}"/>
              </a:ext>
            </a:extLst>
          </p:cNvPr>
          <p:cNvSpPr>
            <a:spLocks noGrp="1"/>
          </p:cNvSpPr>
          <p:nvPr>
            <p:ph type="title"/>
          </p:nvPr>
        </p:nvSpPr>
        <p:spPr/>
        <p:txBody>
          <a:bodyPr/>
          <a:lstStyle/>
          <a:p>
            <a:r>
              <a:rPr lang="en-US" dirty="0"/>
              <a:t>DREAD</a:t>
            </a:r>
            <a:endParaRPr lang="en-GB" dirty="0"/>
          </a:p>
        </p:txBody>
      </p:sp>
      <p:graphicFrame>
        <p:nvGraphicFramePr>
          <p:cNvPr id="8" name="Content Placeholder 2">
            <a:extLst>
              <a:ext uri="{FF2B5EF4-FFF2-40B4-BE49-F238E27FC236}">
                <a16:creationId xmlns:a16="http://schemas.microsoft.com/office/drawing/2014/main" id="{9CB7C215-671B-EC45-5B12-E92C56E47EE3}"/>
              </a:ext>
            </a:extLst>
          </p:cNvPr>
          <p:cNvGraphicFramePr>
            <a:graphicFrameLocks noGrp="1"/>
          </p:cNvGraphicFramePr>
          <p:nvPr>
            <p:ph idx="1"/>
            <p:extLst>
              <p:ext uri="{D42A27DB-BD31-4B8C-83A1-F6EECF244321}">
                <p14:modId xmlns:p14="http://schemas.microsoft.com/office/powerpoint/2010/main" val="370088245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F4798CF0-2FA7-4363-29A1-9FB3B58EA443}"/>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12DCE935-5E9B-FB27-049F-B13AE42DAB05}"/>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47DBEEA1-A007-2A21-085B-8E53F5E253DA}"/>
              </a:ext>
            </a:extLst>
          </p:cNvPr>
          <p:cNvSpPr>
            <a:spLocks noGrp="1"/>
          </p:cNvSpPr>
          <p:nvPr>
            <p:ph type="sldNum" sz="quarter" idx="12"/>
          </p:nvPr>
        </p:nvSpPr>
        <p:spPr/>
        <p:txBody>
          <a:bodyPr/>
          <a:lstStyle/>
          <a:p>
            <a:fld id="{A65A5C87-DF58-40C8-B092-1DE63DB4547E}" type="slidenum">
              <a:rPr lang="en-US" smtClean="0"/>
              <a:t>13</a:t>
            </a:fld>
            <a:endParaRPr lang="en-US"/>
          </a:p>
        </p:txBody>
      </p:sp>
    </p:spTree>
    <p:extLst>
      <p:ext uri="{BB962C8B-B14F-4D97-AF65-F5344CB8AC3E}">
        <p14:creationId xmlns:p14="http://schemas.microsoft.com/office/powerpoint/2010/main" val="2811432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89FC01-D0CF-4899-A184-1F0070363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F4E5A9FF-C93F-4A6D-ABDE-2533C301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6" name="Straight Connector 15">
            <a:extLst>
              <a:ext uri="{FF2B5EF4-FFF2-40B4-BE49-F238E27FC236}">
                <a16:creationId xmlns:a16="http://schemas.microsoft.com/office/drawing/2014/main" id="{890A4124-979D-4376-AA58-6501D58B6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5A52B12-0826-4A26-ABA2-386F72111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D0DA68-F652-496F-B8B5-9A66255CA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7636F3A-A829-6A09-CA26-3552D5FF716C}"/>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a:solidFill>
                  <a:srgbClr val="FFFFFF"/>
                </a:solidFill>
              </a:rPr>
              <a:t>Application of STRIDE to Trust Boundaries</a:t>
            </a:r>
          </a:p>
        </p:txBody>
      </p:sp>
      <p:sp>
        <p:nvSpPr>
          <p:cNvPr id="22" name="Rectangle 21">
            <a:extLst>
              <a:ext uri="{FF2B5EF4-FFF2-40B4-BE49-F238E27FC236}">
                <a16:creationId xmlns:a16="http://schemas.microsoft.com/office/drawing/2014/main" id="{DDF50AF6-4E23-4BD9-92C7-45A3E16E4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5" name="Footer Placeholder 4">
            <a:extLst>
              <a:ext uri="{FF2B5EF4-FFF2-40B4-BE49-F238E27FC236}">
                <a16:creationId xmlns:a16="http://schemas.microsoft.com/office/drawing/2014/main" id="{2F852576-735C-6557-19F7-067DCAAAE4C3}"/>
              </a:ext>
            </a:extLst>
          </p:cNvPr>
          <p:cNvSpPr>
            <a:spLocks noGrp="1"/>
          </p:cNvSpPr>
          <p:nvPr>
            <p:ph type="ftr" sz="quarter" idx="11"/>
          </p:nvPr>
        </p:nvSpPr>
        <p:spPr>
          <a:xfrm>
            <a:off x="1089175" y="6459785"/>
            <a:ext cx="3757243" cy="365125"/>
          </a:xfrm>
        </p:spPr>
        <p:txBody>
          <a:bodyPr vert="horz" lIns="91440" tIns="45720" rIns="91440" bIns="45720" rtlCol="0" anchor="ctr">
            <a:normAutofit/>
          </a:bodyPr>
          <a:lstStyle/>
          <a:p>
            <a:pPr algn="l" defTabSz="914400">
              <a:spcAft>
                <a:spcPts val="600"/>
              </a:spcAft>
            </a:pPr>
            <a:r>
              <a:rPr lang="en-US" kern="1200" cap="all" baseline="0">
                <a:solidFill>
                  <a:srgbClr val="FFFFFF"/>
                </a:solidFill>
                <a:latin typeface="+mn-lt"/>
                <a:ea typeface="+mn-ea"/>
                <a:cs typeface="+mn-cs"/>
              </a:rPr>
              <a:t>SteelCon 2025</a:t>
            </a:r>
          </a:p>
        </p:txBody>
      </p:sp>
      <p:sp>
        <p:nvSpPr>
          <p:cNvPr id="4" name="Date Placeholder 3">
            <a:extLst>
              <a:ext uri="{FF2B5EF4-FFF2-40B4-BE49-F238E27FC236}">
                <a16:creationId xmlns:a16="http://schemas.microsoft.com/office/drawing/2014/main" id="{EC8493A6-382F-F34C-96FD-844D7DFE8D20}"/>
              </a:ext>
            </a:extLst>
          </p:cNvPr>
          <p:cNvSpPr>
            <a:spLocks noGrp="1"/>
          </p:cNvSpPr>
          <p:nvPr>
            <p:ph type="dt" sz="half" idx="10"/>
          </p:nvPr>
        </p:nvSpPr>
        <p:spPr>
          <a:xfrm>
            <a:off x="5364202" y="6459785"/>
            <a:ext cx="1735371" cy="365125"/>
          </a:xfrm>
        </p:spPr>
        <p:txBody>
          <a:bodyPr vert="horz" lIns="91440" tIns="45720" rIns="91440" bIns="45720" rtlCol="0" anchor="ctr">
            <a:normAutofit/>
          </a:bodyPr>
          <a:lstStyle/>
          <a:p>
            <a:pPr algn="r" defTabSz="914400">
              <a:spcAft>
                <a:spcPts val="600"/>
              </a:spcAft>
            </a:pPr>
            <a:r>
              <a:rPr lang="en-US"/>
              <a:t>11/07/2025</a:t>
            </a:r>
          </a:p>
        </p:txBody>
      </p:sp>
      <p:sp>
        <p:nvSpPr>
          <p:cNvPr id="6" name="Slide Number Placeholder 5">
            <a:extLst>
              <a:ext uri="{FF2B5EF4-FFF2-40B4-BE49-F238E27FC236}">
                <a16:creationId xmlns:a16="http://schemas.microsoft.com/office/drawing/2014/main" id="{4E3C1923-2995-D176-27ED-162EA2522FD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65A5C87-DF58-40C8-B092-1DE63DB4547E}" type="slidenum">
              <a:rPr lang="en-US">
                <a:solidFill>
                  <a:schemeClr val="tx2"/>
                </a:solidFill>
              </a:rPr>
              <a:pPr defTabSz="914400">
                <a:spcAft>
                  <a:spcPts val="600"/>
                </a:spcAft>
              </a:pPr>
              <a:t>14</a:t>
            </a:fld>
            <a:endParaRPr lang="en-US">
              <a:solidFill>
                <a:schemeClr val="tx2"/>
              </a:solidFill>
            </a:endParaRPr>
          </a:p>
        </p:txBody>
      </p:sp>
      <p:graphicFrame>
        <p:nvGraphicFramePr>
          <p:cNvPr id="7" name="Content Placeholder 6">
            <a:extLst>
              <a:ext uri="{FF2B5EF4-FFF2-40B4-BE49-F238E27FC236}">
                <a16:creationId xmlns:a16="http://schemas.microsoft.com/office/drawing/2014/main" id="{1AFF2DEA-72F2-F6F1-BE37-805331FA1F67}"/>
              </a:ext>
            </a:extLst>
          </p:cNvPr>
          <p:cNvGraphicFramePr>
            <a:graphicFrameLocks noGrp="1"/>
          </p:cNvGraphicFramePr>
          <p:nvPr>
            <p:ph idx="4294967295"/>
            <p:extLst>
              <p:ext uri="{D42A27DB-BD31-4B8C-83A1-F6EECF244321}">
                <p14:modId xmlns:p14="http://schemas.microsoft.com/office/powerpoint/2010/main" val="3365086368"/>
              </p:ext>
            </p:extLst>
          </p:nvPr>
        </p:nvGraphicFramePr>
        <p:xfrm>
          <a:off x="5445430" y="2004060"/>
          <a:ext cx="5391258" cy="2849880"/>
        </p:xfrm>
        <a:graphic>
          <a:graphicData uri="http://schemas.openxmlformats.org/drawingml/2006/table">
            <a:tbl>
              <a:tblPr firstRow="1" bandRow="1">
                <a:tableStyleId>{5C22544A-7EE6-4342-B048-85BDC9FD1C3A}</a:tableStyleId>
              </a:tblPr>
              <a:tblGrid>
                <a:gridCol w="1336464">
                  <a:extLst>
                    <a:ext uri="{9D8B030D-6E8A-4147-A177-3AD203B41FA5}">
                      <a16:colId xmlns:a16="http://schemas.microsoft.com/office/drawing/2014/main" val="2719123764"/>
                    </a:ext>
                  </a:extLst>
                </a:gridCol>
                <a:gridCol w="675799">
                  <a:extLst>
                    <a:ext uri="{9D8B030D-6E8A-4147-A177-3AD203B41FA5}">
                      <a16:colId xmlns:a16="http://schemas.microsoft.com/office/drawing/2014/main" val="782899012"/>
                    </a:ext>
                  </a:extLst>
                </a:gridCol>
                <a:gridCol w="675799">
                  <a:extLst>
                    <a:ext uri="{9D8B030D-6E8A-4147-A177-3AD203B41FA5}">
                      <a16:colId xmlns:a16="http://schemas.microsoft.com/office/drawing/2014/main" val="3529928310"/>
                    </a:ext>
                  </a:extLst>
                </a:gridCol>
                <a:gridCol w="675799">
                  <a:extLst>
                    <a:ext uri="{9D8B030D-6E8A-4147-A177-3AD203B41FA5}">
                      <a16:colId xmlns:a16="http://schemas.microsoft.com/office/drawing/2014/main" val="2412389861"/>
                    </a:ext>
                  </a:extLst>
                </a:gridCol>
                <a:gridCol w="675799">
                  <a:extLst>
                    <a:ext uri="{9D8B030D-6E8A-4147-A177-3AD203B41FA5}">
                      <a16:colId xmlns:a16="http://schemas.microsoft.com/office/drawing/2014/main" val="2431084439"/>
                    </a:ext>
                  </a:extLst>
                </a:gridCol>
                <a:gridCol w="675799">
                  <a:extLst>
                    <a:ext uri="{9D8B030D-6E8A-4147-A177-3AD203B41FA5}">
                      <a16:colId xmlns:a16="http://schemas.microsoft.com/office/drawing/2014/main" val="2746443737"/>
                    </a:ext>
                  </a:extLst>
                </a:gridCol>
                <a:gridCol w="675799">
                  <a:extLst>
                    <a:ext uri="{9D8B030D-6E8A-4147-A177-3AD203B41FA5}">
                      <a16:colId xmlns:a16="http://schemas.microsoft.com/office/drawing/2014/main" val="503934096"/>
                    </a:ext>
                  </a:extLst>
                </a:gridCol>
              </a:tblGrid>
              <a:tr h="368808">
                <a:tc>
                  <a:txBody>
                    <a:bodyPr/>
                    <a:lstStyle/>
                    <a:p>
                      <a:endParaRPr lang="en-US" sz="1700"/>
                    </a:p>
                  </a:txBody>
                  <a:tcPr marL="83820" marR="83820" marT="41910" marB="41910"/>
                </a:tc>
                <a:tc>
                  <a:txBody>
                    <a:bodyPr/>
                    <a:lstStyle/>
                    <a:p>
                      <a:pPr algn="ctr"/>
                      <a:r>
                        <a:rPr lang="en-GB" sz="1700"/>
                        <a:t>S</a:t>
                      </a:r>
                    </a:p>
                  </a:txBody>
                  <a:tcPr marL="83820" marR="83820" marT="41910" marB="41910"/>
                </a:tc>
                <a:tc>
                  <a:txBody>
                    <a:bodyPr/>
                    <a:lstStyle/>
                    <a:p>
                      <a:pPr algn="ctr"/>
                      <a:r>
                        <a:rPr lang="en-GB" sz="1700"/>
                        <a:t>T</a:t>
                      </a:r>
                    </a:p>
                  </a:txBody>
                  <a:tcPr marL="83820" marR="83820" marT="41910" marB="41910"/>
                </a:tc>
                <a:tc>
                  <a:txBody>
                    <a:bodyPr/>
                    <a:lstStyle/>
                    <a:p>
                      <a:pPr algn="ctr"/>
                      <a:r>
                        <a:rPr lang="en-GB" sz="1700"/>
                        <a:t>R</a:t>
                      </a:r>
                    </a:p>
                  </a:txBody>
                  <a:tcPr marL="83820" marR="83820" marT="41910" marB="41910"/>
                </a:tc>
                <a:tc>
                  <a:txBody>
                    <a:bodyPr/>
                    <a:lstStyle/>
                    <a:p>
                      <a:pPr algn="ctr"/>
                      <a:r>
                        <a:rPr lang="en-GB" sz="1700"/>
                        <a:t>I</a:t>
                      </a:r>
                    </a:p>
                  </a:txBody>
                  <a:tcPr marL="83820" marR="83820" marT="41910" marB="41910"/>
                </a:tc>
                <a:tc>
                  <a:txBody>
                    <a:bodyPr/>
                    <a:lstStyle/>
                    <a:p>
                      <a:pPr algn="ctr"/>
                      <a:r>
                        <a:rPr lang="en-GB" sz="1700"/>
                        <a:t>D</a:t>
                      </a:r>
                    </a:p>
                  </a:txBody>
                  <a:tcPr marL="83820" marR="83820" marT="41910" marB="41910"/>
                </a:tc>
                <a:tc>
                  <a:txBody>
                    <a:bodyPr/>
                    <a:lstStyle/>
                    <a:p>
                      <a:pPr algn="ctr"/>
                      <a:r>
                        <a:rPr lang="en-GB" sz="1700"/>
                        <a:t>E</a:t>
                      </a:r>
                    </a:p>
                  </a:txBody>
                  <a:tcPr marL="83820" marR="83820" marT="41910" marB="41910"/>
                </a:tc>
                <a:extLst>
                  <a:ext uri="{0D108BD9-81ED-4DB2-BD59-A6C34878D82A}">
                    <a16:rowId xmlns:a16="http://schemas.microsoft.com/office/drawing/2014/main" val="2639620749"/>
                  </a:ext>
                </a:extLst>
              </a:tr>
              <a:tr h="620268">
                <a:tc>
                  <a:txBody>
                    <a:bodyPr/>
                    <a:lstStyle/>
                    <a:p>
                      <a:r>
                        <a:rPr lang="en-GB" sz="1700" b="1"/>
                        <a:t>External Entity</a:t>
                      </a:r>
                    </a:p>
                  </a:txBody>
                  <a:tcPr marL="83820" marR="83820" marT="41910" marB="41910"/>
                </a:tc>
                <a:tc>
                  <a:txBody>
                    <a:bodyPr/>
                    <a:lstStyle/>
                    <a:p>
                      <a:pPr algn="ctr"/>
                      <a:r>
                        <a:rPr lang="en-GB" sz="3300" b="1">
                          <a:sym typeface="Wingdings" panose="05000000000000000000" pitchFamily="2" charset="2"/>
                        </a:rPr>
                        <a:t></a:t>
                      </a:r>
                      <a:endParaRPr lang="en-GB" sz="1700" b="1"/>
                    </a:p>
                  </a:txBody>
                  <a:tcPr marL="83820" marR="83820" marT="41910" marB="41910"/>
                </a:tc>
                <a:tc>
                  <a:txBody>
                    <a:bodyPr/>
                    <a:lstStyle/>
                    <a:p>
                      <a:pPr algn="ctr"/>
                      <a:endParaRPr lang="en-GB" sz="1700"/>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endParaRPr lang="en-GB" sz="1700"/>
                    </a:p>
                  </a:txBody>
                  <a:tcPr marL="83820" marR="83820" marT="41910" marB="41910"/>
                </a:tc>
                <a:tc>
                  <a:txBody>
                    <a:bodyPr/>
                    <a:lstStyle/>
                    <a:p>
                      <a:pPr algn="ctr"/>
                      <a:endParaRPr lang="en-GB" sz="1700"/>
                    </a:p>
                  </a:txBody>
                  <a:tcPr marL="83820" marR="83820" marT="41910" marB="41910"/>
                </a:tc>
                <a:tc>
                  <a:txBody>
                    <a:bodyPr/>
                    <a:lstStyle/>
                    <a:p>
                      <a:pPr algn="ctr"/>
                      <a:endParaRPr lang="en-GB" sz="1700"/>
                    </a:p>
                  </a:txBody>
                  <a:tcPr marL="83820" marR="83820" marT="41910" marB="41910"/>
                </a:tc>
                <a:extLst>
                  <a:ext uri="{0D108BD9-81ED-4DB2-BD59-A6C34878D82A}">
                    <a16:rowId xmlns:a16="http://schemas.microsoft.com/office/drawing/2014/main" val="788614424"/>
                  </a:ext>
                </a:extLst>
              </a:tr>
              <a:tr h="620268">
                <a:tc>
                  <a:txBody>
                    <a:bodyPr/>
                    <a:lstStyle/>
                    <a:p>
                      <a:r>
                        <a:rPr lang="en-US" sz="1700" b="1"/>
                        <a:t>Process</a:t>
                      </a:r>
                      <a:endParaRPr lang="en-GB" sz="1700" b="1"/>
                    </a:p>
                  </a:txBody>
                  <a:tcPr marL="83820" marR="83820" marT="41910" marB="4191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extLst>
                  <a:ext uri="{0D108BD9-81ED-4DB2-BD59-A6C34878D82A}">
                    <a16:rowId xmlns:a16="http://schemas.microsoft.com/office/drawing/2014/main" val="3168012413"/>
                  </a:ext>
                </a:extLst>
              </a:tr>
              <a:tr h="620268">
                <a:tc>
                  <a:txBody>
                    <a:bodyPr/>
                    <a:lstStyle/>
                    <a:p>
                      <a:r>
                        <a:rPr lang="en-US" sz="1700" b="1"/>
                        <a:t>Data Store</a:t>
                      </a:r>
                      <a:endParaRPr lang="en-GB" sz="1700" b="1"/>
                    </a:p>
                  </a:txBody>
                  <a:tcPr marL="83820" marR="83820" marT="41910" marB="41910"/>
                </a:tc>
                <a:tc>
                  <a:txBody>
                    <a:bodyPr/>
                    <a:lstStyle/>
                    <a:p>
                      <a:pPr algn="ct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US" sz="3300" b="1" kern="1200">
                          <a:solidFill>
                            <a:schemeClr val="dk1"/>
                          </a:solidFill>
                          <a:latin typeface="+mn-lt"/>
                          <a:ea typeface="+mn-ea"/>
                          <a:cs typeface="+mn-cs"/>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endParaRPr lang="en-GB" sz="3300" b="1" kern="1200">
                        <a:solidFill>
                          <a:schemeClr val="dk1"/>
                        </a:solidFill>
                        <a:latin typeface="+mn-lt"/>
                        <a:ea typeface="+mn-ea"/>
                        <a:cs typeface="+mn-cs"/>
                      </a:endParaRPr>
                    </a:p>
                  </a:txBody>
                  <a:tcPr marL="83820" marR="83820" marT="41910" marB="41910"/>
                </a:tc>
                <a:extLst>
                  <a:ext uri="{0D108BD9-81ED-4DB2-BD59-A6C34878D82A}">
                    <a16:rowId xmlns:a16="http://schemas.microsoft.com/office/drawing/2014/main" val="1887920600"/>
                  </a:ext>
                </a:extLst>
              </a:tr>
              <a:tr h="620268">
                <a:tc>
                  <a:txBody>
                    <a:bodyPr/>
                    <a:lstStyle/>
                    <a:p>
                      <a:r>
                        <a:rPr lang="en-US" sz="1700" b="1"/>
                        <a:t>Data Flow</a:t>
                      </a:r>
                      <a:endParaRPr lang="en-GB" sz="1700" b="1"/>
                    </a:p>
                  </a:txBody>
                  <a:tcPr marL="83820" marR="83820" marT="41910" marB="41910"/>
                </a:tc>
                <a:tc>
                  <a:txBody>
                    <a:bodyPr/>
                    <a:lstStyle/>
                    <a:p>
                      <a:pPr algn="ct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r>
                        <a:rPr lang="en-GB" sz="3300" b="1" kern="1200">
                          <a:solidFill>
                            <a:schemeClr val="dk1"/>
                          </a:solidFill>
                          <a:latin typeface="+mn-lt"/>
                          <a:ea typeface="+mn-ea"/>
                          <a:cs typeface="+mn-cs"/>
                          <a:sym typeface="Wingdings" panose="05000000000000000000" pitchFamily="2" charset="2"/>
                        </a:rPr>
                        <a:t></a:t>
                      </a:r>
                      <a:endParaRPr lang="en-GB" sz="3300" b="1" kern="1200">
                        <a:solidFill>
                          <a:schemeClr val="dk1"/>
                        </a:solidFill>
                        <a:latin typeface="+mn-lt"/>
                        <a:ea typeface="+mn-ea"/>
                        <a:cs typeface="+mn-cs"/>
                      </a:endParaRPr>
                    </a:p>
                  </a:txBody>
                  <a:tcPr marL="83820" marR="83820" marT="41910" marB="41910"/>
                </a:tc>
                <a:tc>
                  <a:txBody>
                    <a:bodyPr/>
                    <a:lstStyle/>
                    <a:p>
                      <a:pPr algn="ctr"/>
                      <a:endParaRPr lang="en-GB" sz="3300" b="1" kern="1200" dirty="0">
                        <a:solidFill>
                          <a:schemeClr val="dk1"/>
                        </a:solidFill>
                        <a:latin typeface="+mn-lt"/>
                        <a:ea typeface="+mn-ea"/>
                        <a:cs typeface="+mn-cs"/>
                      </a:endParaRPr>
                    </a:p>
                  </a:txBody>
                  <a:tcPr marL="83820" marR="83820" marT="41910" marB="41910"/>
                </a:tc>
                <a:extLst>
                  <a:ext uri="{0D108BD9-81ED-4DB2-BD59-A6C34878D82A}">
                    <a16:rowId xmlns:a16="http://schemas.microsoft.com/office/drawing/2014/main" val="2089553883"/>
                  </a:ext>
                </a:extLst>
              </a:tr>
            </a:tbl>
          </a:graphicData>
        </a:graphic>
      </p:graphicFrame>
    </p:spTree>
    <p:extLst>
      <p:ext uri="{BB962C8B-B14F-4D97-AF65-F5344CB8AC3E}">
        <p14:creationId xmlns:p14="http://schemas.microsoft.com/office/powerpoint/2010/main" val="95947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28C9B-DB69-626F-4959-3584425F6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00A49-AB65-3177-F86A-551AD3024842}"/>
              </a:ext>
            </a:extLst>
          </p:cNvPr>
          <p:cNvSpPr>
            <a:spLocks noGrp="1"/>
          </p:cNvSpPr>
          <p:nvPr>
            <p:ph type="title"/>
          </p:nvPr>
        </p:nvSpPr>
        <p:spPr/>
        <p:txBody>
          <a:bodyPr/>
          <a:lstStyle/>
          <a:p>
            <a:r>
              <a:rPr lang="en-US" dirty="0"/>
              <a:t>PASTA</a:t>
            </a:r>
            <a:endParaRPr lang="en-GB" dirty="0"/>
          </a:p>
        </p:txBody>
      </p:sp>
      <p:graphicFrame>
        <p:nvGraphicFramePr>
          <p:cNvPr id="8" name="Content Placeholder 2">
            <a:extLst>
              <a:ext uri="{FF2B5EF4-FFF2-40B4-BE49-F238E27FC236}">
                <a16:creationId xmlns:a16="http://schemas.microsoft.com/office/drawing/2014/main" id="{4D45DBB6-D9BE-8E5F-790C-24585192678F}"/>
              </a:ext>
            </a:extLst>
          </p:cNvPr>
          <p:cNvGraphicFramePr>
            <a:graphicFrameLocks noGrp="1"/>
          </p:cNvGraphicFramePr>
          <p:nvPr>
            <p:ph idx="1"/>
            <p:extLst>
              <p:ext uri="{D42A27DB-BD31-4B8C-83A1-F6EECF244321}">
                <p14:modId xmlns:p14="http://schemas.microsoft.com/office/powerpoint/2010/main" val="88048242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46AF1DC-C3DB-46E9-F964-91E971B35D79}"/>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8C190A8D-7488-CB15-9BC3-18B7536B7C4A}"/>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16DDBF91-17DE-3A9F-0620-861586AE012B}"/>
              </a:ext>
            </a:extLst>
          </p:cNvPr>
          <p:cNvSpPr>
            <a:spLocks noGrp="1"/>
          </p:cNvSpPr>
          <p:nvPr>
            <p:ph type="sldNum" sz="quarter" idx="12"/>
          </p:nvPr>
        </p:nvSpPr>
        <p:spPr/>
        <p:txBody>
          <a:bodyPr/>
          <a:lstStyle/>
          <a:p>
            <a:fld id="{A65A5C87-DF58-40C8-B092-1DE63DB4547E}" type="slidenum">
              <a:rPr lang="en-US" smtClean="0"/>
              <a:t>15</a:t>
            </a:fld>
            <a:endParaRPr lang="en-US"/>
          </a:p>
        </p:txBody>
      </p:sp>
    </p:spTree>
    <p:extLst>
      <p:ext uri="{BB962C8B-B14F-4D97-AF65-F5344CB8AC3E}">
        <p14:creationId xmlns:p14="http://schemas.microsoft.com/office/powerpoint/2010/main" val="2465320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D63C4-010A-619C-2304-E01B7C4A0718}"/>
              </a:ext>
            </a:extLst>
          </p:cNvPr>
          <p:cNvSpPr>
            <a:spLocks noGrp="1"/>
          </p:cNvSpPr>
          <p:nvPr>
            <p:ph type="dt" sz="half" idx="10"/>
          </p:nvPr>
        </p:nvSpPr>
        <p:spPr/>
        <p:txBody>
          <a:bodyPr/>
          <a:lstStyle/>
          <a:p>
            <a:r>
              <a:rPr lang="en-US"/>
              <a:t>16 August 2025</a:t>
            </a:r>
          </a:p>
        </p:txBody>
      </p:sp>
      <p:sp>
        <p:nvSpPr>
          <p:cNvPr id="3" name="Footer Placeholder 2">
            <a:extLst>
              <a:ext uri="{FF2B5EF4-FFF2-40B4-BE49-F238E27FC236}">
                <a16:creationId xmlns:a16="http://schemas.microsoft.com/office/drawing/2014/main" id="{AC14B7CB-3915-680D-E665-42F5133D5EA7}"/>
              </a:ext>
            </a:extLst>
          </p:cNvPr>
          <p:cNvSpPr>
            <a:spLocks noGrp="1"/>
          </p:cNvSpPr>
          <p:nvPr>
            <p:ph type="ftr" sz="quarter" idx="11"/>
          </p:nvPr>
        </p:nvSpPr>
        <p:spPr/>
        <p:txBody>
          <a:bodyPr/>
          <a:lstStyle/>
          <a:p>
            <a:r>
              <a:rPr lang="en-US"/>
              <a:t>BSides Bournemouth 2025</a:t>
            </a:r>
          </a:p>
        </p:txBody>
      </p:sp>
      <p:sp>
        <p:nvSpPr>
          <p:cNvPr id="4" name="Slide Number Placeholder 3">
            <a:extLst>
              <a:ext uri="{FF2B5EF4-FFF2-40B4-BE49-F238E27FC236}">
                <a16:creationId xmlns:a16="http://schemas.microsoft.com/office/drawing/2014/main" id="{CEFE8D97-904D-B841-16CE-BB663DFF870E}"/>
              </a:ext>
            </a:extLst>
          </p:cNvPr>
          <p:cNvSpPr>
            <a:spLocks noGrp="1"/>
          </p:cNvSpPr>
          <p:nvPr>
            <p:ph type="sldNum" sz="quarter" idx="12"/>
          </p:nvPr>
        </p:nvSpPr>
        <p:spPr/>
        <p:txBody>
          <a:bodyPr/>
          <a:lstStyle/>
          <a:p>
            <a:fld id="{A65A5C87-DF58-40C8-B092-1DE63DB4547E}" type="slidenum">
              <a:rPr lang="en-US" smtClean="0"/>
              <a:t>16</a:t>
            </a:fld>
            <a:endParaRPr lang="en-US"/>
          </a:p>
        </p:txBody>
      </p:sp>
      <p:pic>
        <p:nvPicPr>
          <p:cNvPr id="5" name="Picture 4">
            <a:extLst>
              <a:ext uri="{FF2B5EF4-FFF2-40B4-BE49-F238E27FC236}">
                <a16:creationId xmlns:a16="http://schemas.microsoft.com/office/drawing/2014/main" id="{F192A455-9ED6-CC29-593F-B37970C52172}"/>
              </a:ext>
            </a:extLst>
          </p:cNvPr>
          <p:cNvPicPr>
            <a:picLocks noChangeAspect="1"/>
          </p:cNvPicPr>
          <p:nvPr/>
        </p:nvPicPr>
        <p:blipFill>
          <a:blip r:embed="rId3"/>
          <a:stretch>
            <a:fillRect/>
          </a:stretch>
        </p:blipFill>
        <p:spPr>
          <a:xfrm>
            <a:off x="483770" y="523018"/>
            <a:ext cx="11376860" cy="5358061"/>
          </a:xfrm>
          <a:prstGeom prst="rect">
            <a:avLst/>
          </a:prstGeom>
        </p:spPr>
      </p:pic>
    </p:spTree>
    <p:extLst>
      <p:ext uri="{BB962C8B-B14F-4D97-AF65-F5344CB8AC3E}">
        <p14:creationId xmlns:p14="http://schemas.microsoft.com/office/powerpoint/2010/main" val="226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93079-1320-D725-198F-15CF4C68E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3E08C-37E0-79DD-4A67-86086CA0DED0}"/>
              </a:ext>
            </a:extLst>
          </p:cNvPr>
          <p:cNvSpPr>
            <a:spLocks noGrp="1"/>
          </p:cNvSpPr>
          <p:nvPr>
            <p:ph type="title"/>
          </p:nvPr>
        </p:nvSpPr>
        <p:spPr>
          <a:xfrm>
            <a:off x="1011936" y="148936"/>
            <a:ext cx="10168128" cy="591293"/>
          </a:xfrm>
        </p:spPr>
        <p:txBody>
          <a:bodyPr anchor="t">
            <a:normAutofit fontScale="90000"/>
          </a:bodyPr>
          <a:lstStyle/>
          <a:p>
            <a:r>
              <a:rPr lang="en-US"/>
              <a:t>The Problem</a:t>
            </a:r>
          </a:p>
        </p:txBody>
      </p:sp>
      <p:graphicFrame>
        <p:nvGraphicFramePr>
          <p:cNvPr id="6" name="Content Placeholder 5">
            <a:extLst>
              <a:ext uri="{FF2B5EF4-FFF2-40B4-BE49-F238E27FC236}">
                <a16:creationId xmlns:a16="http://schemas.microsoft.com/office/drawing/2014/main" id="{AF031AE8-3A7E-12CF-4619-7A8681A78EE2}"/>
              </a:ext>
            </a:extLst>
          </p:cNvPr>
          <p:cNvGraphicFramePr>
            <a:graphicFrameLocks noGrp="1"/>
          </p:cNvGraphicFramePr>
          <p:nvPr>
            <p:ph idx="1"/>
            <p:extLst>
              <p:ext uri="{D42A27DB-BD31-4B8C-83A1-F6EECF244321}">
                <p14:modId xmlns:p14="http://schemas.microsoft.com/office/powerpoint/2010/main" val="3397552175"/>
              </p:ext>
            </p:extLst>
          </p:nvPr>
        </p:nvGraphicFramePr>
        <p:xfrm>
          <a:off x="1116013" y="1415143"/>
          <a:ext cx="10167936" cy="4767944"/>
        </p:xfrm>
        <a:graphic>
          <a:graphicData uri="http://schemas.openxmlformats.org/drawingml/2006/table">
            <a:tbl>
              <a:tblPr firstRow="1" bandRow="1">
                <a:tableStyleId>{5940675A-B579-460E-94D1-54222C63F5DA}</a:tableStyleId>
              </a:tblPr>
              <a:tblGrid>
                <a:gridCol w="5083968">
                  <a:extLst>
                    <a:ext uri="{9D8B030D-6E8A-4147-A177-3AD203B41FA5}">
                      <a16:colId xmlns:a16="http://schemas.microsoft.com/office/drawing/2014/main" val="440589146"/>
                    </a:ext>
                  </a:extLst>
                </a:gridCol>
                <a:gridCol w="5083968">
                  <a:extLst>
                    <a:ext uri="{9D8B030D-6E8A-4147-A177-3AD203B41FA5}">
                      <a16:colId xmlns:a16="http://schemas.microsoft.com/office/drawing/2014/main" val="1496130977"/>
                    </a:ext>
                  </a:extLst>
                </a:gridCol>
              </a:tblGrid>
              <a:tr h="2383972">
                <a:tc>
                  <a:txBody>
                    <a:bodyPr/>
                    <a:lstStyle/>
                    <a:p>
                      <a:pPr algn="ctr"/>
                      <a:r>
                        <a:rPr lang="en-US" b="1" dirty="0"/>
                        <a:t>The Known Knowns</a:t>
                      </a:r>
                    </a:p>
                    <a:p>
                      <a:endParaRPr lang="en-US" dirty="0"/>
                    </a:p>
                    <a:p>
                      <a:pPr marL="285750" indent="-285750">
                        <a:buFont typeface="Arial" panose="020B0604020202020204" pitchFamily="34" charset="0"/>
                        <a:buChar char="•"/>
                      </a:pPr>
                      <a:r>
                        <a:rPr lang="en-GB" dirty="0"/>
                        <a:t>Good encryption</a:t>
                      </a:r>
                    </a:p>
                    <a:p>
                      <a:pPr marL="285750" indent="-285750">
                        <a:buFont typeface="Arial" panose="020B0604020202020204" pitchFamily="34" charset="0"/>
                        <a:buChar char="•"/>
                      </a:pPr>
                      <a:r>
                        <a:rPr lang="en-GB" dirty="0"/>
                        <a:t>Single sign-on / Open ID Connect</a:t>
                      </a:r>
                    </a:p>
                    <a:p>
                      <a:pPr marL="285750" indent="-285750">
                        <a:buFont typeface="Arial" panose="020B0604020202020204" pitchFamily="34" charset="0"/>
                        <a:buChar char="•"/>
                      </a:pPr>
                      <a:r>
                        <a:rPr lang="en-GB" dirty="0"/>
                        <a:t>Secrets management</a:t>
                      </a:r>
                    </a:p>
                    <a:p>
                      <a:pPr marL="285750" indent="-285750">
                        <a:buFont typeface="Arial" panose="020B0604020202020204" pitchFamily="34" charset="0"/>
                        <a:buChar char="•"/>
                      </a:pPr>
                      <a:r>
                        <a:rPr lang="en-GB" dirty="0"/>
                        <a:t>Other stuff developers do day in, day out</a:t>
                      </a:r>
                    </a:p>
                  </a:txBody>
                  <a:tcPr/>
                </a:tc>
                <a:tc>
                  <a:txBody>
                    <a:bodyPr/>
                    <a:lstStyle/>
                    <a:p>
                      <a:pPr algn="ctr"/>
                      <a:r>
                        <a:rPr lang="en-US" b="1" dirty="0"/>
                        <a:t>The Unknown Knowns</a:t>
                      </a:r>
                    </a:p>
                    <a:p>
                      <a:pPr algn="ctr"/>
                      <a:endParaRPr lang="en-US" dirty="0"/>
                    </a:p>
                    <a:p>
                      <a:pPr marL="285750" indent="-285750" algn="l">
                        <a:buFont typeface="Arial" panose="020B0604020202020204" pitchFamily="34" charset="0"/>
                        <a:buChar char="•"/>
                      </a:pPr>
                      <a:r>
                        <a:rPr lang="en-US" dirty="0"/>
                        <a:t>Full details of best practice configuration</a:t>
                      </a:r>
                    </a:p>
                    <a:p>
                      <a:pPr marL="285750" indent="-285750" algn="l">
                        <a:buFont typeface="Arial" panose="020B0604020202020204" pitchFamily="34" charset="0"/>
                        <a:buChar char="•"/>
                      </a:pPr>
                      <a:r>
                        <a:rPr lang="en-US" dirty="0"/>
                        <a:t>Other stuff developers aren’t aware of (this is then surfaced in subsequent penetration tests).</a:t>
                      </a:r>
                      <a:endParaRPr lang="en-GB" dirty="0"/>
                    </a:p>
                  </a:txBody>
                  <a:tcPr/>
                </a:tc>
                <a:extLst>
                  <a:ext uri="{0D108BD9-81ED-4DB2-BD59-A6C34878D82A}">
                    <a16:rowId xmlns:a16="http://schemas.microsoft.com/office/drawing/2014/main" val="2222347428"/>
                  </a:ext>
                </a:extLst>
              </a:tr>
              <a:tr h="2383972">
                <a:tc>
                  <a:txBody>
                    <a:bodyPr/>
                    <a:lstStyle/>
                    <a:p>
                      <a:pPr algn="ctr"/>
                      <a:r>
                        <a:rPr lang="en-US" b="1" dirty="0"/>
                        <a:t>The Known Unknowns</a:t>
                      </a:r>
                    </a:p>
                    <a:p>
                      <a:pPr algn="l"/>
                      <a:endParaRPr lang="en-US" dirty="0"/>
                    </a:p>
                    <a:p>
                      <a:pPr marL="285750" indent="-285750" algn="l">
                        <a:buFont typeface="Arial" panose="020B0604020202020204" pitchFamily="34" charset="0"/>
                        <a:buChar char="•"/>
                      </a:pPr>
                      <a:r>
                        <a:rPr lang="en-US" dirty="0"/>
                        <a:t>Zero days / </a:t>
                      </a:r>
                      <a:r>
                        <a:rPr lang="en-US"/>
                        <a:t>new vulnerabilities</a:t>
                      </a:r>
                      <a:endParaRPr lang="en-US" dirty="0"/>
                    </a:p>
                    <a:p>
                      <a:pPr marL="285750" indent="-285750" algn="l">
                        <a:buFont typeface="Arial" panose="020B0604020202020204" pitchFamily="34" charset="0"/>
                        <a:buChar char="•"/>
                      </a:pPr>
                      <a:r>
                        <a:rPr lang="en-US" dirty="0"/>
                        <a:t>Human error</a:t>
                      </a:r>
                      <a:endParaRPr lang="en-GB" dirty="0"/>
                    </a:p>
                  </a:txBody>
                  <a:tcPr/>
                </a:tc>
                <a:tc>
                  <a:txBody>
                    <a:bodyPr/>
                    <a:lstStyle/>
                    <a:p>
                      <a:pPr algn="ctr"/>
                      <a:r>
                        <a:rPr lang="en-US" b="1" dirty="0"/>
                        <a:t>The Unknown Unknowns</a:t>
                      </a:r>
                    </a:p>
                    <a:p>
                      <a:pPr algn="l"/>
                      <a:endParaRPr lang="en-GB" dirty="0"/>
                    </a:p>
                    <a:p>
                      <a:pPr algn="l"/>
                      <a:endParaRPr lang="en-US" dirty="0"/>
                    </a:p>
                  </a:txBody>
                  <a:tcPr/>
                </a:tc>
                <a:extLst>
                  <a:ext uri="{0D108BD9-81ED-4DB2-BD59-A6C34878D82A}">
                    <a16:rowId xmlns:a16="http://schemas.microsoft.com/office/drawing/2014/main" val="3951629650"/>
                  </a:ext>
                </a:extLst>
              </a:tr>
            </a:tbl>
          </a:graphicData>
        </a:graphic>
      </p:graphicFrame>
      <p:sp>
        <p:nvSpPr>
          <p:cNvPr id="11" name="Date Placeholder 4">
            <a:extLst>
              <a:ext uri="{FF2B5EF4-FFF2-40B4-BE49-F238E27FC236}">
                <a16:creationId xmlns:a16="http://schemas.microsoft.com/office/drawing/2014/main" id="{92545608-4A0F-6A82-0864-3CEE6C103B61}"/>
              </a:ext>
            </a:extLst>
          </p:cNvPr>
          <p:cNvSpPr>
            <a:spLocks noGrp="1"/>
          </p:cNvSpPr>
          <p:nvPr>
            <p:ph type="dt" sz="half" idx="10"/>
          </p:nvPr>
        </p:nvSpPr>
        <p:spPr/>
        <p:txBody>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1F4EDB7F-2D8A-ECF6-A753-16C29B6E2002}"/>
              </a:ext>
            </a:extLst>
          </p:cNvPr>
          <p:cNvSpPr>
            <a:spLocks noGrp="1"/>
          </p:cNvSpPr>
          <p:nvPr>
            <p:ph type="ftr" sz="quarter" idx="11"/>
          </p:nvPr>
        </p:nvSpPr>
        <p:spPr/>
        <p:txBody>
          <a:bodyPr/>
          <a:lstStyle/>
          <a:p>
            <a:r>
              <a:rPr lang="en-US"/>
              <a:t>BSides Bournemouth 2025</a:t>
            </a:r>
          </a:p>
        </p:txBody>
      </p:sp>
      <p:sp>
        <p:nvSpPr>
          <p:cNvPr id="15" name="Slide Number Placeholder 6">
            <a:extLst>
              <a:ext uri="{FF2B5EF4-FFF2-40B4-BE49-F238E27FC236}">
                <a16:creationId xmlns:a16="http://schemas.microsoft.com/office/drawing/2014/main" id="{DB71DDAA-CF9D-9142-0374-2162639BA864}"/>
              </a:ext>
            </a:extLst>
          </p:cNvPr>
          <p:cNvSpPr>
            <a:spLocks noGrp="1"/>
          </p:cNvSpPr>
          <p:nvPr>
            <p:ph type="sldNum" sz="quarter" idx="12"/>
          </p:nvPr>
        </p:nvSpPr>
        <p:spPr/>
        <p:txBody>
          <a:bodyPr/>
          <a:lstStyle/>
          <a:p>
            <a:pPr>
              <a:spcAft>
                <a:spcPts val="600"/>
              </a:spcAft>
            </a:pPr>
            <a:fld id="{A65A5C87-DF58-40C8-B092-1DE63DB4547E}" type="slidenum">
              <a:rPr lang="en-US" dirty="0"/>
              <a:pPr>
                <a:spcAft>
                  <a:spcPts val="600"/>
                </a:spcAft>
              </a:pPr>
              <a:t>17</a:t>
            </a:fld>
            <a:endParaRPr lang="en-US"/>
          </a:p>
        </p:txBody>
      </p:sp>
      <p:cxnSp>
        <p:nvCxnSpPr>
          <p:cNvPr id="8" name="Straight Arrow Connector 7">
            <a:extLst>
              <a:ext uri="{FF2B5EF4-FFF2-40B4-BE49-F238E27FC236}">
                <a16:creationId xmlns:a16="http://schemas.microsoft.com/office/drawing/2014/main" id="{72C53C23-620D-CD8C-B4D3-30036663CD33}"/>
              </a:ext>
            </a:extLst>
          </p:cNvPr>
          <p:cNvCxnSpPr>
            <a:cxnSpLocks/>
          </p:cNvCxnSpPr>
          <p:nvPr/>
        </p:nvCxnSpPr>
        <p:spPr>
          <a:xfrm>
            <a:off x="1409700" y="1219200"/>
            <a:ext cx="9666732" cy="226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157288B-3A66-C068-91B6-09191B6F8101}"/>
              </a:ext>
            </a:extLst>
          </p:cNvPr>
          <p:cNvSpPr txBox="1"/>
          <p:nvPr/>
        </p:nvSpPr>
        <p:spPr>
          <a:xfrm>
            <a:off x="1115568" y="838200"/>
            <a:ext cx="903732" cy="338554"/>
          </a:xfrm>
          <a:prstGeom prst="rect">
            <a:avLst/>
          </a:prstGeom>
          <a:noFill/>
        </p:spPr>
        <p:txBody>
          <a:bodyPr wrap="square" rtlCol="0">
            <a:spAutoFit/>
          </a:bodyPr>
          <a:lstStyle/>
          <a:p>
            <a:r>
              <a:rPr lang="en-US" sz="1600"/>
              <a:t>Known</a:t>
            </a:r>
            <a:endParaRPr lang="en-GB" sz="1600"/>
          </a:p>
        </p:txBody>
      </p:sp>
      <p:sp>
        <p:nvSpPr>
          <p:cNvPr id="14" name="TextBox 13">
            <a:extLst>
              <a:ext uri="{FF2B5EF4-FFF2-40B4-BE49-F238E27FC236}">
                <a16:creationId xmlns:a16="http://schemas.microsoft.com/office/drawing/2014/main" id="{205A72D4-601E-B905-0A09-4D45DCC5E0D0}"/>
              </a:ext>
            </a:extLst>
          </p:cNvPr>
          <p:cNvSpPr txBox="1"/>
          <p:nvPr/>
        </p:nvSpPr>
        <p:spPr>
          <a:xfrm>
            <a:off x="10140043" y="838200"/>
            <a:ext cx="1503100" cy="338554"/>
          </a:xfrm>
          <a:prstGeom prst="rect">
            <a:avLst/>
          </a:prstGeom>
          <a:noFill/>
        </p:spPr>
        <p:txBody>
          <a:bodyPr wrap="square" rtlCol="0">
            <a:spAutoFit/>
          </a:bodyPr>
          <a:lstStyle/>
          <a:p>
            <a:r>
              <a:rPr lang="en-US" sz="1600"/>
              <a:t>Unknown</a:t>
            </a:r>
            <a:endParaRPr lang="en-GB" sz="1600"/>
          </a:p>
        </p:txBody>
      </p:sp>
      <p:cxnSp>
        <p:nvCxnSpPr>
          <p:cNvPr id="17" name="Straight Arrow Connector 16">
            <a:extLst>
              <a:ext uri="{FF2B5EF4-FFF2-40B4-BE49-F238E27FC236}">
                <a16:creationId xmlns:a16="http://schemas.microsoft.com/office/drawing/2014/main" id="{4DE5E50E-A805-9B7C-BAAF-BCB1A7D6094C}"/>
              </a:ext>
            </a:extLst>
          </p:cNvPr>
          <p:cNvCxnSpPr>
            <a:cxnSpLocks/>
          </p:cNvCxnSpPr>
          <p:nvPr/>
        </p:nvCxnSpPr>
        <p:spPr>
          <a:xfrm>
            <a:off x="908051" y="1415143"/>
            <a:ext cx="22678" cy="4767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CDE8BFD-DD5F-6968-6B98-895A9249E516}"/>
              </a:ext>
            </a:extLst>
          </p:cNvPr>
          <p:cNvSpPr txBox="1"/>
          <p:nvPr/>
        </p:nvSpPr>
        <p:spPr>
          <a:xfrm>
            <a:off x="26997" y="1524000"/>
            <a:ext cx="903732" cy="338554"/>
          </a:xfrm>
          <a:prstGeom prst="rect">
            <a:avLst/>
          </a:prstGeom>
          <a:noFill/>
        </p:spPr>
        <p:txBody>
          <a:bodyPr wrap="square" rtlCol="0">
            <a:spAutoFit/>
          </a:bodyPr>
          <a:lstStyle/>
          <a:p>
            <a:r>
              <a:rPr lang="en-US" sz="1600"/>
              <a:t>Known</a:t>
            </a:r>
            <a:endParaRPr lang="en-GB" sz="1600"/>
          </a:p>
        </p:txBody>
      </p:sp>
      <p:sp>
        <p:nvSpPr>
          <p:cNvPr id="20" name="TextBox 19">
            <a:extLst>
              <a:ext uri="{FF2B5EF4-FFF2-40B4-BE49-F238E27FC236}">
                <a16:creationId xmlns:a16="http://schemas.microsoft.com/office/drawing/2014/main" id="{D3DD6AA4-BA54-BED3-905F-4083D8F7CE8A}"/>
              </a:ext>
            </a:extLst>
          </p:cNvPr>
          <p:cNvSpPr txBox="1"/>
          <p:nvPr/>
        </p:nvSpPr>
        <p:spPr>
          <a:xfrm>
            <a:off x="-48986" y="5704381"/>
            <a:ext cx="1503100" cy="338554"/>
          </a:xfrm>
          <a:prstGeom prst="rect">
            <a:avLst/>
          </a:prstGeom>
          <a:noFill/>
        </p:spPr>
        <p:txBody>
          <a:bodyPr wrap="square" rtlCol="0">
            <a:spAutoFit/>
          </a:bodyPr>
          <a:lstStyle/>
          <a:p>
            <a:r>
              <a:rPr lang="en-US" sz="1600"/>
              <a:t>Unknown</a:t>
            </a:r>
            <a:endParaRPr lang="en-GB"/>
          </a:p>
        </p:txBody>
      </p:sp>
      <p:pic>
        <p:nvPicPr>
          <p:cNvPr id="22" name="Graphic 21" descr="Swan with solid fill">
            <a:extLst>
              <a:ext uri="{FF2B5EF4-FFF2-40B4-BE49-F238E27FC236}">
                <a16:creationId xmlns:a16="http://schemas.microsoft.com/office/drawing/2014/main" id="{B077320D-B92A-DB0A-8E0B-B79D321F82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39604" y="4239227"/>
            <a:ext cx="1774785" cy="1774785"/>
          </a:xfrm>
          <a:prstGeom prst="rect">
            <a:avLst/>
          </a:prstGeom>
        </p:spPr>
      </p:pic>
    </p:spTree>
    <p:extLst>
      <p:ext uri="{BB962C8B-B14F-4D97-AF65-F5344CB8AC3E}">
        <p14:creationId xmlns:p14="http://schemas.microsoft.com/office/powerpoint/2010/main" val="214767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CEDB-32DD-9C7F-3D42-B978B76C1261}"/>
              </a:ext>
            </a:extLst>
          </p:cNvPr>
          <p:cNvSpPr>
            <a:spLocks noGrp="1"/>
          </p:cNvSpPr>
          <p:nvPr>
            <p:ph type="title"/>
          </p:nvPr>
        </p:nvSpPr>
        <p:spPr/>
        <p:txBody>
          <a:bodyPr/>
          <a:lstStyle/>
          <a:p>
            <a:r>
              <a:rPr lang="en-US" dirty="0"/>
              <a:t>Sources of Inspiration</a:t>
            </a:r>
            <a:endParaRPr lang="en-GB" dirty="0"/>
          </a:p>
        </p:txBody>
      </p:sp>
      <p:sp>
        <p:nvSpPr>
          <p:cNvPr id="3" name="Content Placeholder 2">
            <a:extLst>
              <a:ext uri="{FF2B5EF4-FFF2-40B4-BE49-F238E27FC236}">
                <a16:creationId xmlns:a16="http://schemas.microsoft.com/office/drawing/2014/main" id="{E1C5A6EE-DAC8-CBB3-DC51-1A1292D1A9B3}"/>
              </a:ext>
            </a:extLst>
          </p:cNvPr>
          <p:cNvSpPr>
            <a:spLocks noGrp="1"/>
          </p:cNvSpPr>
          <p:nvPr>
            <p:ph idx="1"/>
          </p:nvPr>
        </p:nvSpPr>
        <p:spPr/>
        <p:txBody>
          <a:bodyPr/>
          <a:lstStyle/>
          <a:p>
            <a:r>
              <a:rPr lang="en-US" dirty="0"/>
              <a:t>Your organization’s policies and procedures</a:t>
            </a:r>
          </a:p>
          <a:p>
            <a:r>
              <a:rPr lang="en-US" dirty="0"/>
              <a:t>SaaS / PaaS / IaaS Provider Best Practice</a:t>
            </a:r>
          </a:p>
          <a:p>
            <a:r>
              <a:rPr lang="en-US" dirty="0"/>
              <a:t>MITRE </a:t>
            </a:r>
            <a:r>
              <a:rPr lang="en-US" dirty="0" err="1"/>
              <a:t>CAPEC</a:t>
            </a:r>
            <a:r>
              <a:rPr lang="en-US" dirty="0"/>
              <a:t> – mapped to STRIDE on Brett Crawley’s ostering.com blog</a:t>
            </a:r>
          </a:p>
          <a:p>
            <a:r>
              <a:rPr lang="en-US" dirty="0"/>
              <a:t>Previous incidents</a:t>
            </a:r>
          </a:p>
          <a:p>
            <a:r>
              <a:rPr lang="en-US" dirty="0"/>
              <a:t>Your in-house red team</a:t>
            </a:r>
          </a:p>
          <a:p>
            <a:r>
              <a:rPr lang="en-US" dirty="0"/>
              <a:t>Commercial tooling</a:t>
            </a:r>
          </a:p>
        </p:txBody>
      </p:sp>
      <p:sp>
        <p:nvSpPr>
          <p:cNvPr id="4" name="Date Placeholder 3">
            <a:extLst>
              <a:ext uri="{FF2B5EF4-FFF2-40B4-BE49-F238E27FC236}">
                <a16:creationId xmlns:a16="http://schemas.microsoft.com/office/drawing/2014/main" id="{E2E7843A-F378-CBD4-6A3E-AF87A913AB83}"/>
              </a:ext>
            </a:extLst>
          </p:cNvPr>
          <p:cNvSpPr>
            <a:spLocks noGrp="1"/>
          </p:cNvSpPr>
          <p:nvPr>
            <p:ph type="dt" sz="half" idx="10"/>
          </p:nvPr>
        </p:nvSpPr>
        <p:spPr/>
        <p:txBody>
          <a:bodyPr/>
          <a:lstStyle/>
          <a:p>
            <a:r>
              <a:rPr lang="en-US"/>
              <a:t>16 August 2025</a:t>
            </a:r>
            <a:endParaRPr lang="en-US" dirty="0"/>
          </a:p>
        </p:txBody>
      </p:sp>
      <p:sp>
        <p:nvSpPr>
          <p:cNvPr id="5" name="Footer Placeholder 4">
            <a:extLst>
              <a:ext uri="{FF2B5EF4-FFF2-40B4-BE49-F238E27FC236}">
                <a16:creationId xmlns:a16="http://schemas.microsoft.com/office/drawing/2014/main" id="{B95A99D2-3EE7-BF8A-9BE7-2DDFFB01D7A5}"/>
              </a:ext>
            </a:extLst>
          </p:cNvPr>
          <p:cNvSpPr>
            <a:spLocks noGrp="1"/>
          </p:cNvSpPr>
          <p:nvPr>
            <p:ph type="ftr" sz="quarter" idx="11"/>
          </p:nvPr>
        </p:nvSpPr>
        <p:spPr/>
        <p:txBody>
          <a:bodyPr/>
          <a:lstStyle/>
          <a:p>
            <a:r>
              <a:rPr lang="en-US"/>
              <a:t>BSides Bournemouth 2025</a:t>
            </a:r>
            <a:endParaRPr lang="en-US" dirty="0"/>
          </a:p>
        </p:txBody>
      </p:sp>
      <p:sp>
        <p:nvSpPr>
          <p:cNvPr id="6" name="Slide Number Placeholder 5">
            <a:extLst>
              <a:ext uri="{FF2B5EF4-FFF2-40B4-BE49-F238E27FC236}">
                <a16:creationId xmlns:a16="http://schemas.microsoft.com/office/drawing/2014/main" id="{E5BAB5F5-A612-469F-8339-F341B3130FFD}"/>
              </a:ext>
            </a:extLst>
          </p:cNvPr>
          <p:cNvSpPr>
            <a:spLocks noGrp="1"/>
          </p:cNvSpPr>
          <p:nvPr>
            <p:ph type="sldNum" sz="quarter" idx="12"/>
          </p:nvPr>
        </p:nvSpPr>
        <p:spPr/>
        <p:txBody>
          <a:bodyPr/>
          <a:lstStyle/>
          <a:p>
            <a:fld id="{A65A5C87-DF58-40C8-B092-1DE63DB4547E}" type="slidenum">
              <a:rPr lang="en-US" smtClean="0"/>
              <a:t>18</a:t>
            </a:fld>
            <a:endParaRPr lang="en-US"/>
          </a:p>
        </p:txBody>
      </p:sp>
    </p:spTree>
    <p:extLst>
      <p:ext uri="{BB962C8B-B14F-4D97-AF65-F5344CB8AC3E}">
        <p14:creationId xmlns:p14="http://schemas.microsoft.com/office/powerpoint/2010/main" val="211787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6A5A9-5685-DE6A-8F81-CE054439D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88268-44E7-0524-B4A1-801D29F145F7}"/>
              </a:ext>
            </a:extLst>
          </p:cNvPr>
          <p:cNvSpPr>
            <a:spLocks noGrp="1"/>
          </p:cNvSpPr>
          <p:nvPr>
            <p:ph type="title"/>
          </p:nvPr>
        </p:nvSpPr>
        <p:spPr>
          <a:xfrm>
            <a:off x="1097280" y="286603"/>
            <a:ext cx="10058400" cy="677901"/>
          </a:xfrm>
        </p:spPr>
        <p:txBody>
          <a:bodyPr>
            <a:normAutofit fontScale="90000"/>
          </a:bodyPr>
          <a:lstStyle/>
          <a:p>
            <a:r>
              <a:rPr lang="en-US" dirty="0"/>
              <a:t>Links for Security Baselines, etc.</a:t>
            </a:r>
            <a:endParaRPr lang="en-GB" dirty="0"/>
          </a:p>
        </p:txBody>
      </p:sp>
      <p:sp>
        <p:nvSpPr>
          <p:cNvPr id="5" name="Date Placeholder 4">
            <a:extLst>
              <a:ext uri="{FF2B5EF4-FFF2-40B4-BE49-F238E27FC236}">
                <a16:creationId xmlns:a16="http://schemas.microsoft.com/office/drawing/2014/main" id="{54A4B26B-4750-4D8E-50E5-4AD86FBE95F5}"/>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026D932A-E9A1-6429-BF9F-9906213AE2D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BSides Bournemouth 2025</a:t>
            </a:r>
          </a:p>
        </p:txBody>
      </p:sp>
      <p:sp>
        <p:nvSpPr>
          <p:cNvPr id="7" name="Slide Number Placeholder 6">
            <a:extLst>
              <a:ext uri="{FF2B5EF4-FFF2-40B4-BE49-F238E27FC236}">
                <a16:creationId xmlns:a16="http://schemas.microsoft.com/office/drawing/2014/main" id="{435B8F32-F9BE-EDC9-DA6E-A63C4757B34D}"/>
              </a:ext>
            </a:extLst>
          </p:cNvPr>
          <p:cNvSpPr>
            <a:spLocks noGrp="1"/>
          </p:cNvSpPr>
          <p:nvPr>
            <p:ph type="sldNum" sz="quarter" idx="12"/>
          </p:nvPr>
        </p:nvSpPr>
        <p:spPr>
          <a:xfrm>
            <a:off x="9900458" y="6459785"/>
            <a:ext cx="1312025" cy="365125"/>
          </a:xfrm>
        </p:spPr>
        <p:txBody>
          <a:bodyPr>
            <a:normAutofit/>
          </a:bodyPr>
          <a:lstStyle/>
          <a:p>
            <a:pPr>
              <a:spcAft>
                <a:spcPts val="600"/>
              </a:spcAft>
            </a:pPr>
            <a:fld id="{A65A5C87-DF58-40C8-B092-1DE63DB4547E}" type="slidenum">
              <a:rPr lang="en-US"/>
              <a:pPr>
                <a:spcAft>
                  <a:spcPts val="600"/>
                </a:spcAft>
              </a:pPr>
              <a:t>19</a:t>
            </a:fld>
            <a:endParaRPr lang="en-US"/>
          </a:p>
        </p:txBody>
      </p:sp>
      <p:graphicFrame>
        <p:nvGraphicFramePr>
          <p:cNvPr id="15" name="Content Placeholder 5">
            <a:extLst>
              <a:ext uri="{FF2B5EF4-FFF2-40B4-BE49-F238E27FC236}">
                <a16:creationId xmlns:a16="http://schemas.microsoft.com/office/drawing/2014/main" id="{AC1E1F40-638C-AF87-B1B4-F7B71A2EBC2B}"/>
              </a:ext>
            </a:extLst>
          </p:cNvPr>
          <p:cNvGraphicFramePr>
            <a:graphicFrameLocks noGrp="1"/>
          </p:cNvGraphicFramePr>
          <p:nvPr>
            <p:ph idx="1"/>
            <p:extLst>
              <p:ext uri="{D42A27DB-BD31-4B8C-83A1-F6EECF244321}">
                <p14:modId xmlns:p14="http://schemas.microsoft.com/office/powerpoint/2010/main" val="3031604686"/>
              </p:ext>
            </p:extLst>
          </p:nvPr>
        </p:nvGraphicFramePr>
        <p:xfrm>
          <a:off x="306888" y="1052186"/>
          <a:ext cx="11580311" cy="5348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925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8662EA9-5752-6DB4-DF9E-8BA2D754F3C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A bit about me</a:t>
            </a:r>
            <a:endParaRPr lang="en-GB" sz="3600" dirty="0">
              <a:solidFill>
                <a:srgbClr val="FFFFFF"/>
              </a:solidFill>
            </a:endParaRPr>
          </a:p>
        </p:txBody>
      </p:sp>
      <p:sp>
        <p:nvSpPr>
          <p:cNvPr id="9" name="Rectangle 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3D3DE735-2FE6-9A7A-0929-54B03C166BB3}"/>
              </a:ext>
            </a:extLst>
          </p:cNvPr>
          <p:cNvSpPr>
            <a:spLocks noGrp="1"/>
          </p:cNvSpPr>
          <p:nvPr>
            <p:ph idx="1"/>
          </p:nvPr>
        </p:nvSpPr>
        <p:spPr>
          <a:xfrm>
            <a:off x="4742016" y="605896"/>
            <a:ext cx="6413663" cy="5646208"/>
          </a:xfrm>
        </p:spPr>
        <p:txBody>
          <a:bodyPr anchor="ctr">
            <a:normAutofit/>
          </a:bodyPr>
          <a:lstStyle/>
          <a:p>
            <a:pPr lvl="1"/>
            <a:r>
              <a:rPr lang="en-US" dirty="0"/>
              <a:t>Started using computers in the days before Windows.</a:t>
            </a:r>
          </a:p>
          <a:p>
            <a:pPr lvl="1"/>
            <a:r>
              <a:rPr lang="en-US" dirty="0"/>
              <a:t>Over 10 years doing information security in public and private sector.</a:t>
            </a:r>
          </a:p>
          <a:p>
            <a:pPr lvl="1"/>
            <a:r>
              <a:rPr lang="en-US" dirty="0"/>
              <a:t>Currently working for Sainsbury’s as a Lead Information Security Analyst.</a:t>
            </a:r>
          </a:p>
          <a:p>
            <a:pPr lvl="1"/>
            <a:r>
              <a:rPr lang="en-US" dirty="0"/>
              <a:t>Regularly use threat modelling to assess mainly cloud-based architecture.</a:t>
            </a:r>
          </a:p>
          <a:p>
            <a:pPr lvl="1"/>
            <a:r>
              <a:rPr lang="en-US" dirty="0"/>
              <a:t>X: @allaboutclait</a:t>
            </a:r>
          </a:p>
          <a:p>
            <a:pPr lvl="1"/>
            <a:r>
              <a:rPr lang="en-US" dirty="0"/>
              <a:t>This presentation contains my personal views and not those of </a:t>
            </a:r>
            <a:r>
              <a:rPr lang="en-US"/>
              <a:t>my employer.</a:t>
            </a:r>
            <a:endParaRPr lang="en-US" dirty="0"/>
          </a:p>
          <a:p>
            <a:endParaRPr lang="en-US" dirty="0"/>
          </a:p>
        </p:txBody>
      </p:sp>
      <p:sp>
        <p:nvSpPr>
          <p:cNvPr id="4" name="Date Placeholder 3">
            <a:extLst>
              <a:ext uri="{FF2B5EF4-FFF2-40B4-BE49-F238E27FC236}">
                <a16:creationId xmlns:a16="http://schemas.microsoft.com/office/drawing/2014/main" id="{2E5A785D-EC3B-94A5-E138-AA256C78A103}"/>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DBCA031D-5248-9F75-C3A9-81C02E67F23B}"/>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7ACE79FF-CC63-9C02-F04F-6B011B522ABA}"/>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2</a:t>
            </a:fld>
            <a:endParaRPr lang="en-US">
              <a:solidFill>
                <a:schemeClr val="tx2"/>
              </a:solidFill>
            </a:endParaRPr>
          </a:p>
        </p:txBody>
      </p:sp>
    </p:spTree>
    <p:extLst>
      <p:ext uri="{BB962C8B-B14F-4D97-AF65-F5344CB8AC3E}">
        <p14:creationId xmlns:p14="http://schemas.microsoft.com/office/powerpoint/2010/main" val="227665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70B3F-F690-B0FD-D48C-C12F05772B8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1B7F93F-26FB-2005-B378-F6AAFC4F64C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Some relevant elements from the Threat Modelling Manifesto</a:t>
            </a:r>
            <a:endParaRPr lang="en-GB" sz="3600">
              <a:solidFill>
                <a:srgbClr val="FFFFFF"/>
              </a:solidFill>
            </a:endParaRPr>
          </a:p>
        </p:txBody>
      </p:sp>
      <p:sp>
        <p:nvSpPr>
          <p:cNvPr id="16" name="Rectangle 15">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FE985AEC-0380-CFE9-9400-910932CC1825}"/>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25D33F22-72D9-50AD-62EB-2D221EA9A3D6}"/>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CC4CF3F9-B931-2EDD-7610-AC739B371974}"/>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20</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D906915F-200A-B387-2A6F-79FB9E21CAFF}"/>
              </a:ext>
            </a:extLst>
          </p:cNvPr>
          <p:cNvGraphicFramePr>
            <a:graphicFrameLocks noGrp="1"/>
          </p:cNvGraphicFramePr>
          <p:nvPr>
            <p:ph idx="1"/>
            <p:extLst>
              <p:ext uri="{D42A27DB-BD31-4B8C-83A1-F6EECF244321}">
                <p14:modId xmlns:p14="http://schemas.microsoft.com/office/powerpoint/2010/main" val="1558737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291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B85E19-39C0-D3AA-A966-54381549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77709-82DC-CB56-D8ED-AEED69641A0A}"/>
              </a:ext>
            </a:extLst>
          </p:cNvPr>
          <p:cNvSpPr>
            <a:spLocks noGrp="1"/>
          </p:cNvSpPr>
          <p:nvPr>
            <p:ph type="title"/>
          </p:nvPr>
        </p:nvSpPr>
        <p:spPr>
          <a:xfrm>
            <a:off x="1097280" y="286603"/>
            <a:ext cx="10058400" cy="677901"/>
          </a:xfrm>
        </p:spPr>
        <p:txBody>
          <a:bodyPr>
            <a:normAutofit fontScale="90000"/>
          </a:bodyPr>
          <a:lstStyle/>
          <a:p>
            <a:r>
              <a:rPr lang="en-US" dirty="0"/>
              <a:t>Resources for Creating Templates</a:t>
            </a:r>
            <a:endParaRPr lang="en-GB" dirty="0"/>
          </a:p>
        </p:txBody>
      </p:sp>
      <p:sp>
        <p:nvSpPr>
          <p:cNvPr id="5" name="Date Placeholder 4">
            <a:extLst>
              <a:ext uri="{FF2B5EF4-FFF2-40B4-BE49-F238E27FC236}">
                <a16:creationId xmlns:a16="http://schemas.microsoft.com/office/drawing/2014/main" id="{669D6721-1462-F4CD-FBBE-54B5596C44C1}"/>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0E9ABC5F-2E62-43BA-33E0-090E628707E8}"/>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BSides Bournemouth 2025</a:t>
            </a:r>
          </a:p>
        </p:txBody>
      </p:sp>
      <p:sp>
        <p:nvSpPr>
          <p:cNvPr id="7" name="Slide Number Placeholder 6">
            <a:extLst>
              <a:ext uri="{FF2B5EF4-FFF2-40B4-BE49-F238E27FC236}">
                <a16:creationId xmlns:a16="http://schemas.microsoft.com/office/drawing/2014/main" id="{F506F1CD-72F8-1476-CD8F-FC68DDD4B04B}"/>
              </a:ext>
            </a:extLst>
          </p:cNvPr>
          <p:cNvSpPr>
            <a:spLocks noGrp="1"/>
          </p:cNvSpPr>
          <p:nvPr>
            <p:ph type="sldNum" sz="quarter" idx="12"/>
          </p:nvPr>
        </p:nvSpPr>
        <p:spPr>
          <a:xfrm>
            <a:off x="9900458" y="6459785"/>
            <a:ext cx="1312025" cy="365125"/>
          </a:xfrm>
        </p:spPr>
        <p:txBody>
          <a:bodyPr>
            <a:normAutofit/>
          </a:bodyPr>
          <a:lstStyle/>
          <a:p>
            <a:pPr>
              <a:spcAft>
                <a:spcPts val="600"/>
              </a:spcAft>
            </a:pPr>
            <a:fld id="{A65A5C87-DF58-40C8-B092-1DE63DB4547E}" type="slidenum">
              <a:rPr lang="en-US"/>
              <a:pPr>
                <a:spcAft>
                  <a:spcPts val="600"/>
                </a:spcAft>
              </a:pPr>
              <a:t>21</a:t>
            </a:fld>
            <a:endParaRPr lang="en-US"/>
          </a:p>
        </p:txBody>
      </p:sp>
      <p:graphicFrame>
        <p:nvGraphicFramePr>
          <p:cNvPr id="15" name="Content Placeholder 5">
            <a:extLst>
              <a:ext uri="{FF2B5EF4-FFF2-40B4-BE49-F238E27FC236}">
                <a16:creationId xmlns:a16="http://schemas.microsoft.com/office/drawing/2014/main" id="{6F5A690E-0C0D-FA1D-C6B6-10A107748D28}"/>
              </a:ext>
            </a:extLst>
          </p:cNvPr>
          <p:cNvGraphicFramePr>
            <a:graphicFrameLocks noGrp="1"/>
          </p:cNvGraphicFramePr>
          <p:nvPr>
            <p:ph idx="1"/>
            <p:extLst>
              <p:ext uri="{D42A27DB-BD31-4B8C-83A1-F6EECF244321}">
                <p14:modId xmlns:p14="http://schemas.microsoft.com/office/powerpoint/2010/main" val="1280027354"/>
              </p:ext>
            </p:extLst>
          </p:nvPr>
        </p:nvGraphicFramePr>
        <p:xfrm>
          <a:off x="306888" y="1052186"/>
          <a:ext cx="11580311" cy="3068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7369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7B34-88D2-01A6-8B03-CFDA2478F237}"/>
              </a:ext>
            </a:extLst>
          </p:cNvPr>
          <p:cNvSpPr>
            <a:spLocks noGrp="1"/>
          </p:cNvSpPr>
          <p:nvPr>
            <p:ph type="title"/>
          </p:nvPr>
        </p:nvSpPr>
        <p:spPr/>
        <p:txBody>
          <a:bodyPr/>
          <a:lstStyle/>
          <a:p>
            <a:r>
              <a:rPr lang="en-US" dirty="0"/>
              <a:t>Thank you, and happy threat modelling!</a:t>
            </a:r>
            <a:endParaRPr lang="en-GB" dirty="0"/>
          </a:p>
        </p:txBody>
      </p:sp>
      <p:sp>
        <p:nvSpPr>
          <p:cNvPr id="3" name="Content Placeholder 2">
            <a:extLst>
              <a:ext uri="{FF2B5EF4-FFF2-40B4-BE49-F238E27FC236}">
                <a16:creationId xmlns:a16="http://schemas.microsoft.com/office/drawing/2014/main" id="{8E5F30E6-B7DF-A059-FF58-E5CF573F6C84}"/>
              </a:ext>
            </a:extLst>
          </p:cNvPr>
          <p:cNvSpPr>
            <a:spLocks noGrp="1"/>
          </p:cNvSpPr>
          <p:nvPr>
            <p:ph sz="half" idx="1"/>
          </p:nvPr>
        </p:nvSpPr>
        <p:spPr/>
        <p:txBody>
          <a:bodyPr/>
          <a:lstStyle/>
          <a:p>
            <a:r>
              <a:rPr lang="en-US" dirty="0"/>
              <a:t>Download Slides and other resources</a:t>
            </a:r>
          </a:p>
          <a:p>
            <a:endParaRPr lang="en-GB" dirty="0"/>
          </a:p>
        </p:txBody>
      </p:sp>
      <p:sp>
        <p:nvSpPr>
          <p:cNvPr id="4" name="Content Placeholder 3">
            <a:extLst>
              <a:ext uri="{FF2B5EF4-FFF2-40B4-BE49-F238E27FC236}">
                <a16:creationId xmlns:a16="http://schemas.microsoft.com/office/drawing/2014/main" id="{725F10CD-9BC5-49CA-8A3C-17EB1CD5295B}"/>
              </a:ext>
            </a:extLst>
          </p:cNvPr>
          <p:cNvSpPr>
            <a:spLocks noGrp="1"/>
          </p:cNvSpPr>
          <p:nvPr>
            <p:ph sz="half" idx="2"/>
          </p:nvPr>
        </p:nvSpPr>
        <p:spPr/>
        <p:txBody>
          <a:bodyPr/>
          <a:lstStyle/>
          <a:p>
            <a:r>
              <a:rPr lang="en-US" dirty="0"/>
              <a:t>Work at Sainsburys:</a:t>
            </a:r>
          </a:p>
          <a:p>
            <a:r>
              <a:rPr lang="en-US" dirty="0">
                <a:hlinkClick r:id="rId3"/>
              </a:rPr>
              <a:t>https://www.sainsburys.jobs</a:t>
            </a:r>
            <a:r>
              <a:rPr lang="en-US" dirty="0"/>
              <a:t> </a:t>
            </a:r>
            <a:endParaRPr lang="en-GB" dirty="0"/>
          </a:p>
        </p:txBody>
      </p:sp>
      <p:sp>
        <p:nvSpPr>
          <p:cNvPr id="5" name="Date Placeholder 4">
            <a:extLst>
              <a:ext uri="{FF2B5EF4-FFF2-40B4-BE49-F238E27FC236}">
                <a16:creationId xmlns:a16="http://schemas.microsoft.com/office/drawing/2014/main" id="{6B95A738-C140-CEE2-EF8D-75C653C9AC40}"/>
              </a:ext>
            </a:extLst>
          </p:cNvPr>
          <p:cNvSpPr>
            <a:spLocks noGrp="1"/>
          </p:cNvSpPr>
          <p:nvPr>
            <p:ph type="dt" sz="half" idx="10"/>
          </p:nvPr>
        </p:nvSpPr>
        <p:spPr/>
        <p:txBody>
          <a:bodyPr/>
          <a:lstStyle/>
          <a:p>
            <a:r>
              <a:rPr lang="en-US"/>
              <a:t>16 August 2025</a:t>
            </a:r>
            <a:endParaRPr lang="en-US" dirty="0"/>
          </a:p>
        </p:txBody>
      </p:sp>
      <p:sp>
        <p:nvSpPr>
          <p:cNvPr id="6" name="Footer Placeholder 5">
            <a:extLst>
              <a:ext uri="{FF2B5EF4-FFF2-40B4-BE49-F238E27FC236}">
                <a16:creationId xmlns:a16="http://schemas.microsoft.com/office/drawing/2014/main" id="{9F2F5D9C-C9C4-CA54-7421-4F1B27E2E0FF}"/>
              </a:ext>
            </a:extLst>
          </p:cNvPr>
          <p:cNvSpPr>
            <a:spLocks noGrp="1"/>
          </p:cNvSpPr>
          <p:nvPr>
            <p:ph type="ftr" sz="quarter" idx="11"/>
          </p:nvPr>
        </p:nvSpPr>
        <p:spPr/>
        <p:txBody>
          <a:bodyPr/>
          <a:lstStyle/>
          <a:p>
            <a:r>
              <a:rPr lang="en-US"/>
              <a:t>BSides Bournemouth 2025</a:t>
            </a:r>
            <a:endParaRPr lang="en-US" dirty="0"/>
          </a:p>
        </p:txBody>
      </p:sp>
      <p:sp>
        <p:nvSpPr>
          <p:cNvPr id="7" name="Slide Number Placeholder 6">
            <a:extLst>
              <a:ext uri="{FF2B5EF4-FFF2-40B4-BE49-F238E27FC236}">
                <a16:creationId xmlns:a16="http://schemas.microsoft.com/office/drawing/2014/main" id="{3699371F-1E1A-0E49-223B-4A02A38B8AB1}"/>
              </a:ext>
            </a:extLst>
          </p:cNvPr>
          <p:cNvSpPr>
            <a:spLocks noGrp="1"/>
          </p:cNvSpPr>
          <p:nvPr>
            <p:ph type="sldNum" sz="quarter" idx="12"/>
          </p:nvPr>
        </p:nvSpPr>
        <p:spPr/>
        <p:txBody>
          <a:bodyPr/>
          <a:lstStyle/>
          <a:p>
            <a:fld id="{A65A5C87-DF58-40C8-B092-1DE63DB4547E}" type="slidenum">
              <a:rPr lang="en-US" smtClean="0"/>
              <a:t>22</a:t>
            </a:fld>
            <a:endParaRPr lang="en-US"/>
          </a:p>
        </p:txBody>
      </p:sp>
      <p:pic>
        <p:nvPicPr>
          <p:cNvPr id="8" name="Content Placeholder 7">
            <a:extLst>
              <a:ext uri="{FF2B5EF4-FFF2-40B4-BE49-F238E27FC236}">
                <a16:creationId xmlns:a16="http://schemas.microsoft.com/office/drawing/2014/main" id="{9D76DB73-EB15-61B8-4608-0B1897D19C3E}"/>
              </a:ext>
            </a:extLst>
          </p:cNvPr>
          <p:cNvPicPr>
            <a:picLocks noChangeAspect="1"/>
          </p:cNvPicPr>
          <p:nvPr/>
        </p:nvPicPr>
        <p:blipFill>
          <a:blip r:embed="rId4"/>
          <a:stretch>
            <a:fillRect/>
          </a:stretch>
        </p:blipFill>
        <p:spPr>
          <a:xfrm>
            <a:off x="1560679" y="2710896"/>
            <a:ext cx="3149107" cy="3158092"/>
          </a:xfrm>
          <a:prstGeom prst="rect">
            <a:avLst/>
          </a:prstGeom>
        </p:spPr>
      </p:pic>
    </p:spTree>
    <p:extLst>
      <p:ext uri="{BB962C8B-B14F-4D97-AF65-F5344CB8AC3E}">
        <p14:creationId xmlns:p14="http://schemas.microsoft.com/office/powerpoint/2010/main" val="114447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B5B1-A7B0-2079-B7D9-36CA7FC75A03}"/>
              </a:ext>
            </a:extLst>
          </p:cNvPr>
          <p:cNvSpPr>
            <a:spLocks noGrp="1"/>
          </p:cNvSpPr>
          <p:nvPr>
            <p:ph type="title"/>
          </p:nvPr>
        </p:nvSpPr>
        <p:spPr/>
        <p:txBody>
          <a:bodyPr anchor="t">
            <a:normAutofit/>
          </a:bodyPr>
          <a:lstStyle/>
          <a:p>
            <a:r>
              <a:rPr lang="en-US" dirty="0"/>
              <a:t>The Symptoms of Misconfiguration</a:t>
            </a:r>
          </a:p>
        </p:txBody>
      </p:sp>
      <p:graphicFrame>
        <p:nvGraphicFramePr>
          <p:cNvPr id="5" name="Content Placeholder 2">
            <a:extLst>
              <a:ext uri="{FF2B5EF4-FFF2-40B4-BE49-F238E27FC236}">
                <a16:creationId xmlns:a16="http://schemas.microsoft.com/office/drawing/2014/main" id="{2058F2EC-593A-7CF4-011C-AA468951B0D8}"/>
              </a:ext>
            </a:extLst>
          </p:cNvPr>
          <p:cNvGraphicFramePr>
            <a:graphicFrameLocks noGrp="1"/>
          </p:cNvGraphicFramePr>
          <p:nvPr>
            <p:ph idx="1"/>
            <p:extLst>
              <p:ext uri="{D42A27DB-BD31-4B8C-83A1-F6EECF244321}">
                <p14:modId xmlns:p14="http://schemas.microsoft.com/office/powerpoint/2010/main" val="18064508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4">
            <a:extLst>
              <a:ext uri="{FF2B5EF4-FFF2-40B4-BE49-F238E27FC236}">
                <a16:creationId xmlns:a16="http://schemas.microsoft.com/office/drawing/2014/main" id="{C2D4149D-B38F-F352-F6B9-14F37AF6C3BF}"/>
              </a:ext>
            </a:extLst>
          </p:cNvPr>
          <p:cNvSpPr>
            <a:spLocks noGrp="1"/>
          </p:cNvSpPr>
          <p:nvPr>
            <p:ph type="dt" sz="half" idx="10"/>
          </p:nvPr>
        </p:nvSpPr>
        <p:spPr/>
        <p:txBody>
          <a:bodyPr/>
          <a:lstStyle/>
          <a:p>
            <a:pPr>
              <a:spcAft>
                <a:spcPts val="600"/>
              </a:spcAft>
            </a:pPr>
            <a:r>
              <a:rPr lang="en-US"/>
              <a:t>16 August 2025</a:t>
            </a:r>
            <a:endParaRPr lang="en-US" dirty="0"/>
          </a:p>
        </p:txBody>
      </p:sp>
      <p:sp>
        <p:nvSpPr>
          <p:cNvPr id="13" name="Footer Placeholder 5">
            <a:extLst>
              <a:ext uri="{FF2B5EF4-FFF2-40B4-BE49-F238E27FC236}">
                <a16:creationId xmlns:a16="http://schemas.microsoft.com/office/drawing/2014/main" id="{C484C212-E481-293D-F3AC-C2C0A0290676}"/>
              </a:ext>
            </a:extLst>
          </p:cNvPr>
          <p:cNvSpPr>
            <a:spLocks noGrp="1"/>
          </p:cNvSpPr>
          <p:nvPr>
            <p:ph type="ftr" sz="quarter" idx="11"/>
          </p:nvPr>
        </p:nvSpPr>
        <p:spPr/>
        <p:txBody>
          <a:bodyPr/>
          <a:lstStyle/>
          <a:p>
            <a:r>
              <a:rPr lang="en-US"/>
              <a:t>BSides Bournemouth 2025</a:t>
            </a:r>
          </a:p>
        </p:txBody>
      </p:sp>
      <p:sp>
        <p:nvSpPr>
          <p:cNvPr id="15" name="Slide Number Placeholder 6">
            <a:extLst>
              <a:ext uri="{FF2B5EF4-FFF2-40B4-BE49-F238E27FC236}">
                <a16:creationId xmlns:a16="http://schemas.microsoft.com/office/drawing/2014/main" id="{E5EC6002-493E-23AA-64E0-654DF48B7B0B}"/>
              </a:ext>
            </a:extLst>
          </p:cNvPr>
          <p:cNvSpPr>
            <a:spLocks noGrp="1"/>
          </p:cNvSpPr>
          <p:nvPr>
            <p:ph type="sldNum" sz="quarter" idx="12"/>
          </p:nvPr>
        </p:nvSpPr>
        <p:spPr/>
        <p:txBody>
          <a:bodyPr/>
          <a:lstStyle/>
          <a:p>
            <a:pPr>
              <a:spcAft>
                <a:spcPts val="600"/>
              </a:spcAft>
            </a:pPr>
            <a:fld id="{A65A5C87-DF58-40C8-B092-1DE63DB4547E}" type="slidenum">
              <a:rPr lang="en-US" dirty="0"/>
              <a:pPr>
                <a:spcAft>
                  <a:spcPts val="600"/>
                </a:spcAft>
              </a:pPr>
              <a:t>3</a:t>
            </a:fld>
            <a:endParaRPr lang="en-US"/>
          </a:p>
        </p:txBody>
      </p:sp>
    </p:spTree>
    <p:extLst>
      <p:ext uri="{BB962C8B-B14F-4D97-AF65-F5344CB8AC3E}">
        <p14:creationId xmlns:p14="http://schemas.microsoft.com/office/powerpoint/2010/main" val="39981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A307E3-1F5F-906D-8834-6679C1536F4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AB60D00-6D79-32A5-2F4E-9CCE592CCDD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These Vulnerabilities Often Lead To Real Impacts</a:t>
            </a:r>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Content Placeholder 3">
            <a:extLst>
              <a:ext uri="{FF2B5EF4-FFF2-40B4-BE49-F238E27FC236}">
                <a16:creationId xmlns:a16="http://schemas.microsoft.com/office/drawing/2014/main" id="{5CE9B1CB-3A56-32F6-7645-39024D35AD74}"/>
              </a:ext>
            </a:extLst>
          </p:cNvPr>
          <p:cNvSpPr>
            <a:spLocks noGrp="1"/>
          </p:cNvSpPr>
          <p:nvPr>
            <p:ph idx="1"/>
          </p:nvPr>
        </p:nvSpPr>
        <p:spPr>
          <a:xfrm>
            <a:off x="4742016" y="605896"/>
            <a:ext cx="6413663" cy="5646208"/>
          </a:xfrm>
        </p:spPr>
        <p:txBody>
          <a:bodyPr anchor="ctr">
            <a:normAutofit/>
          </a:bodyPr>
          <a:lstStyle/>
          <a:p>
            <a:r>
              <a:rPr lang="en-US" dirty="0"/>
              <a:t>Cloud Security Alliance Top Threats to Cloud Computing report 2025 found the top issues in recent breaches were:</a:t>
            </a:r>
          </a:p>
          <a:p>
            <a:pPr lvl="1"/>
            <a:r>
              <a:rPr lang="en-US" dirty="0"/>
              <a:t>Misconfiguration and Inadequate Change Control</a:t>
            </a:r>
          </a:p>
          <a:p>
            <a:pPr lvl="1"/>
            <a:r>
              <a:rPr lang="en-US" dirty="0"/>
              <a:t>Identity and Access Management</a:t>
            </a:r>
          </a:p>
          <a:p>
            <a:pPr lvl="1"/>
            <a:r>
              <a:rPr lang="en-US" dirty="0"/>
              <a:t>Insecure Software Development</a:t>
            </a:r>
          </a:p>
          <a:p>
            <a:pPr lvl="1"/>
            <a:r>
              <a:rPr lang="en-US" dirty="0"/>
              <a:t>Insecure Interfaces and APIs</a:t>
            </a:r>
          </a:p>
          <a:p>
            <a:pPr lvl="1"/>
            <a:r>
              <a:rPr lang="en-US" dirty="0"/>
              <a:t>Inadequate Selection/Implementation of Cloud Security Strategy</a:t>
            </a:r>
          </a:p>
          <a:p>
            <a:pPr lvl="1"/>
            <a:r>
              <a:rPr lang="en-US" dirty="0"/>
              <a:t>System Vulnerabilities</a:t>
            </a:r>
            <a:endParaRPr lang="en-GB" dirty="0"/>
          </a:p>
        </p:txBody>
      </p:sp>
      <p:sp>
        <p:nvSpPr>
          <p:cNvPr id="11" name="Date Placeholder 4">
            <a:extLst>
              <a:ext uri="{FF2B5EF4-FFF2-40B4-BE49-F238E27FC236}">
                <a16:creationId xmlns:a16="http://schemas.microsoft.com/office/drawing/2014/main" id="{EDFC69D7-14BB-3344-A295-0DA123C1E3D0}"/>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BA2C2E90-B450-4516-BE8C-2A34953F1617}"/>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15" name="Slide Number Placeholder 6">
            <a:extLst>
              <a:ext uri="{FF2B5EF4-FFF2-40B4-BE49-F238E27FC236}">
                <a16:creationId xmlns:a16="http://schemas.microsoft.com/office/drawing/2014/main" id="{58C380AD-C740-AADC-1C5B-400F2CD0C51A}"/>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4</a:t>
            </a:fld>
            <a:endParaRPr lang="en-US">
              <a:solidFill>
                <a:schemeClr val="tx2"/>
              </a:solidFill>
            </a:endParaRPr>
          </a:p>
        </p:txBody>
      </p:sp>
    </p:spTree>
    <p:extLst>
      <p:ext uri="{BB962C8B-B14F-4D97-AF65-F5344CB8AC3E}">
        <p14:creationId xmlns:p14="http://schemas.microsoft.com/office/powerpoint/2010/main" val="146252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6E4CB51-DD2D-3D23-BFD9-4EBA04CBE012}"/>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Recent Breaches Disclosing the Most Personal Data </a:t>
            </a:r>
            <a:endParaRPr lang="en-GB" sz="3600">
              <a:solidFill>
                <a:srgbClr val="FFFFFF"/>
              </a:solidFill>
            </a:endParaRPr>
          </a:p>
        </p:txBody>
      </p:sp>
      <p:sp>
        <p:nvSpPr>
          <p:cNvPr id="17" name="Rectangle 16">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1B1B445A-EE69-A34A-9F70-A8ED4027BFFA}"/>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9C9B8D0C-4D65-DBD7-7A30-A8AC3FE8B879}"/>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17EA0360-CC0F-7465-B4AC-417A6DBB9D15}"/>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5</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782EDFE5-5408-E4D4-CF4C-CAC1474CDBCB}"/>
              </a:ext>
            </a:extLst>
          </p:cNvPr>
          <p:cNvGraphicFramePr>
            <a:graphicFrameLocks noGrp="1"/>
          </p:cNvGraphicFramePr>
          <p:nvPr>
            <p:ph idx="1"/>
            <p:extLst>
              <p:ext uri="{D42A27DB-BD31-4B8C-83A1-F6EECF244321}">
                <p14:modId xmlns:p14="http://schemas.microsoft.com/office/powerpoint/2010/main" val="122763236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03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FC9-BCD1-C310-F157-F8355DBE582D}"/>
              </a:ext>
            </a:extLst>
          </p:cNvPr>
          <p:cNvSpPr>
            <a:spLocks noGrp="1"/>
          </p:cNvSpPr>
          <p:nvPr>
            <p:ph type="title"/>
          </p:nvPr>
        </p:nvSpPr>
        <p:spPr/>
        <p:txBody>
          <a:bodyPr>
            <a:normAutofit/>
          </a:bodyPr>
          <a:lstStyle/>
          <a:p>
            <a:r>
              <a:rPr lang="en-US" dirty="0"/>
              <a:t>Your Shiny Architecture Comes With Free Vulnerabilities</a:t>
            </a:r>
            <a:endParaRPr lang="en-GB" dirty="0"/>
          </a:p>
        </p:txBody>
      </p:sp>
      <p:pic>
        <p:nvPicPr>
          <p:cNvPr id="9" name="Content Placeholder 8" descr="A tall building with a bridge over it&#10;&#10;AI-generated content may be incorrect.">
            <a:extLst>
              <a:ext uri="{FF2B5EF4-FFF2-40B4-BE49-F238E27FC236}">
                <a16:creationId xmlns:a16="http://schemas.microsoft.com/office/drawing/2014/main" id="{9E477081-D5EB-9B86-58EB-6ECB5F35F5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8137" y="731838"/>
            <a:ext cx="5257800" cy="5257800"/>
          </a:xfrm>
        </p:spPr>
      </p:pic>
      <p:sp>
        <p:nvSpPr>
          <p:cNvPr id="4" name="Text Placeholder 3">
            <a:extLst>
              <a:ext uri="{FF2B5EF4-FFF2-40B4-BE49-F238E27FC236}">
                <a16:creationId xmlns:a16="http://schemas.microsoft.com/office/drawing/2014/main" id="{DD4E93AD-5019-F02A-1480-9E4CDFF1C1FD}"/>
              </a:ext>
            </a:extLst>
          </p:cNvPr>
          <p:cNvSpPr>
            <a:spLocks noGrp="1"/>
          </p:cNvSpPr>
          <p:nvPr>
            <p:ph type="body" sz="half" idx="2"/>
          </p:nvPr>
        </p:nvSpPr>
        <p:spPr>
          <a:xfrm>
            <a:off x="868680" y="4187952"/>
            <a:ext cx="3099816" cy="1307592"/>
          </a:xfrm>
        </p:spPr>
        <p:txBody>
          <a:bodyPr/>
          <a:lstStyle/>
          <a:p>
            <a:r>
              <a:rPr lang="en-US" dirty="0"/>
              <a:t>Sadly, security is not </a:t>
            </a:r>
            <a:r>
              <a:rPr lang="en-US"/>
              <a:t>always default.</a:t>
            </a:r>
            <a:endParaRPr lang="en-GB" dirty="0"/>
          </a:p>
        </p:txBody>
      </p:sp>
      <p:sp>
        <p:nvSpPr>
          <p:cNvPr id="5" name="Date Placeholder 4">
            <a:extLst>
              <a:ext uri="{FF2B5EF4-FFF2-40B4-BE49-F238E27FC236}">
                <a16:creationId xmlns:a16="http://schemas.microsoft.com/office/drawing/2014/main" id="{3145F07F-9A36-38E1-77C5-45B1FC93CA27}"/>
              </a:ext>
            </a:extLst>
          </p:cNvPr>
          <p:cNvSpPr>
            <a:spLocks noGrp="1"/>
          </p:cNvSpPr>
          <p:nvPr>
            <p:ph type="dt" sz="half" idx="10"/>
          </p:nvPr>
        </p:nvSpPr>
        <p:spPr/>
        <p:txBody>
          <a:bodyPr/>
          <a:lstStyle/>
          <a:p>
            <a:r>
              <a:rPr lang="en-US"/>
              <a:t>16 August 2025</a:t>
            </a:r>
          </a:p>
        </p:txBody>
      </p:sp>
      <p:sp>
        <p:nvSpPr>
          <p:cNvPr id="6" name="Footer Placeholder 5">
            <a:extLst>
              <a:ext uri="{FF2B5EF4-FFF2-40B4-BE49-F238E27FC236}">
                <a16:creationId xmlns:a16="http://schemas.microsoft.com/office/drawing/2014/main" id="{19D5BC9C-CA2F-D374-F107-4AC5C4B85474}"/>
              </a:ext>
            </a:extLst>
          </p:cNvPr>
          <p:cNvSpPr>
            <a:spLocks noGrp="1"/>
          </p:cNvSpPr>
          <p:nvPr>
            <p:ph type="ftr" sz="quarter" idx="11"/>
          </p:nvPr>
        </p:nvSpPr>
        <p:spPr/>
        <p:txBody>
          <a:bodyPr/>
          <a:lstStyle/>
          <a:p>
            <a:r>
              <a:rPr lang="en-US"/>
              <a:t>BSides Bournemouth 2025</a:t>
            </a:r>
          </a:p>
        </p:txBody>
      </p:sp>
      <p:sp>
        <p:nvSpPr>
          <p:cNvPr id="7" name="Slide Number Placeholder 6">
            <a:extLst>
              <a:ext uri="{FF2B5EF4-FFF2-40B4-BE49-F238E27FC236}">
                <a16:creationId xmlns:a16="http://schemas.microsoft.com/office/drawing/2014/main" id="{47D5CAF4-225A-8FCE-07B6-A894DCCF1B57}"/>
              </a:ext>
            </a:extLst>
          </p:cNvPr>
          <p:cNvSpPr>
            <a:spLocks noGrp="1"/>
          </p:cNvSpPr>
          <p:nvPr>
            <p:ph type="sldNum" sz="quarter" idx="12"/>
          </p:nvPr>
        </p:nvSpPr>
        <p:spPr/>
        <p:txBody>
          <a:bodyPr/>
          <a:lstStyle/>
          <a:p>
            <a:fld id="{A65A5C87-DF58-40C8-B092-1DE63DB4547E}" type="slidenum">
              <a:rPr lang="en-US" smtClean="0"/>
              <a:t>6</a:t>
            </a:fld>
            <a:endParaRPr lang="en-US"/>
          </a:p>
        </p:txBody>
      </p:sp>
    </p:spTree>
    <p:extLst>
      <p:ext uri="{BB962C8B-B14F-4D97-AF65-F5344CB8AC3E}">
        <p14:creationId xmlns:p14="http://schemas.microsoft.com/office/powerpoint/2010/main" val="83428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7C46-7B04-93F3-B3A6-C278CAA6045B}"/>
              </a:ext>
            </a:extLst>
          </p:cNvPr>
          <p:cNvSpPr>
            <a:spLocks noGrp="1"/>
          </p:cNvSpPr>
          <p:nvPr>
            <p:ph type="title"/>
          </p:nvPr>
        </p:nvSpPr>
        <p:spPr/>
        <p:txBody>
          <a:bodyPr/>
          <a:lstStyle/>
          <a:p>
            <a:r>
              <a:rPr lang="en-US" dirty="0"/>
              <a:t>We Use Threat Modelling, Right?</a:t>
            </a:r>
            <a:endParaRPr lang="en-GB" dirty="0"/>
          </a:p>
        </p:txBody>
      </p:sp>
      <p:pic>
        <p:nvPicPr>
          <p:cNvPr id="9" name="Content Placeholder 8" descr="A cartoon of a bear and a unicorn&#10;&#10;AI-generated content may be incorrect.">
            <a:extLst>
              <a:ext uri="{FF2B5EF4-FFF2-40B4-BE49-F238E27FC236}">
                <a16:creationId xmlns:a16="http://schemas.microsoft.com/office/drawing/2014/main" id="{04A3EBC4-3168-65BF-FC5D-F5639925D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341" y="181627"/>
            <a:ext cx="6264502" cy="6348778"/>
          </a:xfrm>
        </p:spPr>
      </p:pic>
      <p:sp>
        <p:nvSpPr>
          <p:cNvPr id="4" name="Text Placeholder 3">
            <a:extLst>
              <a:ext uri="{FF2B5EF4-FFF2-40B4-BE49-F238E27FC236}">
                <a16:creationId xmlns:a16="http://schemas.microsoft.com/office/drawing/2014/main" id="{289B8CF9-D479-6593-3D21-2E708CB402E6}"/>
              </a:ext>
            </a:extLst>
          </p:cNvPr>
          <p:cNvSpPr>
            <a:spLocks noGrp="1"/>
          </p:cNvSpPr>
          <p:nvPr>
            <p:ph type="body" sz="half" idx="2"/>
          </p:nvPr>
        </p:nvSpPr>
        <p:spPr/>
        <p:txBody>
          <a:bodyPr/>
          <a:lstStyle/>
          <a:p>
            <a:r>
              <a:rPr lang="en-US" dirty="0"/>
              <a:t> </a:t>
            </a:r>
            <a:endParaRPr lang="en-GB" dirty="0"/>
          </a:p>
        </p:txBody>
      </p:sp>
      <p:sp>
        <p:nvSpPr>
          <p:cNvPr id="5" name="Date Placeholder 4">
            <a:extLst>
              <a:ext uri="{FF2B5EF4-FFF2-40B4-BE49-F238E27FC236}">
                <a16:creationId xmlns:a16="http://schemas.microsoft.com/office/drawing/2014/main" id="{10A7870A-FF7A-71B0-8CAD-24B1E443DF95}"/>
              </a:ext>
            </a:extLst>
          </p:cNvPr>
          <p:cNvSpPr>
            <a:spLocks noGrp="1"/>
          </p:cNvSpPr>
          <p:nvPr>
            <p:ph type="dt" sz="half" idx="10"/>
          </p:nvPr>
        </p:nvSpPr>
        <p:spPr/>
        <p:txBody>
          <a:bodyPr/>
          <a:lstStyle/>
          <a:p>
            <a:r>
              <a:rPr lang="en-US"/>
              <a:t>16 August 2025</a:t>
            </a:r>
            <a:endParaRPr lang="en-US" dirty="0"/>
          </a:p>
        </p:txBody>
      </p:sp>
      <p:sp>
        <p:nvSpPr>
          <p:cNvPr id="6" name="Footer Placeholder 5">
            <a:extLst>
              <a:ext uri="{FF2B5EF4-FFF2-40B4-BE49-F238E27FC236}">
                <a16:creationId xmlns:a16="http://schemas.microsoft.com/office/drawing/2014/main" id="{C1625092-F326-5F20-1FD6-A0328A66173F}"/>
              </a:ext>
            </a:extLst>
          </p:cNvPr>
          <p:cNvSpPr>
            <a:spLocks noGrp="1"/>
          </p:cNvSpPr>
          <p:nvPr>
            <p:ph type="ftr" sz="quarter" idx="11"/>
          </p:nvPr>
        </p:nvSpPr>
        <p:spPr/>
        <p:txBody>
          <a:bodyPr/>
          <a:lstStyle/>
          <a:p>
            <a:r>
              <a:rPr lang="en-US"/>
              <a:t>BSides Bournemouth 2025</a:t>
            </a:r>
            <a:endParaRPr lang="en-US" dirty="0"/>
          </a:p>
        </p:txBody>
      </p:sp>
      <p:sp>
        <p:nvSpPr>
          <p:cNvPr id="7" name="Slide Number Placeholder 6">
            <a:extLst>
              <a:ext uri="{FF2B5EF4-FFF2-40B4-BE49-F238E27FC236}">
                <a16:creationId xmlns:a16="http://schemas.microsoft.com/office/drawing/2014/main" id="{FC5E809B-EE91-C8E1-7A76-66F802360925}"/>
              </a:ext>
            </a:extLst>
          </p:cNvPr>
          <p:cNvSpPr>
            <a:spLocks noGrp="1"/>
          </p:cNvSpPr>
          <p:nvPr>
            <p:ph type="sldNum" sz="quarter" idx="12"/>
          </p:nvPr>
        </p:nvSpPr>
        <p:spPr/>
        <p:txBody>
          <a:bodyPr/>
          <a:lstStyle/>
          <a:p>
            <a:fld id="{A65A5C87-DF58-40C8-B092-1DE63DB4547E}" type="slidenum">
              <a:rPr lang="en-US" smtClean="0"/>
              <a:t>7</a:t>
            </a:fld>
            <a:endParaRPr lang="en-US"/>
          </a:p>
        </p:txBody>
      </p:sp>
    </p:spTree>
    <p:extLst>
      <p:ext uri="{BB962C8B-B14F-4D97-AF65-F5344CB8AC3E}">
        <p14:creationId xmlns:p14="http://schemas.microsoft.com/office/powerpoint/2010/main" val="196858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9F45E3-C125-49F5-863F-3F771273B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F23C6175-7110-4DB0-BEA4-FC1D2930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7" name="Straight Connector 16">
            <a:extLst>
              <a:ext uri="{FF2B5EF4-FFF2-40B4-BE49-F238E27FC236}">
                <a16:creationId xmlns:a16="http://schemas.microsoft.com/office/drawing/2014/main" id="{044DF19B-511F-4F07-A7AD-1A010C6BF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stone building with a stone structure with a stone staircase and a stone building with a stone structure with a stone structure with red eyes and a stone staircase with red eyes and a lightening in the&#10;&#10;AI-generated content may be incorrect.">
            <a:extLst>
              <a:ext uri="{FF2B5EF4-FFF2-40B4-BE49-F238E27FC236}">
                <a16:creationId xmlns:a16="http://schemas.microsoft.com/office/drawing/2014/main" id="{44BE9AA8-F4A6-A61A-7789-C30E01BA9C4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8293" b="51393"/>
          <a:stretch>
            <a:fillRect/>
          </a:stretch>
        </p:blipFill>
        <p:spPr>
          <a:xfrm>
            <a:off x="-32" y="10"/>
            <a:ext cx="12192031" cy="4915066"/>
          </a:xfrm>
          <a:prstGeom prst="rect">
            <a:avLst/>
          </a:prstGeom>
        </p:spPr>
      </p:pic>
      <p:sp>
        <p:nvSpPr>
          <p:cNvPr id="19" name="Rectangle 18">
            <a:extLst>
              <a:ext uri="{FF2B5EF4-FFF2-40B4-BE49-F238E27FC236}">
                <a16:creationId xmlns:a16="http://schemas.microsoft.com/office/drawing/2014/main" id="{D8ED3830-ABBE-41E7-B0D4-FA582F847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0BC9063-4B97-3A2C-0D6D-6A25F322322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t>The Doomed Temple of Temporal Trade-Offs</a:t>
            </a:r>
            <a:endParaRPr lang="en-US"/>
          </a:p>
        </p:txBody>
      </p:sp>
      <p:sp>
        <p:nvSpPr>
          <p:cNvPr id="4" name="Text Placeholder 3">
            <a:extLst>
              <a:ext uri="{FF2B5EF4-FFF2-40B4-BE49-F238E27FC236}">
                <a16:creationId xmlns:a16="http://schemas.microsoft.com/office/drawing/2014/main" id="{8BE45620-F08F-C622-D905-34D9CD568BFE}"/>
              </a:ext>
            </a:extLst>
          </p:cNvPr>
          <p:cNvSpPr>
            <a:spLocks noGrp="1"/>
          </p:cNvSpPr>
          <p:nvPr>
            <p:ph type="body" sz="half" idx="2"/>
          </p:nvPr>
        </p:nvSpPr>
        <p:spPr>
          <a:xfrm>
            <a:off x="1065212" y="5943600"/>
            <a:ext cx="10058400" cy="543513"/>
          </a:xfrm>
        </p:spPr>
        <p:txBody>
          <a:bodyPr vert="horz" lIns="91440" tIns="45720" rIns="91440" bIns="45720" rtlCol="0">
            <a:normAutofit/>
          </a:bodyPr>
          <a:lstStyle/>
          <a:p>
            <a:r>
              <a:rPr lang="en-US" sz="1500" cap="all" spc="200">
                <a:latin typeface="+mj-lt"/>
              </a:rPr>
              <a:t>The root cause of most technical debt</a:t>
            </a:r>
          </a:p>
        </p:txBody>
      </p:sp>
      <p:sp>
        <p:nvSpPr>
          <p:cNvPr id="21" name="Rectangle 20">
            <a:extLst>
              <a:ext uri="{FF2B5EF4-FFF2-40B4-BE49-F238E27FC236}">
                <a16:creationId xmlns:a16="http://schemas.microsoft.com/office/drawing/2014/main" id="{B9F394EE-52D9-4BC8-8F01-DCF6EAD92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5" name="Date Placeholder 4">
            <a:extLst>
              <a:ext uri="{FF2B5EF4-FFF2-40B4-BE49-F238E27FC236}">
                <a16:creationId xmlns:a16="http://schemas.microsoft.com/office/drawing/2014/main" id="{41160690-A0A6-38A5-A735-351CAF9426E8}"/>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r>
              <a:rPr lang="en-US"/>
              <a:t>16 August 2025</a:t>
            </a:r>
          </a:p>
        </p:txBody>
      </p:sp>
      <p:sp>
        <p:nvSpPr>
          <p:cNvPr id="6" name="Footer Placeholder 5">
            <a:extLst>
              <a:ext uri="{FF2B5EF4-FFF2-40B4-BE49-F238E27FC236}">
                <a16:creationId xmlns:a16="http://schemas.microsoft.com/office/drawing/2014/main" id="{AEA0E7B3-41ED-751C-2BA6-172FE0EE25C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lgn="ctr" defTabSz="914400">
              <a:spcAft>
                <a:spcPts val="600"/>
              </a:spcAft>
            </a:pPr>
            <a:r>
              <a:rPr lang="en-US" kern="1200" cap="all" baseline="0">
                <a:solidFill>
                  <a:srgbClr val="FFFFFF"/>
                </a:solidFill>
                <a:latin typeface="+mn-lt"/>
                <a:ea typeface="+mn-ea"/>
                <a:cs typeface="+mn-cs"/>
              </a:rPr>
              <a:t>BSides Bournemouth 2025</a:t>
            </a:r>
          </a:p>
        </p:txBody>
      </p:sp>
      <p:sp>
        <p:nvSpPr>
          <p:cNvPr id="7" name="Slide Number Placeholder 6">
            <a:extLst>
              <a:ext uri="{FF2B5EF4-FFF2-40B4-BE49-F238E27FC236}">
                <a16:creationId xmlns:a16="http://schemas.microsoft.com/office/drawing/2014/main" id="{BEB37E15-B332-B4A5-826F-18AE8E53B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65A5C87-DF58-40C8-B092-1DE63DB4547E}" type="slidenum">
              <a:rPr lang="en-US" smtClean="0">
                <a:solidFill>
                  <a:srgbClr val="FFFFFF"/>
                </a:solidFill>
              </a:rPr>
              <a:pPr defTabSz="914400">
                <a:spcAft>
                  <a:spcPts val="600"/>
                </a:spcAft>
              </a:pPr>
              <a:t>8</a:t>
            </a:fld>
            <a:endParaRPr lang="en-US">
              <a:solidFill>
                <a:srgbClr val="FFFFFF"/>
              </a:solidFill>
            </a:endParaRPr>
          </a:p>
        </p:txBody>
      </p:sp>
    </p:spTree>
    <p:extLst>
      <p:ext uri="{BB962C8B-B14F-4D97-AF65-F5344CB8AC3E}">
        <p14:creationId xmlns:p14="http://schemas.microsoft.com/office/powerpoint/2010/main" val="40833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04F83C-7C8A-BAB8-4120-F3BD00EB948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64D96FA-4B66-6DFF-4A92-312B7C68E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852E56-6AE5-CFA7-2FBB-B54C80D1F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3497FA9-2F67-C329-DDE5-82813C124447}"/>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Threat Modelling Process</a:t>
            </a:r>
            <a:endParaRPr lang="en-GB" sz="3600" dirty="0">
              <a:solidFill>
                <a:srgbClr val="FFFFFF"/>
              </a:solidFill>
            </a:endParaRPr>
          </a:p>
        </p:txBody>
      </p:sp>
      <p:sp>
        <p:nvSpPr>
          <p:cNvPr id="16" name="Rectangle 15">
            <a:extLst>
              <a:ext uri="{FF2B5EF4-FFF2-40B4-BE49-F238E27FC236}">
                <a16:creationId xmlns:a16="http://schemas.microsoft.com/office/drawing/2014/main" id="{A176C2D5-EE06-0B71-521D-68DD7480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32F2670B-8ECA-5A01-4665-B4B3418D5216}"/>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F8D5CF01-39AF-2C1E-C9BD-CBEBE2D37A0E}"/>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36CE467B-15C0-07EB-7C53-185262774EB2}"/>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9</a:t>
            </a:fld>
            <a:endParaRPr lang="en-US">
              <a:solidFill>
                <a:schemeClr val="tx2"/>
              </a:solidFill>
            </a:endParaRPr>
          </a:p>
        </p:txBody>
      </p:sp>
      <p:graphicFrame>
        <p:nvGraphicFramePr>
          <p:cNvPr id="9" name="Content Placeholder 8">
            <a:extLst>
              <a:ext uri="{FF2B5EF4-FFF2-40B4-BE49-F238E27FC236}">
                <a16:creationId xmlns:a16="http://schemas.microsoft.com/office/drawing/2014/main" id="{D7E075BD-9FEA-70A8-129B-BB929F921F1B}"/>
              </a:ext>
            </a:extLst>
          </p:cNvPr>
          <p:cNvGraphicFramePr>
            <a:graphicFrameLocks noGrp="1"/>
          </p:cNvGraphicFramePr>
          <p:nvPr>
            <p:ph idx="1"/>
            <p:extLst>
              <p:ext uri="{D42A27DB-BD31-4B8C-83A1-F6EECF244321}">
                <p14:modId xmlns:p14="http://schemas.microsoft.com/office/powerpoint/2010/main" val="137065029"/>
              </p:ext>
            </p:extLst>
          </p:nvPr>
        </p:nvGraphicFramePr>
        <p:xfrm>
          <a:off x="4628366" y="425885"/>
          <a:ext cx="6851737" cy="577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3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A045306F-3A44-4769-812C-7D507B80C1C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8F3058D7-CD0C-4302-8F26-05AA45FE359C}"/>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graphicEl>
                                              <a:dgm id="{F33FE026-AFFA-4B8F-85A1-C9EF81220DB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E79CBC65-5343-4BF6-B9A4-48747D59278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874BB29F-E958-4B2D-8CE4-746CD5DB5B4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A8386248-25B8-487F-9AC2-CF863745227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graphicEl>
                                              <a:dgm id="{9BD0B967-8B71-4E01-B0D6-6A929A396FE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graphicEl>
                                              <a:dgm id="{BC6215CD-A367-4D02-A090-53DEEFBDF75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theme/theme1.xml><?xml version="1.0" encoding="utf-8"?>
<a:theme xmlns:a="http://schemas.openxmlformats.org/drawingml/2006/main" name="Retrospect">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85A37B4CED78498430FD40E0476C2F" ma:contentTypeVersion="4" ma:contentTypeDescription="Create a new document." ma:contentTypeScope="" ma:versionID="ac6abf3981073ba46141dd1e4b76e8c1">
  <xsd:schema xmlns:xsd="http://www.w3.org/2001/XMLSchema" xmlns:xs="http://www.w3.org/2001/XMLSchema" xmlns:p="http://schemas.microsoft.com/office/2006/metadata/properties" xmlns:ns2="3dff2cb0-b59f-4ba5-8026-f46ed5c30e5a" targetNamespace="http://schemas.microsoft.com/office/2006/metadata/properties" ma:root="true" ma:fieldsID="41963d5612ba24b0f85bc6add60a0e6b" ns2:_="">
    <xsd:import namespace="3dff2cb0-b59f-4ba5-8026-f46ed5c30e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f2cb0-b59f-4ba5-8026-f46ed5c30e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BCE3FC-015E-45D8-9BE8-DF91BDB033B0}">
  <ds:schemaRefs>
    <ds:schemaRef ds:uri="3dff2cb0-b59f-4ba5-8026-f46ed5c30e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A1526B-405D-40CB-A948-01AB4F8C4D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1803</Words>
  <Application>Microsoft Office PowerPoint</Application>
  <PresentationFormat>Widescreen</PresentationFormat>
  <Paragraphs>275</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Calibri Light</vt:lpstr>
      <vt:lpstr>Wingdings</vt:lpstr>
      <vt:lpstr>Retrospect</vt:lpstr>
      <vt:lpstr>Effective Threat Modelling</vt:lpstr>
      <vt:lpstr>A bit about me</vt:lpstr>
      <vt:lpstr>The Symptoms of Misconfiguration</vt:lpstr>
      <vt:lpstr>These Vulnerabilities Often Lead To Real Impacts</vt:lpstr>
      <vt:lpstr>Recent Breaches Disclosing the Most Personal Data </vt:lpstr>
      <vt:lpstr>Your Shiny Architecture Comes With Free Vulnerabilities</vt:lpstr>
      <vt:lpstr>We Use Threat Modelling, Right?</vt:lpstr>
      <vt:lpstr>The Doomed Temple of Temporal Trade-Offs</vt:lpstr>
      <vt:lpstr>Threat Modelling Process</vt:lpstr>
      <vt:lpstr>Data Flow Diagram</vt:lpstr>
      <vt:lpstr>Threat Modelling Comes in Different Sizes</vt:lpstr>
      <vt:lpstr>STRIDE</vt:lpstr>
      <vt:lpstr>DREAD</vt:lpstr>
      <vt:lpstr>Application of STRIDE to Trust Boundaries</vt:lpstr>
      <vt:lpstr>PASTA</vt:lpstr>
      <vt:lpstr>PowerPoint Presentation</vt:lpstr>
      <vt:lpstr>The Problem</vt:lpstr>
      <vt:lpstr>Sources of Inspiration</vt:lpstr>
      <vt:lpstr>Links for Security Baselines, etc.</vt:lpstr>
      <vt:lpstr>Some relevant elements from the Threat Modelling Manifesto</vt:lpstr>
      <vt:lpstr>Resources for Creating Templates</vt:lpstr>
      <vt:lpstr>Thank you, and happy threat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Jones</dc:creator>
  <cp:lastModifiedBy>Andrea Jones</cp:lastModifiedBy>
  <cp:revision>7</cp:revision>
  <dcterms:created xsi:type="dcterms:W3CDTF">2024-09-19T17:34:24Z</dcterms:created>
  <dcterms:modified xsi:type="dcterms:W3CDTF">2025-08-16T09:36:06Z</dcterms:modified>
</cp:coreProperties>
</file>