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4346F-3B70-4D3D-98F5-C524B00EACB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B1EEDD-0586-44FE-8F76-D78512275C3D}">
      <dgm:prSet/>
      <dgm:spPr/>
      <dgm:t>
        <a:bodyPr/>
        <a:lstStyle/>
        <a:p>
          <a:r>
            <a:rPr lang="en-US"/>
            <a:t>Field Goals (FG): Total Baskets Made</a:t>
          </a:r>
        </a:p>
      </dgm:t>
    </dgm:pt>
    <dgm:pt modelId="{CA470B72-60AC-4CA6-B7AD-9CD817E21C58}" type="parTrans" cxnId="{B6248006-9F64-42FD-871E-7937D58D4DF4}">
      <dgm:prSet/>
      <dgm:spPr/>
      <dgm:t>
        <a:bodyPr/>
        <a:lstStyle/>
        <a:p>
          <a:endParaRPr lang="en-US"/>
        </a:p>
      </dgm:t>
    </dgm:pt>
    <dgm:pt modelId="{4F1AEDC8-0CF1-45E9-BC6C-D09D0E88D289}" type="sibTrans" cxnId="{B6248006-9F64-42FD-871E-7937D58D4DF4}">
      <dgm:prSet/>
      <dgm:spPr/>
      <dgm:t>
        <a:bodyPr/>
        <a:lstStyle/>
        <a:p>
          <a:endParaRPr lang="en-US"/>
        </a:p>
      </dgm:t>
    </dgm:pt>
    <dgm:pt modelId="{F0D5BE5B-886C-4535-A560-074DA52A7A23}">
      <dgm:prSet/>
      <dgm:spPr/>
      <dgm:t>
        <a:bodyPr/>
        <a:lstStyle/>
        <a:p>
          <a:r>
            <a:rPr lang="en-US"/>
            <a:t>Field Goals Attempted (FGA): Total Shots Taken</a:t>
          </a:r>
        </a:p>
      </dgm:t>
    </dgm:pt>
    <dgm:pt modelId="{481DC2AF-0415-4289-ABBA-9D96BD1C13DD}" type="parTrans" cxnId="{EF3D383B-2A0C-4094-B0E8-93DDB191D52B}">
      <dgm:prSet/>
      <dgm:spPr/>
      <dgm:t>
        <a:bodyPr/>
        <a:lstStyle/>
        <a:p>
          <a:endParaRPr lang="en-US"/>
        </a:p>
      </dgm:t>
    </dgm:pt>
    <dgm:pt modelId="{AE9A396D-5A01-497E-B622-C6A89A575129}" type="sibTrans" cxnId="{EF3D383B-2A0C-4094-B0E8-93DDB191D52B}">
      <dgm:prSet/>
      <dgm:spPr/>
      <dgm:t>
        <a:bodyPr/>
        <a:lstStyle/>
        <a:p>
          <a:endParaRPr lang="en-US"/>
        </a:p>
      </dgm:t>
    </dgm:pt>
    <dgm:pt modelId="{94B55821-5C8C-4A9F-9F58-017FF3F38E69}">
      <dgm:prSet/>
      <dgm:spPr/>
      <dgm:t>
        <a:bodyPr/>
        <a:lstStyle/>
        <a:p>
          <a:r>
            <a:rPr lang="en-US"/>
            <a:t>Three Pointers (TP): Three Point Baskets Made</a:t>
          </a:r>
        </a:p>
      </dgm:t>
    </dgm:pt>
    <dgm:pt modelId="{43AF2378-03D6-4F18-8D25-29950C5391C7}" type="parTrans" cxnId="{B0083EA2-BD33-4E2C-B666-1D6EB222A04F}">
      <dgm:prSet/>
      <dgm:spPr/>
      <dgm:t>
        <a:bodyPr/>
        <a:lstStyle/>
        <a:p>
          <a:endParaRPr lang="en-US"/>
        </a:p>
      </dgm:t>
    </dgm:pt>
    <dgm:pt modelId="{74E72C27-E856-498C-8AD9-490DEA98637D}" type="sibTrans" cxnId="{B0083EA2-BD33-4E2C-B666-1D6EB222A04F}">
      <dgm:prSet/>
      <dgm:spPr/>
      <dgm:t>
        <a:bodyPr/>
        <a:lstStyle/>
        <a:p>
          <a:endParaRPr lang="en-US"/>
        </a:p>
      </dgm:t>
    </dgm:pt>
    <dgm:pt modelId="{7808DFCE-77E8-4275-895D-0A3E7F0B598A}">
      <dgm:prSet/>
      <dgm:spPr/>
      <dgm:t>
        <a:bodyPr/>
        <a:lstStyle/>
        <a:p>
          <a:r>
            <a:rPr lang="en-US" dirty="0"/>
            <a:t>Three Pointers Attempted (TPA): Three Point Shots Taken</a:t>
          </a:r>
        </a:p>
      </dgm:t>
    </dgm:pt>
    <dgm:pt modelId="{47775F23-336F-44DF-9846-2614A5F9B25C}" type="parTrans" cxnId="{875CB860-96F3-4CC3-84D6-419097520D83}">
      <dgm:prSet/>
      <dgm:spPr/>
      <dgm:t>
        <a:bodyPr/>
        <a:lstStyle/>
        <a:p>
          <a:endParaRPr lang="en-US"/>
        </a:p>
      </dgm:t>
    </dgm:pt>
    <dgm:pt modelId="{CE710007-8990-418D-9E4A-30A5C2BA3DE5}" type="sibTrans" cxnId="{875CB860-96F3-4CC3-84D6-419097520D83}">
      <dgm:prSet/>
      <dgm:spPr/>
      <dgm:t>
        <a:bodyPr/>
        <a:lstStyle/>
        <a:p>
          <a:endParaRPr lang="en-US"/>
        </a:p>
      </dgm:t>
    </dgm:pt>
    <dgm:pt modelId="{052559F3-4AAB-4EA5-9F5D-B24BE95F5FCB}">
      <dgm:prSet/>
      <dgm:spPr/>
      <dgm:t>
        <a:bodyPr/>
        <a:lstStyle/>
        <a:p>
          <a:r>
            <a:rPr lang="en-US"/>
            <a:t>Turnovers (TOV): Lose Possession Of The Ball To The Opposing Team Before A Shot Is Attempted</a:t>
          </a:r>
        </a:p>
      </dgm:t>
    </dgm:pt>
    <dgm:pt modelId="{DF95AF34-ECC1-4E25-8240-73957D827CF4}" type="parTrans" cxnId="{1C91C0F0-D1FD-4F88-8D4F-A8FFBE9969B9}">
      <dgm:prSet/>
      <dgm:spPr/>
      <dgm:t>
        <a:bodyPr/>
        <a:lstStyle/>
        <a:p>
          <a:endParaRPr lang="en-US"/>
        </a:p>
      </dgm:t>
    </dgm:pt>
    <dgm:pt modelId="{A04CA4BD-AF02-419F-9B30-F0D53EE8139F}" type="sibTrans" cxnId="{1C91C0F0-D1FD-4F88-8D4F-A8FFBE9969B9}">
      <dgm:prSet/>
      <dgm:spPr/>
      <dgm:t>
        <a:bodyPr/>
        <a:lstStyle/>
        <a:p>
          <a:endParaRPr lang="en-US"/>
        </a:p>
      </dgm:t>
    </dgm:pt>
    <dgm:pt modelId="{C39DE7A6-3B71-40AD-9C48-F5B5CAC3964F}" type="pres">
      <dgm:prSet presAssocID="{7BF4346F-3B70-4D3D-98F5-C524B00EACBF}" presName="diagram" presStyleCnt="0">
        <dgm:presLayoutVars>
          <dgm:dir/>
          <dgm:resizeHandles val="exact"/>
        </dgm:presLayoutVars>
      </dgm:prSet>
      <dgm:spPr/>
    </dgm:pt>
    <dgm:pt modelId="{04D99E15-0122-4B77-A4B5-72E35E8C9026}" type="pres">
      <dgm:prSet presAssocID="{77B1EEDD-0586-44FE-8F76-D78512275C3D}" presName="node" presStyleLbl="node1" presStyleIdx="0" presStyleCnt="5">
        <dgm:presLayoutVars>
          <dgm:bulletEnabled val="1"/>
        </dgm:presLayoutVars>
      </dgm:prSet>
      <dgm:spPr/>
    </dgm:pt>
    <dgm:pt modelId="{B32CE08B-55D5-4B80-9DE4-98E94A6BBA4E}" type="pres">
      <dgm:prSet presAssocID="{4F1AEDC8-0CF1-45E9-BC6C-D09D0E88D289}" presName="sibTrans" presStyleCnt="0"/>
      <dgm:spPr/>
    </dgm:pt>
    <dgm:pt modelId="{AA81153F-AFED-4D74-875A-E14002D65C9D}" type="pres">
      <dgm:prSet presAssocID="{F0D5BE5B-886C-4535-A560-074DA52A7A23}" presName="node" presStyleLbl="node1" presStyleIdx="1" presStyleCnt="5">
        <dgm:presLayoutVars>
          <dgm:bulletEnabled val="1"/>
        </dgm:presLayoutVars>
      </dgm:prSet>
      <dgm:spPr/>
    </dgm:pt>
    <dgm:pt modelId="{DA00CD95-D434-4459-A408-FD442E4393B7}" type="pres">
      <dgm:prSet presAssocID="{AE9A396D-5A01-497E-B622-C6A89A575129}" presName="sibTrans" presStyleCnt="0"/>
      <dgm:spPr/>
    </dgm:pt>
    <dgm:pt modelId="{844711E3-C44F-4A0C-AFE3-421FAB2BDED7}" type="pres">
      <dgm:prSet presAssocID="{94B55821-5C8C-4A9F-9F58-017FF3F38E69}" presName="node" presStyleLbl="node1" presStyleIdx="2" presStyleCnt="5">
        <dgm:presLayoutVars>
          <dgm:bulletEnabled val="1"/>
        </dgm:presLayoutVars>
      </dgm:prSet>
      <dgm:spPr/>
    </dgm:pt>
    <dgm:pt modelId="{937D4B20-7D40-4A26-AB34-75CA15B0E185}" type="pres">
      <dgm:prSet presAssocID="{74E72C27-E856-498C-8AD9-490DEA98637D}" presName="sibTrans" presStyleCnt="0"/>
      <dgm:spPr/>
    </dgm:pt>
    <dgm:pt modelId="{EF31E1D9-6D17-4323-975C-70A3F90A8F63}" type="pres">
      <dgm:prSet presAssocID="{7808DFCE-77E8-4275-895D-0A3E7F0B598A}" presName="node" presStyleLbl="node1" presStyleIdx="3" presStyleCnt="5">
        <dgm:presLayoutVars>
          <dgm:bulletEnabled val="1"/>
        </dgm:presLayoutVars>
      </dgm:prSet>
      <dgm:spPr/>
    </dgm:pt>
    <dgm:pt modelId="{C1DA0058-F8D8-47DB-9438-FE403E309B40}" type="pres">
      <dgm:prSet presAssocID="{CE710007-8990-418D-9E4A-30A5C2BA3DE5}" presName="sibTrans" presStyleCnt="0"/>
      <dgm:spPr/>
    </dgm:pt>
    <dgm:pt modelId="{3D3F3D3F-DF2A-4CDD-81EC-FC6832D0966F}" type="pres">
      <dgm:prSet presAssocID="{052559F3-4AAB-4EA5-9F5D-B24BE95F5FCB}" presName="node" presStyleLbl="node1" presStyleIdx="4" presStyleCnt="5">
        <dgm:presLayoutVars>
          <dgm:bulletEnabled val="1"/>
        </dgm:presLayoutVars>
      </dgm:prSet>
      <dgm:spPr/>
    </dgm:pt>
  </dgm:ptLst>
  <dgm:cxnLst>
    <dgm:cxn modelId="{B6248006-9F64-42FD-871E-7937D58D4DF4}" srcId="{7BF4346F-3B70-4D3D-98F5-C524B00EACBF}" destId="{77B1EEDD-0586-44FE-8F76-D78512275C3D}" srcOrd="0" destOrd="0" parTransId="{CA470B72-60AC-4CA6-B7AD-9CD817E21C58}" sibTransId="{4F1AEDC8-0CF1-45E9-BC6C-D09D0E88D289}"/>
    <dgm:cxn modelId="{6308D008-FEE0-4676-9A8C-BE573B78FCAB}" type="presOf" srcId="{052559F3-4AAB-4EA5-9F5D-B24BE95F5FCB}" destId="{3D3F3D3F-DF2A-4CDD-81EC-FC6832D0966F}" srcOrd="0" destOrd="0" presId="urn:microsoft.com/office/officeart/2005/8/layout/default"/>
    <dgm:cxn modelId="{EF3D383B-2A0C-4094-B0E8-93DDB191D52B}" srcId="{7BF4346F-3B70-4D3D-98F5-C524B00EACBF}" destId="{F0D5BE5B-886C-4535-A560-074DA52A7A23}" srcOrd="1" destOrd="0" parTransId="{481DC2AF-0415-4289-ABBA-9D96BD1C13DD}" sibTransId="{AE9A396D-5A01-497E-B622-C6A89A575129}"/>
    <dgm:cxn modelId="{875CB860-96F3-4CC3-84D6-419097520D83}" srcId="{7BF4346F-3B70-4D3D-98F5-C524B00EACBF}" destId="{7808DFCE-77E8-4275-895D-0A3E7F0B598A}" srcOrd="3" destOrd="0" parTransId="{47775F23-336F-44DF-9846-2614A5F9B25C}" sibTransId="{CE710007-8990-418D-9E4A-30A5C2BA3DE5}"/>
    <dgm:cxn modelId="{70667363-C9A8-407F-918D-2C70B3746B1B}" type="presOf" srcId="{F0D5BE5B-886C-4535-A560-074DA52A7A23}" destId="{AA81153F-AFED-4D74-875A-E14002D65C9D}" srcOrd="0" destOrd="0" presId="urn:microsoft.com/office/officeart/2005/8/layout/default"/>
    <dgm:cxn modelId="{6C5A7251-6F8D-46C1-A967-A65DB0AD9C4B}" type="presOf" srcId="{77B1EEDD-0586-44FE-8F76-D78512275C3D}" destId="{04D99E15-0122-4B77-A4B5-72E35E8C9026}" srcOrd="0" destOrd="0" presId="urn:microsoft.com/office/officeart/2005/8/layout/default"/>
    <dgm:cxn modelId="{AAC24052-89CA-418E-8720-4C6202C053C6}" type="presOf" srcId="{7808DFCE-77E8-4275-895D-0A3E7F0B598A}" destId="{EF31E1D9-6D17-4323-975C-70A3F90A8F63}" srcOrd="0" destOrd="0" presId="urn:microsoft.com/office/officeart/2005/8/layout/default"/>
    <dgm:cxn modelId="{B0083EA2-BD33-4E2C-B666-1D6EB222A04F}" srcId="{7BF4346F-3B70-4D3D-98F5-C524B00EACBF}" destId="{94B55821-5C8C-4A9F-9F58-017FF3F38E69}" srcOrd="2" destOrd="0" parTransId="{43AF2378-03D6-4F18-8D25-29950C5391C7}" sibTransId="{74E72C27-E856-498C-8AD9-490DEA98637D}"/>
    <dgm:cxn modelId="{62EDF3D0-5316-4FF4-B9B8-01B3DC3940B9}" type="presOf" srcId="{94B55821-5C8C-4A9F-9F58-017FF3F38E69}" destId="{844711E3-C44F-4A0C-AFE3-421FAB2BDED7}" srcOrd="0" destOrd="0" presId="urn:microsoft.com/office/officeart/2005/8/layout/default"/>
    <dgm:cxn modelId="{1C91C0F0-D1FD-4F88-8D4F-A8FFBE9969B9}" srcId="{7BF4346F-3B70-4D3D-98F5-C524B00EACBF}" destId="{052559F3-4AAB-4EA5-9F5D-B24BE95F5FCB}" srcOrd="4" destOrd="0" parTransId="{DF95AF34-ECC1-4E25-8240-73957D827CF4}" sibTransId="{A04CA4BD-AF02-419F-9B30-F0D53EE8139F}"/>
    <dgm:cxn modelId="{8D346AFF-7A71-458E-8DAD-4BE325E8C77F}" type="presOf" srcId="{7BF4346F-3B70-4D3D-98F5-C524B00EACBF}" destId="{C39DE7A6-3B71-40AD-9C48-F5B5CAC3964F}" srcOrd="0" destOrd="0" presId="urn:microsoft.com/office/officeart/2005/8/layout/default"/>
    <dgm:cxn modelId="{4366AE3F-F5E5-4202-82E0-DF362E9410E5}" type="presParOf" srcId="{C39DE7A6-3B71-40AD-9C48-F5B5CAC3964F}" destId="{04D99E15-0122-4B77-A4B5-72E35E8C9026}" srcOrd="0" destOrd="0" presId="urn:microsoft.com/office/officeart/2005/8/layout/default"/>
    <dgm:cxn modelId="{5C861935-ABA3-44C5-885E-822DCA4A84CF}" type="presParOf" srcId="{C39DE7A6-3B71-40AD-9C48-F5B5CAC3964F}" destId="{B32CE08B-55D5-4B80-9DE4-98E94A6BBA4E}" srcOrd="1" destOrd="0" presId="urn:microsoft.com/office/officeart/2005/8/layout/default"/>
    <dgm:cxn modelId="{86FFECFD-62BD-438D-B2D7-4EB1799B7F42}" type="presParOf" srcId="{C39DE7A6-3B71-40AD-9C48-F5B5CAC3964F}" destId="{AA81153F-AFED-4D74-875A-E14002D65C9D}" srcOrd="2" destOrd="0" presId="urn:microsoft.com/office/officeart/2005/8/layout/default"/>
    <dgm:cxn modelId="{396C6ADA-4DD2-43E3-84A9-9195CBA9742B}" type="presParOf" srcId="{C39DE7A6-3B71-40AD-9C48-F5B5CAC3964F}" destId="{DA00CD95-D434-4459-A408-FD442E4393B7}" srcOrd="3" destOrd="0" presId="urn:microsoft.com/office/officeart/2005/8/layout/default"/>
    <dgm:cxn modelId="{102DDAF3-7E51-4FED-9A53-761B2CA5895C}" type="presParOf" srcId="{C39DE7A6-3B71-40AD-9C48-F5B5CAC3964F}" destId="{844711E3-C44F-4A0C-AFE3-421FAB2BDED7}" srcOrd="4" destOrd="0" presId="urn:microsoft.com/office/officeart/2005/8/layout/default"/>
    <dgm:cxn modelId="{024622E0-2BCA-4B09-992E-FB430E4DFD06}" type="presParOf" srcId="{C39DE7A6-3B71-40AD-9C48-F5B5CAC3964F}" destId="{937D4B20-7D40-4A26-AB34-75CA15B0E185}" srcOrd="5" destOrd="0" presId="urn:microsoft.com/office/officeart/2005/8/layout/default"/>
    <dgm:cxn modelId="{FA3B785C-9F84-4B23-82E2-2BE98566F1FA}" type="presParOf" srcId="{C39DE7A6-3B71-40AD-9C48-F5B5CAC3964F}" destId="{EF31E1D9-6D17-4323-975C-70A3F90A8F63}" srcOrd="6" destOrd="0" presId="urn:microsoft.com/office/officeart/2005/8/layout/default"/>
    <dgm:cxn modelId="{E2842E0B-6A13-453E-8CCC-DA0590B68C77}" type="presParOf" srcId="{C39DE7A6-3B71-40AD-9C48-F5B5CAC3964F}" destId="{C1DA0058-F8D8-47DB-9438-FE403E309B40}" srcOrd="7" destOrd="0" presId="urn:microsoft.com/office/officeart/2005/8/layout/default"/>
    <dgm:cxn modelId="{4493F0BD-0A61-43A8-A12C-1E6BB8216AD0}" type="presParOf" srcId="{C39DE7A6-3B71-40AD-9C48-F5B5CAC3964F}" destId="{3D3F3D3F-DF2A-4CDD-81EC-FC6832D0966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99E15-0122-4B77-A4B5-72E35E8C9026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Field Goals (FG): Total Baskets Made</a:t>
          </a:r>
        </a:p>
      </dsp:txBody>
      <dsp:txXfrm>
        <a:off x="377190" y="3160"/>
        <a:ext cx="2907506" cy="1744503"/>
      </dsp:txXfrm>
    </dsp:sp>
    <dsp:sp modelId="{AA81153F-AFED-4D74-875A-E14002D65C9D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Field Goals Attempted (FGA): Total Shots Taken</a:t>
          </a:r>
        </a:p>
      </dsp:txBody>
      <dsp:txXfrm>
        <a:off x="3575446" y="3160"/>
        <a:ext cx="2907506" cy="1744503"/>
      </dsp:txXfrm>
    </dsp:sp>
    <dsp:sp modelId="{844711E3-C44F-4A0C-AFE3-421FAB2BDED7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Three Pointers (TP): Three Point Baskets Made</a:t>
          </a:r>
        </a:p>
      </dsp:txBody>
      <dsp:txXfrm>
        <a:off x="6773703" y="3160"/>
        <a:ext cx="2907506" cy="1744503"/>
      </dsp:txXfrm>
    </dsp:sp>
    <dsp:sp modelId="{EF31E1D9-6D17-4323-975C-70A3F90A8F63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Three Pointers Attempted (TPA): Three Point Shots Taken</a:t>
          </a:r>
        </a:p>
      </dsp:txBody>
      <dsp:txXfrm>
        <a:off x="1976318" y="2038415"/>
        <a:ext cx="2907506" cy="1744503"/>
      </dsp:txXfrm>
    </dsp:sp>
    <dsp:sp modelId="{3D3F3D3F-DF2A-4CDD-81EC-FC6832D0966F}">
      <dsp:nvSpPr>
        <dsp:cNvPr id="0" name=""/>
        <dsp:cNvSpPr/>
      </dsp:nvSpPr>
      <dsp:spPr>
        <a:xfrm>
          <a:off x="5174575" y="2038415"/>
          <a:ext cx="2907506" cy="17445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Turnovers (TOV): Lose Possession Of The Ball To The Opposing Team Before A Shot Is Attempted</a:t>
          </a:r>
        </a:p>
      </dsp:txBody>
      <dsp:txXfrm>
        <a:off x="5174575" y="2038415"/>
        <a:ext cx="2907506" cy="174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5528" y="782561"/>
            <a:ext cx="3841667" cy="3139461"/>
          </a:xfrm>
        </p:spPr>
        <p:txBody>
          <a:bodyPr anchor="b">
            <a:noAutofit/>
          </a:bodyPr>
          <a:lstStyle/>
          <a:p>
            <a:r>
              <a:rPr lang="en-US" sz="3200" dirty="0"/>
              <a:t>Term Project: </a:t>
            </a:r>
            <a:br>
              <a:rPr lang="en-US" sz="3200" dirty="0"/>
            </a:br>
            <a:r>
              <a:rPr lang="en-US" sz="3200" dirty="0"/>
              <a:t>The Effect of </a:t>
            </a:r>
            <a:br>
              <a:rPr lang="en-US" sz="3200" dirty="0"/>
            </a:br>
            <a:r>
              <a:rPr lang="en-US" sz="3200" dirty="0"/>
              <a:t>Turnovers on NBA Championship Team Scoring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Andrew Jordan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DSC 530-T301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3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37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24E66-A23B-CD4D-3486-DB710E38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Analytical Distribution: Normal Distribution Plot</a:t>
            </a:r>
          </a:p>
        </p:txBody>
      </p:sp>
      <p:cxnSp>
        <p:nvCxnSpPr>
          <p:cNvPr id="48" name="Straight Connector 41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18AF77CF-D2AC-A491-0DA7-BFB6ED350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1186538"/>
            <a:ext cx="6275667" cy="448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38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B0F58-B77F-E68D-8129-92587C9B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Scatter Plots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CC692A3-CE7F-F990-FB4B-3E5A14641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8" y="728715"/>
            <a:ext cx="5130782" cy="345569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10E249F-F26B-7397-96D3-8302234C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16" y="697055"/>
            <a:ext cx="5130778" cy="3519015"/>
          </a:xfrm>
          <a:prstGeom prst="rect">
            <a:avLst/>
          </a:prstGeom>
        </p:spPr>
      </p:pic>
      <p:cxnSp>
        <p:nvCxnSpPr>
          <p:cNvPr id="49" name="Straight Connector 4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FC5444-0F8E-51D0-98CC-B595564F71D0}"/>
              </a:ext>
            </a:extLst>
          </p:cNvPr>
          <p:cNvSpPr txBox="1"/>
          <p:nvPr/>
        </p:nvSpPr>
        <p:spPr>
          <a:xfrm>
            <a:off x="2245659" y="214217"/>
            <a:ext cx="20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High Turnover 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B602A0-D8AF-04B0-8840-AA407BC5C0A9}"/>
              </a:ext>
            </a:extLst>
          </p:cNvPr>
          <p:cNvSpPr txBox="1"/>
          <p:nvPr/>
        </p:nvSpPr>
        <p:spPr>
          <a:xfrm>
            <a:off x="8032376" y="182557"/>
            <a:ext cx="20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Low Turnover Rate</a:t>
            </a:r>
          </a:p>
        </p:txBody>
      </p:sp>
    </p:spTree>
    <p:extLst>
      <p:ext uri="{BB962C8B-B14F-4D97-AF65-F5344CB8AC3E}">
        <p14:creationId xmlns:p14="http://schemas.microsoft.com/office/powerpoint/2010/main" val="393541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1C4F7-4721-8E4B-4FD0-3C87DDE2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>
                <a:solidFill>
                  <a:schemeClr val="tx1">
                    <a:lumMod val="85000"/>
                    <a:lumOff val="15000"/>
                  </a:schemeClr>
                </a:solidFill>
              </a:rPr>
              <a:t>Testing Difference in Means by P-Value: Kendalls Tau + Permutation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8D44A5-B2A3-5D87-478C-03E47A9CC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9" y="746860"/>
            <a:ext cx="5299675" cy="3389175"/>
          </a:xfrm>
          <a:prstGeom prst="rect">
            <a:avLst/>
          </a:prstGeom>
        </p:spPr>
      </p:pic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DD404904-A510-547F-E6E4-6A1731DAB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1404336"/>
            <a:ext cx="5302232" cy="2074222"/>
          </a:xfrm>
          <a:prstGeom prst="rect">
            <a:avLst/>
          </a:prstGeom>
        </p:spPr>
      </p:pic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150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38F76-19BE-326F-1246-019666A1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Regression Analysis</a:t>
            </a:r>
          </a:p>
        </p:txBody>
      </p:sp>
      <p:pic>
        <p:nvPicPr>
          <p:cNvPr id="9" name="Content Placeholder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1009E49-51B0-E798-CC11-A8354ECF5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758" y="640080"/>
            <a:ext cx="4053077" cy="3602736"/>
          </a:xfrm>
          <a:prstGeom prst="rect">
            <a:avLst/>
          </a:prstGeom>
        </p:spPr>
      </p:pic>
      <p:pic>
        <p:nvPicPr>
          <p:cNvPr id="13" name="Picture 1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3EEFE58-8FE4-29B9-D9CB-CDE6B10B5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420" y="640079"/>
            <a:ext cx="4755125" cy="3602736"/>
          </a:xfrm>
          <a:prstGeom prst="rect">
            <a:avLst/>
          </a:prstGeom>
        </p:spPr>
      </p:pic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808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7DE51-2C79-5E33-FAD2-49FA9189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The Question</a:t>
            </a: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F7D808-031F-BFC5-117A-F0C15D606748}"/>
              </a:ext>
            </a:extLst>
          </p:cNvPr>
          <p:cNvSpPr txBox="1"/>
          <p:nvPr/>
        </p:nvSpPr>
        <p:spPr>
          <a:xfrm>
            <a:off x="858064" y="2639380"/>
            <a:ext cx="3205049" cy="3229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turnovers significantly affect how many points an NBA championship team scores?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Graphic 19" descr="Basketball">
            <a:extLst>
              <a:ext uri="{FF2B5EF4-FFF2-40B4-BE49-F238E27FC236}">
                <a16:creationId xmlns:a16="http://schemas.microsoft.com/office/drawing/2014/main" id="{D2E58908-04C9-CA6C-1B8F-0ED203C2D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916" y="643466"/>
            <a:ext cx="5225621" cy="5225621"/>
          </a:xfrm>
          <a:prstGeom prst="rect">
            <a:avLst/>
          </a:prstGeom>
        </p:spPr>
      </p:pic>
      <p:sp>
        <p:nvSpPr>
          <p:cNvPr id="32" name="Rectangle 26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842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A3945-F148-ED93-A5CE-FBD056D3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Five Variables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D8437-B2C2-E6B1-29F5-58CBFF96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Field Goals (FG)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Field Goals Attempted (FGA)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Three Pointers (TP)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Three Pointers Attempted (TPA)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Turnovers (TOV)</a:t>
            </a:r>
          </a:p>
        </p:txBody>
      </p:sp>
      <p:pic>
        <p:nvPicPr>
          <p:cNvPr id="5" name="Picture 4" descr="A wall painted with an arrow and a dartboard">
            <a:extLst>
              <a:ext uri="{FF2B5EF4-FFF2-40B4-BE49-F238E27FC236}">
                <a16:creationId xmlns:a16="http://schemas.microsoft.com/office/drawing/2014/main" id="{61082DD8-A7CD-9B13-ED7E-5AA00B4FE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3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8A8DB-0D36-0C66-70B0-0B24480B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Five Variables Described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519965-59C1-6774-F302-23B268FB2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87438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19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CCDC-66FE-36AB-B992-9047F555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92" y="5279923"/>
            <a:ext cx="10113645" cy="743682"/>
          </a:xfrm>
        </p:spPr>
        <p:txBody>
          <a:bodyPr/>
          <a:lstStyle/>
          <a:p>
            <a:pPr algn="ctr"/>
            <a:r>
              <a:rPr lang="en-US" dirty="0"/>
              <a:t>Five Variables Histograms</a:t>
            </a: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767B55C4-1ED4-77F9-3A52-8623ED2B4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46"/>
            <a:ext cx="2914347" cy="2004092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5B3D9F5F-0F56-78E1-DB35-C0E6A2455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" y="2260449"/>
            <a:ext cx="2876101" cy="2004092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2070DDD2-C6EF-E530-763A-229E014FE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633" y="1314956"/>
            <a:ext cx="3221549" cy="2244803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3BC2E200-AC7A-985C-4692-DFE7A67A9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442" y="66891"/>
            <a:ext cx="2876101" cy="2004092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89292118-7091-02C5-CFD8-535599DA4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441" y="2260449"/>
            <a:ext cx="2876101" cy="20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8BC8B-21A3-03DD-045E-5F04697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Mean, Mode, Spread, and Tails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AAB3D66D-0E7E-7EAF-6674-636408FBA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8169" y="473747"/>
            <a:ext cx="4018436" cy="3602736"/>
          </a:xfrm>
          <a:prstGeom prst="rect">
            <a:avLst/>
          </a:prstGeo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98B97B5-08B1-FF7D-411F-5B78CD1B4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03" y="1141960"/>
            <a:ext cx="5302232" cy="296193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DC694-15CF-5F96-474B-364D8C2BDBC2}"/>
              </a:ext>
            </a:extLst>
          </p:cNvPr>
          <p:cNvSpPr txBox="1"/>
          <p:nvPr/>
        </p:nvSpPr>
        <p:spPr>
          <a:xfrm>
            <a:off x="2635063" y="104415"/>
            <a:ext cx="117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67797D-CB07-4651-54CF-95FC1B79102A}"/>
              </a:ext>
            </a:extLst>
          </p:cNvPr>
          <p:cNvSpPr txBox="1"/>
          <p:nvPr/>
        </p:nvSpPr>
        <p:spPr>
          <a:xfrm>
            <a:off x="8746912" y="28927"/>
            <a:ext cx="64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Tails</a:t>
            </a:r>
          </a:p>
        </p:txBody>
      </p:sp>
    </p:spTree>
    <p:extLst>
      <p:ext uri="{BB962C8B-B14F-4D97-AF65-F5344CB8AC3E}">
        <p14:creationId xmlns:p14="http://schemas.microsoft.com/office/powerpoint/2010/main" val="331612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B530D-2A34-C059-737D-F388AC80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Mean, Mode, Spread, and Tails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643032D9-9187-558B-A75D-AFC2A750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693889"/>
            <a:ext cx="3162015" cy="2155919"/>
          </a:xfrm>
          <a:prstGeom prst="rect">
            <a:avLst/>
          </a:prstGeom>
        </p:spPr>
      </p:pic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9E9A6CF-A972-801A-02BE-B09CA1D52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27" y="3530524"/>
            <a:ext cx="3162014" cy="2482767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F900F3C-44F5-5AB5-DC6F-79326245E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774" y="4054268"/>
            <a:ext cx="3162018" cy="143516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0A8DB-B81E-CB8D-56D2-B82F75F3E475}"/>
              </a:ext>
            </a:extLst>
          </p:cNvPr>
          <p:cNvSpPr txBox="1"/>
          <p:nvPr/>
        </p:nvSpPr>
        <p:spPr>
          <a:xfrm>
            <a:off x="1512794" y="2400300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Standard Deviation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8C103-10A2-1365-B6D5-7D040A2179BA}"/>
              </a:ext>
            </a:extLst>
          </p:cNvPr>
          <p:cNvSpPr txBox="1"/>
          <p:nvPr/>
        </p:nvSpPr>
        <p:spPr>
          <a:xfrm>
            <a:off x="5745585" y="2382712"/>
            <a:ext cx="86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Skew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D473AD-DEB6-ADD2-318F-84C5BFDBA1CA}"/>
              </a:ext>
            </a:extLst>
          </p:cNvPr>
          <p:cNvSpPr txBox="1"/>
          <p:nvPr/>
        </p:nvSpPr>
        <p:spPr>
          <a:xfrm>
            <a:off x="9475696" y="2341816"/>
            <a:ext cx="79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144917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F667F-B7CC-3235-385C-F1553933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 Mass Function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DF660C0-1B25-B5B3-7B3E-479DFE5BD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9" y="670383"/>
            <a:ext cx="5299675" cy="3542129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CE12911-444B-1BEC-D875-4130966A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669528"/>
            <a:ext cx="5302232" cy="3543838"/>
          </a:xfrm>
          <a:prstGeom prst="rect">
            <a:avLst/>
          </a:prstGeom>
        </p:spPr>
      </p:pic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42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40C44-98D1-CCB8-E845-8B3D2F09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Cumulative Distributive Function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31622C1-7C01-657D-4735-3C64EDC31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1299175"/>
            <a:ext cx="6275667" cy="42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698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176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1_RetrospectVTI</vt:lpstr>
      <vt:lpstr>Term Project:  The Effect of  Turnovers on NBA Championship Team Scoring</vt:lpstr>
      <vt:lpstr>The Question</vt:lpstr>
      <vt:lpstr>Five Variables</vt:lpstr>
      <vt:lpstr>Five Variables Described</vt:lpstr>
      <vt:lpstr>Five Variables Histograms</vt:lpstr>
      <vt:lpstr>Mean, Mode, Spread, and Tails</vt:lpstr>
      <vt:lpstr>Mean, Mode, Spread, and Tails</vt:lpstr>
      <vt:lpstr>Probability Mass Function</vt:lpstr>
      <vt:lpstr>Cumulative Distributive Function</vt:lpstr>
      <vt:lpstr>Analytical Distribution: Normal Distribution Plot</vt:lpstr>
      <vt:lpstr>Scatter Plots</vt:lpstr>
      <vt:lpstr>Testing Difference in Means by P-Value: Kendalls Tau + Permutation</vt:lpstr>
      <vt:lpstr>Regression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Project:  The Effect of  Turnovers on NBA Championship Team Scoring</dc:title>
  <dc:creator>Jordan, Andrew B</dc:creator>
  <cp:lastModifiedBy>Jordan, Andrew B</cp:lastModifiedBy>
  <cp:revision>4</cp:revision>
  <dcterms:created xsi:type="dcterms:W3CDTF">2022-06-03T14:42:33Z</dcterms:created>
  <dcterms:modified xsi:type="dcterms:W3CDTF">2022-06-03T15:33:08Z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a95e5178-20cb-4c9f-b31a-2c16abe10585_Enabled">
    <vt:lpwstr>true</vt:lpwstr>
  </property>
  <property fmtid="{D5CDD505-2E9C-101B-9397-08002B2CF9AE}" pid="4" name="MSIP_Label_a95e5178-20cb-4c9f-b31a-2c16abe10585_SetDate">
    <vt:lpwstr>2022-06-03T14:42:33Z</vt:lpwstr>
  </property>
  <property fmtid="{D5CDD505-2E9C-101B-9397-08002B2CF9AE}" pid="5" name="MSIP_Label_a95e5178-20cb-4c9f-b31a-2c16abe10585_Method">
    <vt:lpwstr>Standard</vt:lpwstr>
  </property>
  <property fmtid="{D5CDD505-2E9C-101B-9397-08002B2CF9AE}" pid="6" name="MSIP_Label_a95e5178-20cb-4c9f-b31a-2c16abe10585_Name">
    <vt:lpwstr>General</vt:lpwstr>
  </property>
  <property fmtid="{D5CDD505-2E9C-101B-9397-08002B2CF9AE}" pid="7" name="MSIP_Label_a95e5178-20cb-4c9f-b31a-2c16abe10585_SiteId">
    <vt:lpwstr>b7d27e93-356b-4ad8-8a70-89c35df207c0</vt:lpwstr>
  </property>
  <property fmtid="{D5CDD505-2E9C-101B-9397-08002B2CF9AE}" pid="8" name="MSIP_Label_a95e5178-20cb-4c9f-b31a-2c16abe10585_ActionId">
    <vt:lpwstr>6381452c-6c40-4a69-bfb0-a2dbe5ac7c01</vt:lpwstr>
  </property>
  <property fmtid="{D5CDD505-2E9C-101B-9397-08002B2CF9AE}" pid="9" name="MSIP_Label_a95e5178-20cb-4c9f-b31a-2c16abe10585_ContentBits">
    <vt:lpwstr>0</vt:lpwstr>
  </property>
</Properties>
</file>