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4" r:id="rId2"/>
  </p:sldMasterIdLst>
  <p:sldIdLst>
    <p:sldId id="256" r:id="rId3"/>
    <p:sldId id="260" r:id="rId4"/>
    <p:sldId id="257" r:id="rId5"/>
    <p:sldId id="258"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5F54F-D681-4397-B1EF-5AD7DFB0F0F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7020A8-A7FB-48BB-980F-140E639CDD6D}">
      <dgm:prSet/>
      <dgm:spPr/>
      <dgm:t>
        <a:bodyPr/>
        <a:lstStyle/>
        <a:p>
          <a:r>
            <a:rPr lang="en-US" dirty="0"/>
            <a:t>Relative to the form of transportation most used every day, airline travel is as safe a form of travel as can be, despite what the media may convey. </a:t>
          </a:r>
        </a:p>
      </dgm:t>
    </dgm:pt>
    <dgm:pt modelId="{8E03CC11-BE82-4278-9C7B-51EEDC8CF739}" type="parTrans" cxnId="{CEA6493B-7879-49D2-8E96-21D6CD5953C8}">
      <dgm:prSet/>
      <dgm:spPr/>
      <dgm:t>
        <a:bodyPr/>
        <a:lstStyle/>
        <a:p>
          <a:endParaRPr lang="en-US"/>
        </a:p>
      </dgm:t>
    </dgm:pt>
    <dgm:pt modelId="{3F8F92A8-3EB1-4055-8EBB-C8B3F4F3C277}" type="sibTrans" cxnId="{CEA6493B-7879-49D2-8E96-21D6CD5953C8}">
      <dgm:prSet/>
      <dgm:spPr/>
      <dgm:t>
        <a:bodyPr/>
        <a:lstStyle/>
        <a:p>
          <a:endParaRPr lang="en-US"/>
        </a:p>
      </dgm:t>
    </dgm:pt>
    <dgm:pt modelId="{E612047B-5D55-403C-A203-B31EEE289403}">
      <dgm:prSet/>
      <dgm:spPr/>
      <dgm:t>
        <a:bodyPr/>
        <a:lstStyle/>
        <a:p>
          <a:r>
            <a:rPr lang="en-US" dirty="0"/>
            <a:t>The key to communicating the truth of airline safety is in presenting the relative risk. If the public can be shown what dangerous travel looks like, i.e. automobiles, then we can fully illustrate how safe an airplane really is.</a:t>
          </a:r>
        </a:p>
      </dgm:t>
    </dgm:pt>
    <dgm:pt modelId="{673C5061-4F5F-49BF-9285-501A49D20438}" type="parTrans" cxnId="{ED3F7204-57F2-4EB0-BC2F-EBE9A7EE06B5}">
      <dgm:prSet/>
      <dgm:spPr/>
      <dgm:t>
        <a:bodyPr/>
        <a:lstStyle/>
        <a:p>
          <a:endParaRPr lang="en-US"/>
        </a:p>
      </dgm:t>
    </dgm:pt>
    <dgm:pt modelId="{5C497ACC-4F7D-459F-A135-95934B464C9C}" type="sibTrans" cxnId="{ED3F7204-57F2-4EB0-BC2F-EBE9A7EE06B5}">
      <dgm:prSet/>
      <dgm:spPr/>
      <dgm:t>
        <a:bodyPr/>
        <a:lstStyle/>
        <a:p>
          <a:endParaRPr lang="en-US"/>
        </a:p>
      </dgm:t>
    </dgm:pt>
    <dgm:pt modelId="{DCC8CBF7-C7F3-412B-B3A0-CF78DA92FD1D}" type="pres">
      <dgm:prSet presAssocID="{FAC5F54F-D681-4397-B1EF-5AD7DFB0F0F0}" presName="root" presStyleCnt="0">
        <dgm:presLayoutVars>
          <dgm:dir/>
          <dgm:resizeHandles val="exact"/>
        </dgm:presLayoutVars>
      </dgm:prSet>
      <dgm:spPr/>
    </dgm:pt>
    <dgm:pt modelId="{2E7AF82D-E5D2-43B4-ABD2-9EE1D375F932}" type="pres">
      <dgm:prSet presAssocID="{D47020A8-A7FB-48BB-980F-140E639CDD6D}" presName="compNode" presStyleCnt="0"/>
      <dgm:spPr/>
    </dgm:pt>
    <dgm:pt modelId="{17102FD5-ABF8-4543-A110-04920F1F8B8D}" type="pres">
      <dgm:prSet presAssocID="{D47020A8-A7FB-48BB-980F-140E639CDD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E006739F-662D-498B-93D3-D19535FA9C59}" type="pres">
      <dgm:prSet presAssocID="{D47020A8-A7FB-48BB-980F-140E639CDD6D}" presName="spaceRect" presStyleCnt="0"/>
      <dgm:spPr/>
    </dgm:pt>
    <dgm:pt modelId="{49FB0649-F4EF-4ECC-93A0-4D272B2FAAB3}" type="pres">
      <dgm:prSet presAssocID="{D47020A8-A7FB-48BB-980F-140E639CDD6D}" presName="textRect" presStyleLbl="revTx" presStyleIdx="0" presStyleCnt="2">
        <dgm:presLayoutVars>
          <dgm:chMax val="1"/>
          <dgm:chPref val="1"/>
        </dgm:presLayoutVars>
      </dgm:prSet>
      <dgm:spPr/>
    </dgm:pt>
    <dgm:pt modelId="{DEDD6BA8-14B7-472E-9653-1CB87787C39A}" type="pres">
      <dgm:prSet presAssocID="{3F8F92A8-3EB1-4055-8EBB-C8B3F4F3C277}" presName="sibTrans" presStyleCnt="0"/>
      <dgm:spPr/>
    </dgm:pt>
    <dgm:pt modelId="{0157816C-0D1F-40A5-AD90-9C190FD9CC10}" type="pres">
      <dgm:prSet presAssocID="{E612047B-5D55-403C-A203-B31EEE289403}" presName="compNode" presStyleCnt="0"/>
      <dgm:spPr/>
    </dgm:pt>
    <dgm:pt modelId="{176F556D-0505-462B-9225-F9C083556F00}" type="pres">
      <dgm:prSet presAssocID="{E612047B-5D55-403C-A203-B31EEE2894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C6CBFCAD-696F-4D11-98DB-5663BE914F42}" type="pres">
      <dgm:prSet presAssocID="{E612047B-5D55-403C-A203-B31EEE289403}" presName="spaceRect" presStyleCnt="0"/>
      <dgm:spPr/>
    </dgm:pt>
    <dgm:pt modelId="{F2C52CF6-EFAD-4D00-9846-0D9DC9438C31}" type="pres">
      <dgm:prSet presAssocID="{E612047B-5D55-403C-A203-B31EEE289403}" presName="textRect" presStyleLbl="revTx" presStyleIdx="1" presStyleCnt="2">
        <dgm:presLayoutVars>
          <dgm:chMax val="1"/>
          <dgm:chPref val="1"/>
        </dgm:presLayoutVars>
      </dgm:prSet>
      <dgm:spPr/>
    </dgm:pt>
  </dgm:ptLst>
  <dgm:cxnLst>
    <dgm:cxn modelId="{ED3F7204-57F2-4EB0-BC2F-EBE9A7EE06B5}" srcId="{FAC5F54F-D681-4397-B1EF-5AD7DFB0F0F0}" destId="{E612047B-5D55-403C-A203-B31EEE289403}" srcOrd="1" destOrd="0" parTransId="{673C5061-4F5F-49BF-9285-501A49D20438}" sibTransId="{5C497ACC-4F7D-459F-A135-95934B464C9C}"/>
    <dgm:cxn modelId="{8E608B1A-8844-4E83-8C52-ED0A4E58A5E1}" type="presOf" srcId="{FAC5F54F-D681-4397-B1EF-5AD7DFB0F0F0}" destId="{DCC8CBF7-C7F3-412B-B3A0-CF78DA92FD1D}" srcOrd="0" destOrd="0" presId="urn:microsoft.com/office/officeart/2018/2/layout/IconLabelList"/>
    <dgm:cxn modelId="{CEA6493B-7879-49D2-8E96-21D6CD5953C8}" srcId="{FAC5F54F-D681-4397-B1EF-5AD7DFB0F0F0}" destId="{D47020A8-A7FB-48BB-980F-140E639CDD6D}" srcOrd="0" destOrd="0" parTransId="{8E03CC11-BE82-4278-9C7B-51EEDC8CF739}" sibTransId="{3F8F92A8-3EB1-4055-8EBB-C8B3F4F3C277}"/>
    <dgm:cxn modelId="{17AB74AE-F3AE-450C-9577-52F063017921}" type="presOf" srcId="{D47020A8-A7FB-48BB-980F-140E639CDD6D}" destId="{49FB0649-F4EF-4ECC-93A0-4D272B2FAAB3}" srcOrd="0" destOrd="0" presId="urn:microsoft.com/office/officeart/2018/2/layout/IconLabelList"/>
    <dgm:cxn modelId="{604FF7C4-8B4D-49E4-BC5D-554E88649EFF}" type="presOf" srcId="{E612047B-5D55-403C-A203-B31EEE289403}" destId="{F2C52CF6-EFAD-4D00-9846-0D9DC9438C31}" srcOrd="0" destOrd="0" presId="urn:microsoft.com/office/officeart/2018/2/layout/IconLabelList"/>
    <dgm:cxn modelId="{902B3921-1C4D-49EF-810B-F0BB1987F70D}" type="presParOf" srcId="{DCC8CBF7-C7F3-412B-B3A0-CF78DA92FD1D}" destId="{2E7AF82D-E5D2-43B4-ABD2-9EE1D375F932}" srcOrd="0" destOrd="0" presId="urn:microsoft.com/office/officeart/2018/2/layout/IconLabelList"/>
    <dgm:cxn modelId="{B98AF2A5-03F2-4A82-8846-7A57C188AD0B}" type="presParOf" srcId="{2E7AF82D-E5D2-43B4-ABD2-9EE1D375F932}" destId="{17102FD5-ABF8-4543-A110-04920F1F8B8D}" srcOrd="0" destOrd="0" presId="urn:microsoft.com/office/officeart/2018/2/layout/IconLabelList"/>
    <dgm:cxn modelId="{8D8C2028-FF47-4605-8EDF-893317440723}" type="presParOf" srcId="{2E7AF82D-E5D2-43B4-ABD2-9EE1D375F932}" destId="{E006739F-662D-498B-93D3-D19535FA9C59}" srcOrd="1" destOrd="0" presId="urn:microsoft.com/office/officeart/2018/2/layout/IconLabelList"/>
    <dgm:cxn modelId="{2407B68A-B28C-45F9-A54F-B5CA95FA9ADF}" type="presParOf" srcId="{2E7AF82D-E5D2-43B4-ABD2-9EE1D375F932}" destId="{49FB0649-F4EF-4ECC-93A0-4D272B2FAAB3}" srcOrd="2" destOrd="0" presId="urn:microsoft.com/office/officeart/2018/2/layout/IconLabelList"/>
    <dgm:cxn modelId="{F2DD922D-C22C-47FE-B9A6-536CEEBD1913}" type="presParOf" srcId="{DCC8CBF7-C7F3-412B-B3A0-CF78DA92FD1D}" destId="{DEDD6BA8-14B7-472E-9653-1CB87787C39A}" srcOrd="1" destOrd="0" presId="urn:microsoft.com/office/officeart/2018/2/layout/IconLabelList"/>
    <dgm:cxn modelId="{DBBDDAFD-6918-435C-9CA3-DCB81DC84621}" type="presParOf" srcId="{DCC8CBF7-C7F3-412B-B3A0-CF78DA92FD1D}" destId="{0157816C-0D1F-40A5-AD90-9C190FD9CC10}" srcOrd="2" destOrd="0" presId="urn:microsoft.com/office/officeart/2018/2/layout/IconLabelList"/>
    <dgm:cxn modelId="{9DB15478-E813-42C6-AFE2-B19F2BC029D3}" type="presParOf" srcId="{0157816C-0D1F-40A5-AD90-9C190FD9CC10}" destId="{176F556D-0505-462B-9225-F9C083556F00}" srcOrd="0" destOrd="0" presId="urn:microsoft.com/office/officeart/2018/2/layout/IconLabelList"/>
    <dgm:cxn modelId="{66F8E391-C17B-4B25-8C5F-A2D07929B09A}" type="presParOf" srcId="{0157816C-0D1F-40A5-AD90-9C190FD9CC10}" destId="{C6CBFCAD-696F-4D11-98DB-5663BE914F42}" srcOrd="1" destOrd="0" presId="urn:microsoft.com/office/officeart/2018/2/layout/IconLabelList"/>
    <dgm:cxn modelId="{7809DD7C-771A-4B4F-AEBF-32F581F80DCC}" type="presParOf" srcId="{0157816C-0D1F-40A5-AD90-9C190FD9CC10}" destId="{F2C52CF6-EFAD-4D00-9846-0D9DC9438C3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02FD5-ABF8-4543-A110-04920F1F8B8D}">
      <dsp:nvSpPr>
        <dsp:cNvPr id="0" name=""/>
        <dsp:cNvSpPr/>
      </dsp:nvSpPr>
      <dsp:spPr>
        <a:xfrm>
          <a:off x="1802473" y="37134"/>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FB0649-F4EF-4ECC-93A0-4D272B2FAAB3}">
      <dsp:nvSpPr>
        <dsp:cNvPr id="0" name=""/>
        <dsp:cNvSpPr/>
      </dsp:nvSpPr>
      <dsp:spPr>
        <a:xfrm>
          <a:off x="78772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Relative to the form of transportation most used every day, airline travel is as safe a form of travel as can be, despite what the media may convey. </a:t>
          </a:r>
        </a:p>
      </dsp:txBody>
      <dsp:txXfrm>
        <a:off x="787723" y="2117748"/>
        <a:ext cx="3690000" cy="720000"/>
      </dsp:txXfrm>
    </dsp:sp>
    <dsp:sp modelId="{176F556D-0505-462B-9225-F9C083556F00}">
      <dsp:nvSpPr>
        <dsp:cNvPr id="0" name=""/>
        <dsp:cNvSpPr/>
      </dsp:nvSpPr>
      <dsp:spPr>
        <a:xfrm>
          <a:off x="6138223" y="37134"/>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C52CF6-EFAD-4D00-9846-0D9DC9438C31}">
      <dsp:nvSpPr>
        <dsp:cNvPr id="0" name=""/>
        <dsp:cNvSpPr/>
      </dsp:nvSpPr>
      <dsp:spPr>
        <a:xfrm>
          <a:off x="512347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The key to communicating the truth of airline safety is in presenting the relative risk. If the public can be shown what dangerous travel looks like, i.e. automobiles, then we can fully illustrate how safe an airplane really is.</a:t>
          </a:r>
        </a:p>
      </dsp:txBody>
      <dsp:txXfrm>
        <a:off x="5123473" y="2117748"/>
        <a:ext cx="369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104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7502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826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9590046-DA73-4BBF-84B5-C08E6F75191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95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04329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760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45483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71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033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703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96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78394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1041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66046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271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948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3692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8111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8106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061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88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6568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3377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0886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952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021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444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7/5/2022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2195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7/5/2022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3284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703" r:id="rId7"/>
    <p:sldLayoutId id="2147483702" r:id="rId8"/>
    <p:sldLayoutId id="2147483701" r:id="rId9"/>
    <p:sldLayoutId id="2147483700" r:id="rId10"/>
    <p:sldLayoutId id="214748369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5584D-7D79-4248-9986-4CA35242F944}" type="datetimeFigureOut">
              <a:rPr lang="en-US" smtClean="0"/>
              <a:t>7/5/2022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46025038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sv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ndscape and plane wing">
            <a:extLst>
              <a:ext uri="{FF2B5EF4-FFF2-40B4-BE49-F238E27FC236}">
                <a16:creationId xmlns:a16="http://schemas.microsoft.com/office/drawing/2014/main" id="{C9021446-76D1-A502-326F-AB4692E56770}"/>
              </a:ext>
            </a:extLst>
          </p:cNvPr>
          <p:cNvPicPr>
            <a:picLocks noChangeAspect="1"/>
          </p:cNvPicPr>
          <p:nvPr/>
        </p:nvPicPr>
        <p:blipFill rotWithShape="1">
          <a:blip r:embed="rId2"/>
          <a:srcRect t="8599" b="6496"/>
          <a:stretch/>
        </p:blipFill>
        <p:spPr>
          <a:xfrm>
            <a:off x="20" y="10"/>
            <a:ext cx="12191980" cy="6857989"/>
          </a:xfrm>
          <a:prstGeom prst="rect">
            <a:avLst/>
          </a:prstGeom>
        </p:spPr>
      </p:pic>
      <p:sp>
        <p:nvSpPr>
          <p:cNvPr id="7"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86327-FD69-8E7E-6D34-5CB0A3649400}"/>
              </a:ext>
            </a:extLst>
          </p:cNvPr>
          <p:cNvSpPr>
            <a:spLocks noGrp="1"/>
          </p:cNvSpPr>
          <p:nvPr>
            <p:ph type="ctrTitle"/>
          </p:nvPr>
        </p:nvSpPr>
        <p:spPr>
          <a:xfrm>
            <a:off x="7212119" y="1066800"/>
            <a:ext cx="3931320" cy="2267193"/>
          </a:xfrm>
        </p:spPr>
        <p:txBody>
          <a:bodyPr>
            <a:normAutofit/>
          </a:bodyPr>
          <a:lstStyle/>
          <a:p>
            <a:r>
              <a:rPr lang="en-US" sz="3600"/>
              <a:t>Air Travel: Is it really that risky?</a:t>
            </a:r>
            <a:endParaRPr lang="en-US" sz="3600" dirty="0"/>
          </a:p>
        </p:txBody>
      </p:sp>
      <p:sp>
        <p:nvSpPr>
          <p:cNvPr id="3" name="Subtitle 2">
            <a:extLst>
              <a:ext uri="{FF2B5EF4-FFF2-40B4-BE49-F238E27FC236}">
                <a16:creationId xmlns:a16="http://schemas.microsoft.com/office/drawing/2014/main" id="{326F2994-1DC9-CDF0-4A56-08E09655FF0D}"/>
              </a:ext>
            </a:extLst>
          </p:cNvPr>
          <p:cNvSpPr>
            <a:spLocks noGrp="1"/>
          </p:cNvSpPr>
          <p:nvPr>
            <p:ph type="subTitle" idx="1"/>
          </p:nvPr>
        </p:nvSpPr>
        <p:spPr>
          <a:xfrm>
            <a:off x="7212119" y="4327781"/>
            <a:ext cx="3931321" cy="1033669"/>
          </a:xfrm>
        </p:spPr>
        <p:txBody>
          <a:bodyPr>
            <a:normAutofit/>
          </a:bodyPr>
          <a:lstStyle/>
          <a:p>
            <a:pPr>
              <a:lnSpc>
                <a:spcPct val="90000"/>
              </a:lnSpc>
            </a:pPr>
            <a:r>
              <a:rPr lang="en-US" sz="1600" dirty="0"/>
              <a:t>Andrew Jordan</a:t>
            </a:r>
          </a:p>
          <a:p>
            <a:pPr>
              <a:lnSpc>
                <a:spcPct val="90000"/>
              </a:lnSpc>
            </a:pPr>
            <a:r>
              <a:rPr lang="en-US" sz="1600" dirty="0"/>
              <a:t>Milestone 2: Executive Summary</a:t>
            </a:r>
          </a:p>
          <a:p>
            <a:pPr>
              <a:lnSpc>
                <a:spcPct val="90000"/>
              </a:lnSpc>
            </a:pPr>
            <a:r>
              <a:rPr lang="en-US" sz="1600" dirty="0"/>
              <a:t>DSC 640-T301</a:t>
            </a:r>
          </a:p>
        </p:txBody>
      </p:sp>
      <p:grpSp>
        <p:nvGrpSpPr>
          <p:cNvPr id="8"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328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608FD8-E9E9-0EDB-F59A-93BDB02B3911}"/>
              </a:ext>
            </a:extLst>
          </p:cNvPr>
          <p:cNvSpPr>
            <a:spLocks noGrp="1"/>
          </p:cNvSpPr>
          <p:nvPr>
            <p:ph type="title"/>
          </p:nvPr>
        </p:nvSpPr>
        <p:spPr>
          <a:xfrm>
            <a:off x="952108" y="954756"/>
            <a:ext cx="2730414" cy="4946003"/>
          </a:xfrm>
        </p:spPr>
        <p:txBody>
          <a:bodyPr>
            <a:normAutofit/>
          </a:bodyPr>
          <a:lstStyle/>
          <a:p>
            <a:r>
              <a:rPr lang="en-US">
                <a:solidFill>
                  <a:srgbClr val="FFFFFF"/>
                </a:solidFill>
              </a:rPr>
              <a:t>Overview</a:t>
            </a:r>
          </a:p>
        </p:txBody>
      </p:sp>
      <p:sp>
        <p:nvSpPr>
          <p:cNvPr id="19"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358086-EE54-8DAC-94AC-877FA1BD0192}"/>
              </a:ext>
            </a:extLst>
          </p:cNvPr>
          <p:cNvSpPr>
            <a:spLocks noGrp="1"/>
          </p:cNvSpPr>
          <p:nvPr>
            <p:ph idx="1"/>
          </p:nvPr>
        </p:nvSpPr>
        <p:spPr>
          <a:xfrm>
            <a:off x="5140934" y="469900"/>
            <a:ext cx="5953630" cy="5405968"/>
          </a:xfrm>
        </p:spPr>
        <p:txBody>
          <a:bodyPr anchor="ctr">
            <a:normAutofit/>
          </a:bodyPr>
          <a:lstStyle/>
          <a:p>
            <a:r>
              <a:rPr lang="en-US" dirty="0"/>
              <a:t>The media focus on the dangers of airline travel is a trend that must be combatted with context and facts.</a:t>
            </a:r>
          </a:p>
          <a:p>
            <a:r>
              <a:rPr lang="en-US" dirty="0"/>
              <a:t>Results of Data Analysis:</a:t>
            </a:r>
          </a:p>
          <a:p>
            <a:pPr marL="457200" indent="-457200">
              <a:buFont typeface="+mj-lt"/>
              <a:buAutoNum type="arabicPeriod"/>
            </a:pPr>
            <a:r>
              <a:rPr lang="en-US" dirty="0"/>
              <a:t>Fatalities by airline travel are few and far between</a:t>
            </a:r>
          </a:p>
          <a:p>
            <a:pPr marL="457200" indent="-457200">
              <a:buFont typeface="+mj-lt"/>
              <a:buAutoNum type="arabicPeriod"/>
            </a:pPr>
            <a:r>
              <a:rPr lang="en-US" dirty="0"/>
              <a:t>Automobile travel produces far more fatalities annually</a:t>
            </a:r>
          </a:p>
          <a:p>
            <a:pPr marL="457200" indent="-457200">
              <a:buFont typeface="+mj-lt"/>
              <a:buAutoNum type="arabicPeriod"/>
            </a:pPr>
            <a:r>
              <a:rPr lang="en-US" dirty="0"/>
              <a:t>Automobile travel produces far more fatalities on a per kilometer basis</a:t>
            </a:r>
          </a:p>
        </p:txBody>
      </p:sp>
    </p:spTree>
    <p:extLst>
      <p:ext uri="{BB962C8B-B14F-4D97-AF65-F5344CB8AC3E}">
        <p14:creationId xmlns:p14="http://schemas.microsoft.com/office/powerpoint/2010/main" val="306926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6" name="Picture 155">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7" name="Rectangle 156">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8" name="Picture 157">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9" name="Picture 158">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FEFF0DE-1164-111A-90E4-76606B4ABC45}"/>
              </a:ext>
            </a:extLst>
          </p:cNvPr>
          <p:cNvSpPr>
            <a:spLocks noGrp="1"/>
          </p:cNvSpPr>
          <p:nvPr>
            <p:ph type="title"/>
          </p:nvPr>
        </p:nvSpPr>
        <p:spPr>
          <a:xfrm>
            <a:off x="7535825" y="982132"/>
            <a:ext cx="3360772" cy="1303867"/>
          </a:xfrm>
        </p:spPr>
        <p:txBody>
          <a:bodyPr>
            <a:normAutofit/>
          </a:bodyPr>
          <a:lstStyle/>
          <a:p>
            <a:pPr>
              <a:lnSpc>
                <a:spcPct val="90000"/>
              </a:lnSpc>
            </a:pPr>
            <a:r>
              <a:rPr lang="en-US" sz="2800" dirty="0">
                <a:solidFill>
                  <a:srgbClr val="262626"/>
                </a:solidFill>
              </a:rPr>
              <a:t>The Most “Dangerous” Airlines</a:t>
            </a:r>
          </a:p>
        </p:txBody>
      </p:sp>
      <p:sp>
        <p:nvSpPr>
          <p:cNvPr id="161" name="Rectangle 160">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Chart, bar chart, histogram&#10;&#10;Description automatically generated">
            <a:extLst>
              <a:ext uri="{FF2B5EF4-FFF2-40B4-BE49-F238E27FC236}">
                <a16:creationId xmlns:a16="http://schemas.microsoft.com/office/drawing/2014/main" id="{229B2F44-F328-C890-69E0-210B35E954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12" y="1907054"/>
            <a:ext cx="5830086" cy="3502045"/>
          </a:xfrm>
          <a:prstGeom prst="rect">
            <a:avLst/>
          </a:prstGeom>
        </p:spPr>
      </p:pic>
      <p:cxnSp>
        <p:nvCxnSpPr>
          <p:cNvPr id="163" name="Straight Connector 162">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Content Placeholder 12">
            <a:extLst>
              <a:ext uri="{FF2B5EF4-FFF2-40B4-BE49-F238E27FC236}">
                <a16:creationId xmlns:a16="http://schemas.microsoft.com/office/drawing/2014/main" id="{AEC7EE20-4C09-EA84-049E-301967B079DD}"/>
              </a:ext>
            </a:extLst>
          </p:cNvPr>
          <p:cNvSpPr>
            <a:spLocks noGrp="1"/>
          </p:cNvSpPr>
          <p:nvPr>
            <p:ph idx="1"/>
          </p:nvPr>
        </p:nvSpPr>
        <p:spPr>
          <a:xfrm>
            <a:off x="7535824" y="2556932"/>
            <a:ext cx="3360771" cy="3318936"/>
          </a:xfrm>
        </p:spPr>
        <p:txBody>
          <a:bodyPr>
            <a:normAutofit/>
          </a:bodyPr>
          <a:lstStyle/>
          <a:p>
            <a:pPr>
              <a:lnSpc>
                <a:spcPct val="90000"/>
              </a:lnSpc>
            </a:pPr>
            <a:r>
              <a:rPr lang="en-US" dirty="0">
                <a:solidFill>
                  <a:srgbClr val="262626"/>
                </a:solidFill>
              </a:rPr>
              <a:t>The most dangerous of all airlines had less than 800 total fatalities</a:t>
            </a:r>
          </a:p>
          <a:p>
            <a:pPr>
              <a:lnSpc>
                <a:spcPct val="90000"/>
              </a:lnSpc>
            </a:pPr>
            <a:r>
              <a:rPr lang="en-US" dirty="0">
                <a:solidFill>
                  <a:srgbClr val="262626"/>
                </a:solidFill>
              </a:rPr>
              <a:t>For every 100 million kilometers traveled the most dangerous airline had 93 fatalities</a:t>
            </a:r>
          </a:p>
        </p:txBody>
      </p:sp>
      <p:sp>
        <p:nvSpPr>
          <p:cNvPr id="45" name="TextBox 44">
            <a:extLst>
              <a:ext uri="{FF2B5EF4-FFF2-40B4-BE49-F238E27FC236}">
                <a16:creationId xmlns:a16="http://schemas.microsoft.com/office/drawing/2014/main" id="{940DB967-2FE0-D4C3-1986-A699F341A66C}"/>
              </a:ext>
            </a:extLst>
          </p:cNvPr>
          <p:cNvSpPr txBox="1"/>
          <p:nvPr/>
        </p:nvSpPr>
        <p:spPr>
          <a:xfrm>
            <a:off x="3971499" y="1842448"/>
            <a:ext cx="313898" cy="150125"/>
          </a:xfrm>
          <a:prstGeom prst="rect">
            <a:avLst/>
          </a:prstGeom>
          <a:solidFill>
            <a:schemeClr val="bg1"/>
          </a:solidFill>
        </p:spPr>
        <p:txBody>
          <a:bodyPr wrap="square" rtlCol="0">
            <a:spAutoFit/>
          </a:bodyPr>
          <a:lstStyle/>
          <a:p>
            <a:endParaRPr lang="en-US" dirty="0"/>
          </a:p>
        </p:txBody>
      </p:sp>
      <p:sp>
        <p:nvSpPr>
          <p:cNvPr id="137" name="TextBox 136">
            <a:extLst>
              <a:ext uri="{FF2B5EF4-FFF2-40B4-BE49-F238E27FC236}">
                <a16:creationId xmlns:a16="http://schemas.microsoft.com/office/drawing/2014/main" id="{99A46950-B381-078B-5B35-6D2046901D91}"/>
              </a:ext>
            </a:extLst>
          </p:cNvPr>
          <p:cNvSpPr txBox="1"/>
          <p:nvPr/>
        </p:nvSpPr>
        <p:spPr>
          <a:xfrm>
            <a:off x="6665864" y="1830205"/>
            <a:ext cx="313898" cy="150125"/>
          </a:xfrm>
          <a:prstGeom prst="rect">
            <a:avLst/>
          </a:prstGeom>
          <a:solidFill>
            <a:schemeClr val="bg1"/>
          </a:solidFill>
        </p:spPr>
        <p:txBody>
          <a:bodyPr wrap="square" rtlCol="0">
            <a:spAutoFit/>
          </a:bodyPr>
          <a:lstStyle/>
          <a:p>
            <a:endParaRPr lang="en-US" dirty="0"/>
          </a:p>
        </p:txBody>
      </p:sp>
      <p:sp>
        <p:nvSpPr>
          <p:cNvPr id="139" name="TextBox 138">
            <a:extLst>
              <a:ext uri="{FF2B5EF4-FFF2-40B4-BE49-F238E27FC236}">
                <a16:creationId xmlns:a16="http://schemas.microsoft.com/office/drawing/2014/main" id="{3D0F0D96-D4D7-7DCA-7F21-51E2F69C5AC4}"/>
              </a:ext>
            </a:extLst>
          </p:cNvPr>
          <p:cNvSpPr txBox="1"/>
          <p:nvPr/>
        </p:nvSpPr>
        <p:spPr>
          <a:xfrm>
            <a:off x="3816829" y="5335823"/>
            <a:ext cx="313898" cy="150125"/>
          </a:xfrm>
          <a:prstGeom prst="rect">
            <a:avLst/>
          </a:prstGeom>
          <a:solidFill>
            <a:schemeClr val="bg1"/>
          </a:solidFill>
        </p:spPr>
        <p:txBody>
          <a:bodyPr wrap="square" rtlCol="0">
            <a:spAutoFit/>
          </a:bodyPr>
          <a:lstStyle/>
          <a:p>
            <a:endParaRPr lang="en-US" dirty="0"/>
          </a:p>
        </p:txBody>
      </p:sp>
      <p:sp>
        <p:nvSpPr>
          <p:cNvPr id="141" name="TextBox 140">
            <a:extLst>
              <a:ext uri="{FF2B5EF4-FFF2-40B4-BE49-F238E27FC236}">
                <a16:creationId xmlns:a16="http://schemas.microsoft.com/office/drawing/2014/main" id="{1692A815-6C99-6ECF-1AA2-7B893FDE9093}"/>
              </a:ext>
            </a:extLst>
          </p:cNvPr>
          <p:cNvSpPr txBox="1"/>
          <p:nvPr/>
        </p:nvSpPr>
        <p:spPr>
          <a:xfrm>
            <a:off x="1138454" y="1842448"/>
            <a:ext cx="313898" cy="15012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4565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02FE43A-1FA9-547A-E579-08EFEFD4CEF2}"/>
              </a:ext>
            </a:extLst>
          </p:cNvPr>
          <p:cNvSpPr>
            <a:spLocks noGrp="1"/>
          </p:cNvSpPr>
          <p:nvPr>
            <p:ph type="title"/>
          </p:nvPr>
        </p:nvSpPr>
        <p:spPr>
          <a:xfrm>
            <a:off x="1295402" y="982132"/>
            <a:ext cx="3660056" cy="1325373"/>
          </a:xfrm>
        </p:spPr>
        <p:txBody>
          <a:bodyPr anchor="b">
            <a:normAutofit/>
          </a:bodyPr>
          <a:lstStyle/>
          <a:p>
            <a:r>
              <a:rPr lang="en-US" sz="2400"/>
              <a:t>Airplane v. Automobile</a:t>
            </a:r>
          </a:p>
        </p:txBody>
      </p:sp>
      <p:cxnSp>
        <p:nvCxnSpPr>
          <p:cNvPr id="35" name="Straight Connector 34">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829543D-2D11-51F8-4454-712B3003384E}"/>
              </a:ext>
            </a:extLst>
          </p:cNvPr>
          <p:cNvSpPr>
            <a:spLocks noGrp="1"/>
          </p:cNvSpPr>
          <p:nvPr>
            <p:ph idx="1"/>
          </p:nvPr>
        </p:nvSpPr>
        <p:spPr>
          <a:xfrm>
            <a:off x="1295401" y="2493774"/>
            <a:ext cx="3660057" cy="3382094"/>
          </a:xfrm>
        </p:spPr>
        <p:txBody>
          <a:bodyPr>
            <a:normAutofit/>
          </a:bodyPr>
          <a:lstStyle/>
          <a:p>
            <a:pPr algn="ctr"/>
            <a:r>
              <a:rPr lang="en-US" sz="1600"/>
              <a:t>For every 100 million kilometers traveled there are 306,000 fatalities involving automobiles</a:t>
            </a:r>
          </a:p>
          <a:p>
            <a:pPr algn="ctr"/>
            <a:r>
              <a:rPr lang="en-US" sz="1600"/>
              <a:t>For every 100 million kilometers traveled there are 1,000 fatalities involving airplanes</a:t>
            </a:r>
          </a:p>
        </p:txBody>
      </p:sp>
      <p:pic>
        <p:nvPicPr>
          <p:cNvPr id="7" name="Picture 6">
            <a:extLst>
              <a:ext uri="{FF2B5EF4-FFF2-40B4-BE49-F238E27FC236}">
                <a16:creationId xmlns:a16="http://schemas.microsoft.com/office/drawing/2014/main" id="{4AEDD0AA-B0F5-E88E-4A85-8FBBA62196C0}"/>
              </a:ext>
            </a:extLst>
          </p:cNvPr>
          <p:cNvPicPr>
            <a:picLocks noChangeAspect="1"/>
          </p:cNvPicPr>
          <p:nvPr/>
        </p:nvPicPr>
        <p:blipFill rotWithShape="1">
          <a:blip r:embed="rId5"/>
          <a:srcRect t="2864" r="2" b="3449"/>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9127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C67DA6C-8309-412C-AE00-2130BFCB1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0265F1BD-4861-49D8-A86E-2B172B361B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0" name="Picture 59">
              <a:extLst>
                <a:ext uri="{FF2B5EF4-FFF2-40B4-BE49-F238E27FC236}">
                  <a16:creationId xmlns:a16="http://schemas.microsoft.com/office/drawing/2014/main" id="{DB4970A5-A0AC-4011-B050-85C241AD325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 name="Rectangle 60">
              <a:extLst>
                <a:ext uri="{FF2B5EF4-FFF2-40B4-BE49-F238E27FC236}">
                  <a16:creationId xmlns:a16="http://schemas.microsoft.com/office/drawing/2014/main" id="{F5887F88-EE52-408B-BB7E-44543B57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A958E468-5B42-4219-BBD8-C1E42D72B3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3" name="Picture 62">
              <a:extLst>
                <a:ext uri="{FF2B5EF4-FFF2-40B4-BE49-F238E27FC236}">
                  <a16:creationId xmlns:a16="http://schemas.microsoft.com/office/drawing/2014/main" id="{2F19D3D2-543E-46C0-99F9-C635856471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3" name="TextBox 22">
            <a:extLst>
              <a:ext uri="{FF2B5EF4-FFF2-40B4-BE49-F238E27FC236}">
                <a16:creationId xmlns:a16="http://schemas.microsoft.com/office/drawing/2014/main" id="{5060CC68-E30A-F1A3-C3AC-E4BD919A098B}"/>
              </a:ext>
            </a:extLst>
          </p:cNvPr>
          <p:cNvSpPr txBox="1"/>
          <p:nvPr/>
        </p:nvSpPr>
        <p:spPr>
          <a:xfrm>
            <a:off x="1170564" y="982132"/>
            <a:ext cx="4667015" cy="1303867"/>
          </a:xfrm>
          <a:prstGeom prst="rect">
            <a:avLst/>
          </a:prstGeom>
        </p:spPr>
        <p:txBody>
          <a:bodyPr vert="horz" lIns="91440" tIns="45720" rIns="91440" bIns="45720" rtlCol="0" anchor="ctr">
            <a:normAutofit/>
          </a:bodyPr>
          <a:lstStyle/>
          <a:p>
            <a:pPr algn="ctr">
              <a:spcBef>
                <a:spcPct val="0"/>
              </a:spcBef>
              <a:spcAft>
                <a:spcPts val="600"/>
              </a:spcAft>
            </a:pPr>
            <a:r>
              <a:rPr lang="en-US" sz="4400" dirty="0">
                <a:ln w="3175" cmpd="sng">
                  <a:noFill/>
                </a:ln>
                <a:solidFill>
                  <a:schemeClr val="tx1">
                    <a:lumMod val="85000"/>
                    <a:lumOff val="15000"/>
                  </a:schemeClr>
                </a:solidFill>
                <a:latin typeface="+mj-lt"/>
                <a:ea typeface="+mj-ea"/>
                <a:cs typeface="+mj-cs"/>
              </a:rPr>
              <a:t>Annual Safety</a:t>
            </a:r>
          </a:p>
        </p:txBody>
      </p:sp>
      <p:cxnSp>
        <p:nvCxnSpPr>
          <p:cNvPr id="65" name="Straight Connector 64">
            <a:extLst>
              <a:ext uri="{FF2B5EF4-FFF2-40B4-BE49-F238E27FC236}">
                <a16:creationId xmlns:a16="http://schemas.microsoft.com/office/drawing/2014/main" id="{88C962A0-AE17-42B0-87F6-8B05C334FA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92391"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Content Placeholder 25">
            <a:extLst>
              <a:ext uri="{FF2B5EF4-FFF2-40B4-BE49-F238E27FC236}">
                <a16:creationId xmlns:a16="http://schemas.microsoft.com/office/drawing/2014/main" id="{4AAB79AF-FD55-CAA3-0151-B95E961885A3}"/>
              </a:ext>
            </a:extLst>
          </p:cNvPr>
          <p:cNvSpPr>
            <a:spLocks noGrp="1"/>
          </p:cNvSpPr>
          <p:nvPr>
            <p:ph idx="1"/>
          </p:nvPr>
        </p:nvSpPr>
        <p:spPr>
          <a:xfrm>
            <a:off x="1167385" y="2556932"/>
            <a:ext cx="4673373" cy="3318936"/>
          </a:xfrm>
        </p:spPr>
        <p:txBody>
          <a:bodyPr vert="horz" lIns="91440" tIns="45720" rIns="91440" bIns="45720" rtlCol="0" anchor="ctr">
            <a:normAutofit/>
          </a:bodyPr>
          <a:lstStyle/>
          <a:p>
            <a:r>
              <a:rPr lang="en-US" sz="1800" dirty="0"/>
              <a:t>For every one person who dies in an airplane related incident, two hundred forty-two people die in an automobile related incident</a:t>
            </a:r>
          </a:p>
          <a:p>
            <a:r>
              <a:rPr lang="en-US" sz="1800" dirty="0"/>
              <a:t>Automobiles, a device most use every single day, remains a far more dangerous mode of travel than airlines </a:t>
            </a:r>
          </a:p>
          <a:p>
            <a:endParaRPr lang="en-US" sz="1800" dirty="0"/>
          </a:p>
        </p:txBody>
      </p:sp>
      <p:pic>
        <p:nvPicPr>
          <p:cNvPr id="12" name="Content Placeholder 11" descr="A picture containing logo&#10;&#10;Description automatically generated">
            <a:extLst>
              <a:ext uri="{FF2B5EF4-FFF2-40B4-BE49-F238E27FC236}">
                <a16:creationId xmlns:a16="http://schemas.microsoft.com/office/drawing/2014/main" id="{83C7310A-F51C-40E4-A6FB-D20AFA7CE004}"/>
              </a:ext>
            </a:extLst>
          </p:cNvPr>
          <p:cNvPicPr>
            <a:picLocks noChangeAspect="1"/>
          </p:cNvPicPr>
          <p:nvPr/>
        </p:nvPicPr>
        <p:blipFill rotWithShape="1">
          <a:blip r:embed="rId5">
            <a:extLst>
              <a:ext uri="{28A0092B-C50C-407E-A947-70E740481C1C}">
                <a14:useLocalDpi xmlns:a14="http://schemas.microsoft.com/office/drawing/2010/main" val="0"/>
              </a:ext>
            </a:extLst>
          </a:blip>
          <a:srcRect r="2136"/>
          <a:stretch/>
        </p:blipFill>
        <p:spPr>
          <a:xfrm>
            <a:off x="6312185" y="1667777"/>
            <a:ext cx="2254829" cy="1128749"/>
          </a:xfrm>
          <a:prstGeom prst="rect">
            <a:avLst/>
          </a:prstGeom>
        </p:spPr>
      </p:pic>
      <p:pic>
        <p:nvPicPr>
          <p:cNvPr id="5" name="Content Placeholder 4" descr="Take Off outline">
            <a:extLst>
              <a:ext uri="{FF2B5EF4-FFF2-40B4-BE49-F238E27FC236}">
                <a16:creationId xmlns:a16="http://schemas.microsoft.com/office/drawing/2014/main" id="{AF0C46D1-C209-BB13-501C-4173A0812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2311" y="3361632"/>
            <a:ext cx="2254703" cy="2254703"/>
          </a:xfrm>
          <a:prstGeom prst="rect">
            <a:avLst/>
          </a:prstGeom>
        </p:spPr>
      </p:pic>
      <p:pic>
        <p:nvPicPr>
          <p:cNvPr id="7" name="Graphic 6" descr="Car outline">
            <a:extLst>
              <a:ext uri="{FF2B5EF4-FFF2-40B4-BE49-F238E27FC236}">
                <a16:creationId xmlns:a16="http://schemas.microsoft.com/office/drawing/2014/main" id="{59BF6DB0-0259-F29E-A485-F484348B12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24859" y="1260523"/>
            <a:ext cx="2254829" cy="2254829"/>
          </a:xfrm>
          <a:prstGeom prst="rect">
            <a:avLst/>
          </a:prstGeom>
        </p:spPr>
      </p:pic>
      <p:pic>
        <p:nvPicPr>
          <p:cNvPr id="9" name="Picture 8">
            <a:extLst>
              <a:ext uri="{FF2B5EF4-FFF2-40B4-BE49-F238E27FC236}">
                <a16:creationId xmlns:a16="http://schemas.microsoft.com/office/drawing/2014/main" id="{6A3CB17C-3A9B-7DFB-C304-AEDC17B71B53}"/>
              </a:ext>
            </a:extLst>
          </p:cNvPr>
          <p:cNvPicPr>
            <a:picLocks noChangeAspect="1"/>
          </p:cNvPicPr>
          <p:nvPr/>
        </p:nvPicPr>
        <p:blipFill>
          <a:blip r:embed="rId10"/>
          <a:stretch>
            <a:fillRect/>
          </a:stretch>
        </p:blipFill>
        <p:spPr>
          <a:xfrm>
            <a:off x="8710730" y="4129279"/>
            <a:ext cx="2254829" cy="1041570"/>
          </a:xfrm>
          <a:prstGeom prst="rect">
            <a:avLst/>
          </a:prstGeom>
        </p:spPr>
      </p:pic>
    </p:spTree>
    <p:extLst>
      <p:ext uri="{BB962C8B-B14F-4D97-AF65-F5344CB8AC3E}">
        <p14:creationId xmlns:p14="http://schemas.microsoft.com/office/powerpoint/2010/main" val="122309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A463-AF6D-3AC1-5212-D3E5D06122BC}"/>
              </a:ext>
            </a:extLst>
          </p:cNvPr>
          <p:cNvSpPr>
            <a:spLocks noGrp="1"/>
          </p:cNvSpPr>
          <p:nvPr>
            <p:ph type="title"/>
          </p:nvPr>
        </p:nvSpPr>
        <p:spPr>
          <a:xfrm>
            <a:off x="2857867" y="953338"/>
            <a:ext cx="6354633" cy="1303867"/>
          </a:xfrm>
        </p:spPr>
        <p:txBody>
          <a:bodyPr>
            <a:normAutofit/>
          </a:bodyPr>
          <a:lstStyle/>
          <a:p>
            <a:r>
              <a:rPr lang="en-US" dirty="0"/>
              <a:t>Innovations In Safety</a:t>
            </a:r>
          </a:p>
        </p:txBody>
      </p:sp>
      <p:sp>
        <p:nvSpPr>
          <p:cNvPr id="3" name="Content Placeholder 2">
            <a:extLst>
              <a:ext uri="{FF2B5EF4-FFF2-40B4-BE49-F238E27FC236}">
                <a16:creationId xmlns:a16="http://schemas.microsoft.com/office/drawing/2014/main" id="{BC2D4393-BC1A-2268-4967-70C541D35C47}"/>
              </a:ext>
            </a:extLst>
          </p:cNvPr>
          <p:cNvSpPr>
            <a:spLocks noGrp="1"/>
          </p:cNvSpPr>
          <p:nvPr>
            <p:ph idx="1"/>
          </p:nvPr>
        </p:nvSpPr>
        <p:spPr>
          <a:xfrm>
            <a:off x="1180101" y="2550955"/>
            <a:ext cx="4928615" cy="3217337"/>
          </a:xfrm>
        </p:spPr>
        <p:txBody>
          <a:bodyPr>
            <a:normAutofit/>
          </a:bodyPr>
          <a:lstStyle/>
          <a:p>
            <a:pPr marL="0" indent="0" algn="ctr">
              <a:buNone/>
            </a:pPr>
            <a:r>
              <a:rPr lang="en-US" sz="1800" dirty="0"/>
              <a:t>From 1985 to 2014 airlines saw a decrease in fatalities of 50% while automobile fatalities only decreased 11%</a:t>
            </a:r>
          </a:p>
          <a:p>
            <a:endParaRPr lang="en-US" sz="2000" dirty="0"/>
          </a:p>
        </p:txBody>
      </p:sp>
      <p:pic>
        <p:nvPicPr>
          <p:cNvPr id="4" name="Picture 3" descr="Chart&#10;&#10;Description automatically generated with medium confidence">
            <a:extLst>
              <a:ext uri="{FF2B5EF4-FFF2-40B4-BE49-F238E27FC236}">
                <a16:creationId xmlns:a16="http://schemas.microsoft.com/office/drawing/2014/main" id="{B0010D18-1FBF-3E0A-1583-89B1469F3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97" y="3429000"/>
            <a:ext cx="3266227" cy="2709857"/>
          </a:xfrm>
          <a:prstGeom prst="rect">
            <a:avLst/>
          </a:prstGeom>
          <a:ln w="57150" cmpd="thickThin">
            <a:noFill/>
            <a:miter lim="800000"/>
          </a:ln>
        </p:spPr>
      </p:pic>
      <p:pic>
        <p:nvPicPr>
          <p:cNvPr id="6" name="Picture 5">
            <a:extLst>
              <a:ext uri="{FF2B5EF4-FFF2-40B4-BE49-F238E27FC236}">
                <a16:creationId xmlns:a16="http://schemas.microsoft.com/office/drawing/2014/main" id="{CD153FEC-0446-5DD9-E1DB-C783CF79B5A6}"/>
              </a:ext>
            </a:extLst>
          </p:cNvPr>
          <p:cNvPicPr>
            <a:picLocks noChangeAspect="1"/>
          </p:cNvPicPr>
          <p:nvPr/>
        </p:nvPicPr>
        <p:blipFill>
          <a:blip r:embed="rId4"/>
          <a:stretch>
            <a:fillRect/>
          </a:stretch>
        </p:blipFill>
        <p:spPr>
          <a:xfrm>
            <a:off x="6991959" y="3694758"/>
            <a:ext cx="4100623" cy="2419367"/>
          </a:xfrm>
          <a:prstGeom prst="rect">
            <a:avLst/>
          </a:prstGeom>
          <a:ln w="57150" cmpd="thickThin">
            <a:noFill/>
            <a:miter lim="800000"/>
          </a:ln>
        </p:spPr>
      </p:pic>
      <p:sp>
        <p:nvSpPr>
          <p:cNvPr id="7" name="TextBox 6">
            <a:extLst>
              <a:ext uri="{FF2B5EF4-FFF2-40B4-BE49-F238E27FC236}">
                <a16:creationId xmlns:a16="http://schemas.microsoft.com/office/drawing/2014/main" id="{AED3CCCB-196B-F7A7-7AF4-1FA5AB264521}"/>
              </a:ext>
            </a:extLst>
          </p:cNvPr>
          <p:cNvSpPr txBox="1"/>
          <p:nvPr/>
        </p:nvSpPr>
        <p:spPr>
          <a:xfrm>
            <a:off x="7086600" y="2494429"/>
            <a:ext cx="4251800" cy="1200329"/>
          </a:xfrm>
          <a:prstGeom prst="rect">
            <a:avLst/>
          </a:prstGeom>
          <a:noFill/>
        </p:spPr>
        <p:txBody>
          <a:bodyPr wrap="square" rtlCol="0">
            <a:spAutoFit/>
          </a:bodyPr>
          <a:lstStyle/>
          <a:p>
            <a:r>
              <a:rPr lang="en-US" dirty="0"/>
              <a:t>In the United States alone, even as automobile safety has improved fatality rates, there are still over thirty-two thousand deaths every year</a:t>
            </a:r>
          </a:p>
        </p:txBody>
      </p:sp>
    </p:spTree>
    <p:extLst>
      <p:ext uri="{BB962C8B-B14F-4D97-AF65-F5344CB8AC3E}">
        <p14:creationId xmlns:p14="http://schemas.microsoft.com/office/powerpoint/2010/main" val="2838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7EEB-14D2-5838-FD26-7A5EF4B73427}"/>
              </a:ext>
            </a:extLst>
          </p:cNvPr>
          <p:cNvSpPr>
            <a:spLocks noGrp="1"/>
          </p:cNvSpPr>
          <p:nvPr>
            <p:ph type="title"/>
          </p:nvPr>
        </p:nvSpPr>
        <p:spPr>
          <a:xfrm>
            <a:off x="1295402" y="982132"/>
            <a:ext cx="9601196" cy="1303867"/>
          </a:xfrm>
        </p:spPr>
        <p:txBody>
          <a:bodyPr>
            <a:normAutofit/>
          </a:bodyPr>
          <a:lstStyle/>
          <a:p>
            <a:pPr>
              <a:lnSpc>
                <a:spcPct val="90000"/>
              </a:lnSpc>
            </a:pPr>
            <a:r>
              <a:rPr lang="en-US" sz="4100" dirty="0">
                <a:solidFill>
                  <a:srgbClr val="262626"/>
                </a:solidFill>
              </a:rPr>
              <a:t>Is airline travel truly a risk?</a:t>
            </a:r>
          </a:p>
        </p:txBody>
      </p:sp>
      <p:graphicFrame>
        <p:nvGraphicFramePr>
          <p:cNvPr id="21" name="Content Placeholder 2">
            <a:extLst>
              <a:ext uri="{FF2B5EF4-FFF2-40B4-BE49-F238E27FC236}">
                <a16:creationId xmlns:a16="http://schemas.microsoft.com/office/drawing/2014/main" id="{E0F95385-C4F2-E335-9C26-EEF723883656}"/>
              </a:ext>
            </a:extLst>
          </p:cNvPr>
          <p:cNvGraphicFramePr>
            <a:graphicFrameLocks noGrp="1"/>
          </p:cNvGraphicFramePr>
          <p:nvPr>
            <p:ph idx="1"/>
            <p:extLst>
              <p:ext uri="{D42A27DB-BD31-4B8C-83A1-F6EECF244321}">
                <p14:modId xmlns:p14="http://schemas.microsoft.com/office/powerpoint/2010/main" val="31205330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865094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108</TotalTime>
  <Words>306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Bembo</vt:lpstr>
      <vt:lpstr>Garamond</vt:lpstr>
      <vt:lpstr>AdornVTI</vt:lpstr>
      <vt:lpstr>Organic</vt:lpstr>
      <vt:lpstr>Air Travel: Is it really that risky?</vt:lpstr>
      <vt:lpstr>Overview</vt:lpstr>
      <vt:lpstr>The Most “Dangerous” Airlines</vt:lpstr>
      <vt:lpstr>Airplane v. Automobile</vt:lpstr>
      <vt:lpstr>PowerPoint Presentation</vt:lpstr>
      <vt:lpstr>Innovations In Safety</vt:lpstr>
      <vt:lpstr>Is airline travel truly a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Travel: Is it really that risky?</dc:title>
  <dc:creator>Andrew Jordan</dc:creator>
  <cp:lastModifiedBy>Andrew Jordan</cp:lastModifiedBy>
  <cp:revision>10</cp:revision>
  <dcterms:created xsi:type="dcterms:W3CDTF">2022-07-05T12:31:52Z</dcterms:created>
  <dcterms:modified xsi:type="dcterms:W3CDTF">2022-07-05T14:20:52Z</dcterms:modified>
</cp:coreProperties>
</file>