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80" r:id="rId9"/>
    <p:sldId id="281" r:id="rId10"/>
    <p:sldId id="296" r:id="rId11"/>
    <p:sldId id="282" r:id="rId12"/>
    <p:sldId id="293" r:id="rId13"/>
    <p:sldId id="287" r:id="rId14"/>
    <p:sldId id="284" r:id="rId15"/>
    <p:sldId id="285" r:id="rId16"/>
    <p:sldId id="286" r:id="rId17"/>
    <p:sldId id="290" r:id="rId18"/>
    <p:sldId id="278" r:id="rId19"/>
    <p:sldId id="29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298" y="3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567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84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07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11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490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474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03029dd65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03029dd65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03029dd6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03029dd6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03029dd6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03029dd6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03029dd65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03029dd6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03029dd65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03029dd65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03029dd6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03029dd6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3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3029dd6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03029dd6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97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0148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79675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57668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0662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43173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95642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0309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4489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2548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046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84562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10/10/2020</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1829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10/10/2020</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989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50381404-B6B9-4937-B1B2-DEB0BFB54041}"/>
              </a:ext>
            </a:extLst>
          </p:cNvPr>
          <p:cNvPicPr>
            <a:picLocks noChangeAspect="1"/>
          </p:cNvPicPr>
          <p:nvPr/>
        </p:nvPicPr>
        <p:blipFill>
          <a:blip r:embed="rId3"/>
          <a:stretch>
            <a:fillRect/>
          </a:stretch>
        </p:blipFill>
        <p:spPr>
          <a:xfrm>
            <a:off x="-5804" y="0"/>
            <a:ext cx="9149804" cy="5143500"/>
          </a:xfrm>
          <a:prstGeom prst="rect">
            <a:avLst/>
          </a:prstGeom>
        </p:spPr>
      </p:pic>
      <p:sp>
        <p:nvSpPr>
          <p:cNvPr id="54" name="Google Shape;54;p13"/>
          <p:cNvSpPr txBox="1">
            <a:spLocks noGrp="1"/>
          </p:cNvSpPr>
          <p:nvPr>
            <p:ph type="ctrTitle"/>
          </p:nvPr>
        </p:nvSpPr>
        <p:spPr>
          <a:xfrm>
            <a:off x="311700" y="112691"/>
            <a:ext cx="8520600" cy="93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bg1"/>
                </a:solidFill>
                <a:latin typeface="Calibri" panose="020F0502020204030204" pitchFamily="34" charset="0"/>
                <a:cs typeface="Calibri" panose="020F0502020204030204" pitchFamily="34" charset="0"/>
              </a:rPr>
              <a:t>Average N</a:t>
            </a:r>
            <a:r>
              <a:rPr lang="en-US" sz="4400" dirty="0">
                <a:solidFill>
                  <a:schemeClr val="bg1"/>
                </a:solidFill>
                <a:latin typeface="Calibri" panose="020F0502020204030204" pitchFamily="34" charset="0"/>
                <a:cs typeface="Calibri" panose="020F0502020204030204" pitchFamily="34" charset="0"/>
              </a:rPr>
              <a:t>BA Salary Analysis</a:t>
            </a:r>
            <a:endParaRPr sz="4400" dirty="0">
              <a:solidFill>
                <a:schemeClr val="bg1"/>
              </a:solidFill>
              <a:latin typeface="Calibri" panose="020F0502020204030204" pitchFamily="34" charset="0"/>
              <a:cs typeface="Calibri" panose="020F0502020204030204" pitchFamily="34" charset="0"/>
            </a:endParaRPr>
          </a:p>
        </p:txBody>
      </p:sp>
      <p:sp>
        <p:nvSpPr>
          <p:cNvPr id="55" name="Google Shape;55;p13"/>
          <p:cNvSpPr txBox="1">
            <a:spLocks noGrp="1"/>
          </p:cNvSpPr>
          <p:nvPr>
            <p:ph type="subTitle" idx="1"/>
          </p:nvPr>
        </p:nvSpPr>
        <p:spPr>
          <a:xfrm>
            <a:off x="1442231" y="416403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bg1"/>
                </a:solidFill>
              </a:rPr>
              <a:t>By:</a:t>
            </a:r>
          </a:p>
          <a:p>
            <a:pPr marL="0" lvl="0" indent="0" algn="ctr" rtl="0">
              <a:spcBef>
                <a:spcPts val="0"/>
              </a:spcBef>
              <a:spcAft>
                <a:spcPts val="0"/>
              </a:spcAft>
              <a:buNone/>
            </a:pPr>
            <a:r>
              <a:rPr lang="en-US" sz="1600" dirty="0">
                <a:solidFill>
                  <a:schemeClr val="bg1"/>
                </a:solidFill>
              </a:rPr>
              <a:t>Anthony Orozco</a:t>
            </a:r>
          </a:p>
          <a:p>
            <a:pPr marL="0" lvl="0" indent="0" algn="ctr" rtl="0">
              <a:spcBef>
                <a:spcPts val="0"/>
              </a:spcBef>
              <a:spcAft>
                <a:spcPts val="0"/>
              </a:spcAft>
              <a:buNone/>
            </a:pPr>
            <a:r>
              <a:rPr lang="en-US" sz="1600" dirty="0">
                <a:solidFill>
                  <a:schemeClr val="bg1"/>
                </a:solidFill>
                <a:latin typeface="Calibri" panose="020F0502020204030204" pitchFamily="34" charset="0"/>
                <a:cs typeface="Calibri" panose="020F0502020204030204" pitchFamily="34" charset="0"/>
              </a:rPr>
              <a:t>10/10/2020</a:t>
            </a:r>
            <a:endParaRPr sz="16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5E94-D52A-4257-9601-13559555FD6B}"/>
              </a:ext>
            </a:extLst>
          </p:cNvPr>
          <p:cNvSpPr>
            <a:spLocks noGrp="1"/>
          </p:cNvSpPr>
          <p:nvPr>
            <p:ph type="title"/>
          </p:nvPr>
        </p:nvSpPr>
        <p:spPr>
          <a:xfrm>
            <a:off x="311700" y="226050"/>
            <a:ext cx="8520600" cy="572700"/>
          </a:xfrm>
        </p:spPr>
        <p:txBody>
          <a:bodyPr/>
          <a:lstStyle/>
          <a:p>
            <a:r>
              <a:rPr lang="en-US" dirty="0">
                <a:latin typeface="Calibri" panose="020F0502020204030204" pitchFamily="34" charset="0"/>
                <a:cs typeface="Calibri" panose="020F0502020204030204" pitchFamily="34" charset="0"/>
              </a:rPr>
              <a:t>Significant Predictors, Summary, &amp; Q-Q Plot</a:t>
            </a:r>
          </a:p>
        </p:txBody>
      </p:sp>
      <p:sp>
        <p:nvSpPr>
          <p:cNvPr id="3" name="Text Placeholder 2">
            <a:extLst>
              <a:ext uri="{FF2B5EF4-FFF2-40B4-BE49-F238E27FC236}">
                <a16:creationId xmlns:a16="http://schemas.microsoft.com/office/drawing/2014/main" id="{109D557F-5C68-4C27-9091-4494D08F9D13}"/>
              </a:ext>
            </a:extLst>
          </p:cNvPr>
          <p:cNvSpPr>
            <a:spLocks noGrp="1"/>
          </p:cNvSpPr>
          <p:nvPr>
            <p:ph type="body" idx="1"/>
          </p:nvPr>
        </p:nvSpPr>
        <p:spPr/>
        <p:txBody>
          <a:bodyPr/>
          <a:lstStyle/>
          <a:p>
            <a:r>
              <a:rPr lang="en-US" sz="1400" dirty="0">
                <a:latin typeface="Calibri" panose="020F0502020204030204" pitchFamily="34" charset="0"/>
                <a:cs typeface="Calibri" panose="020F0502020204030204" pitchFamily="34" charset="0"/>
              </a:rPr>
              <a:t>The data appears to follow the normality assumption based off the Q-Q plot visual</a:t>
            </a:r>
          </a:p>
        </p:txBody>
      </p:sp>
      <p:pic>
        <p:nvPicPr>
          <p:cNvPr id="6" name="Picture 5">
            <a:extLst>
              <a:ext uri="{FF2B5EF4-FFF2-40B4-BE49-F238E27FC236}">
                <a16:creationId xmlns:a16="http://schemas.microsoft.com/office/drawing/2014/main" id="{89C703B5-72A7-42F5-8E76-F7C4E0CC09CB}"/>
              </a:ext>
            </a:extLst>
          </p:cNvPr>
          <p:cNvPicPr>
            <a:picLocks noChangeAspect="1"/>
          </p:cNvPicPr>
          <p:nvPr/>
        </p:nvPicPr>
        <p:blipFill>
          <a:blip r:embed="rId2"/>
          <a:stretch>
            <a:fillRect/>
          </a:stretch>
        </p:blipFill>
        <p:spPr>
          <a:xfrm>
            <a:off x="789710" y="1803255"/>
            <a:ext cx="7863840" cy="3015888"/>
          </a:xfrm>
          <a:prstGeom prst="rect">
            <a:avLst/>
          </a:prstGeom>
        </p:spPr>
      </p:pic>
    </p:spTree>
    <p:extLst>
      <p:ext uri="{BB962C8B-B14F-4D97-AF65-F5344CB8AC3E}">
        <p14:creationId xmlns:p14="http://schemas.microsoft.com/office/powerpoint/2010/main" val="187087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Multiple Regression Analysis(Stepwise-interaction)</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sz="1400" dirty="0">
                <a:latin typeface="Calibri" panose="020F0502020204030204" pitchFamily="34" charset="0"/>
                <a:cs typeface="Calibri" panose="020F0502020204030204" pitchFamily="34" charset="0"/>
              </a:rPr>
              <a:t>Next, the interaction terms will be brought into consideration.</a:t>
            </a:r>
          </a:p>
          <a:p>
            <a:pPr marL="285750" indent="-285750">
              <a:spcAft>
                <a:spcPts val="1600"/>
              </a:spcAft>
            </a:pPr>
            <a:r>
              <a:rPr lang="en-US" sz="1400" dirty="0">
                <a:latin typeface="Calibri" panose="020F0502020204030204" pitchFamily="34" charset="0"/>
                <a:cs typeface="Calibri" panose="020F0502020204030204" pitchFamily="34" charset="0"/>
              </a:rPr>
              <a:t>Typically one statistic for an NBA player is not enough to be a defining characteristic-</a:t>
            </a:r>
          </a:p>
          <a:p>
            <a:pPr marL="285750" indent="-285750">
              <a:spcAft>
                <a:spcPts val="1600"/>
              </a:spcAft>
            </a:pPr>
            <a:r>
              <a:rPr lang="en-US" sz="1400" dirty="0">
                <a:latin typeface="Calibri" panose="020F0502020204030204" pitchFamily="34" charset="0"/>
                <a:cs typeface="Calibri" panose="020F0502020204030204" pitchFamily="34" charset="0"/>
              </a:rPr>
              <a:t>Best interaction model: </a:t>
            </a:r>
            <a:r>
              <a:rPr lang="en-US" sz="1000" dirty="0" err="1">
                <a:latin typeface="Calibri" panose="020F0502020204030204" pitchFamily="34" charset="0"/>
                <a:cs typeface="Calibri" panose="020F0502020204030204" pitchFamily="34" charset="0"/>
              </a:rPr>
              <a:t>best.interaction</a:t>
            </a:r>
            <a:r>
              <a:rPr lang="en-US" sz="1000" dirty="0">
                <a:latin typeface="Calibri" panose="020F0502020204030204" pitchFamily="34" charset="0"/>
                <a:cs typeface="Calibri" panose="020F0502020204030204" pitchFamily="34" charset="0"/>
              </a:rPr>
              <a:t>&lt;- </a:t>
            </a:r>
            <a:r>
              <a:rPr lang="en-US" sz="1000" dirty="0" err="1">
                <a:latin typeface="Calibri" panose="020F0502020204030204" pitchFamily="34" charset="0"/>
                <a:cs typeface="Calibri" panose="020F0502020204030204" pitchFamily="34" charset="0"/>
              </a:rPr>
              <a:t>lm</a:t>
            </a:r>
            <a:r>
              <a:rPr lang="en-US" sz="1000" dirty="0">
                <a:latin typeface="Calibri" panose="020F0502020204030204" pitchFamily="34" charset="0"/>
                <a:cs typeface="Calibri" panose="020F0502020204030204" pitchFamily="34" charset="0"/>
              </a:rPr>
              <a:t>(`Average Salary` ~ AGE + Seasons + GP + GS + MIN + PTS + FGM +   FGA + `FG%` + `3PM` + `3PA` + `3P%` + FTM + FTA + `FT%` +   OREB + DREB + REB + AST + STL + BLK + TOV + PF + `Contract term` +    </a:t>
            </a:r>
            <a:r>
              <a:rPr lang="en-US" sz="1000" dirty="0" err="1">
                <a:latin typeface="Calibri" panose="020F0502020204030204" pitchFamily="34" charset="0"/>
                <a:cs typeface="Calibri" panose="020F0502020204030204" pitchFamily="34" charset="0"/>
              </a:rPr>
              <a:t>Seasons:GP</a:t>
            </a:r>
            <a:r>
              <a:rPr lang="en-US" sz="1000" dirty="0">
                <a:latin typeface="Calibri" panose="020F0502020204030204" pitchFamily="34" charset="0"/>
                <a:cs typeface="Calibri" panose="020F0502020204030204" pitchFamily="34" charset="0"/>
              </a:rPr>
              <a:t> + </a:t>
            </a:r>
            <a:r>
              <a:rPr lang="en-US" sz="1000" dirty="0" err="1">
                <a:latin typeface="Calibri" panose="020F0502020204030204" pitchFamily="34" charset="0"/>
                <a:cs typeface="Calibri" panose="020F0502020204030204" pitchFamily="34" charset="0"/>
              </a:rPr>
              <a:t>Seasons:STL</a:t>
            </a:r>
            <a:r>
              <a:rPr lang="en-US" sz="1000" dirty="0">
                <a:latin typeface="Calibri" panose="020F0502020204030204" pitchFamily="34" charset="0"/>
                <a:cs typeface="Calibri" panose="020F0502020204030204" pitchFamily="34" charset="0"/>
              </a:rPr>
              <a:t> + STL:BLK + `FG%`:TOV + AGE:TOV +   </a:t>
            </a:r>
            <a:r>
              <a:rPr lang="en-US" sz="1000" dirty="0" err="1">
                <a:latin typeface="Calibri" panose="020F0502020204030204" pitchFamily="34" charset="0"/>
                <a:cs typeface="Calibri" panose="020F0502020204030204" pitchFamily="34" charset="0"/>
              </a:rPr>
              <a:t>FTM:`Contract</a:t>
            </a:r>
            <a:r>
              <a:rPr lang="en-US" sz="1000" dirty="0">
                <a:latin typeface="Calibri" panose="020F0502020204030204" pitchFamily="34" charset="0"/>
                <a:cs typeface="Calibri" panose="020F0502020204030204" pitchFamily="34" charset="0"/>
              </a:rPr>
              <a:t> term` + </a:t>
            </a:r>
            <a:r>
              <a:rPr lang="en-US" sz="1000" dirty="0" err="1">
                <a:latin typeface="Calibri" panose="020F0502020204030204" pitchFamily="34" charset="0"/>
                <a:cs typeface="Calibri" panose="020F0502020204030204" pitchFamily="34" charset="0"/>
              </a:rPr>
              <a:t>PTS:`Contract</a:t>
            </a:r>
            <a:r>
              <a:rPr lang="en-US" sz="1000" dirty="0">
                <a:latin typeface="Calibri" panose="020F0502020204030204" pitchFamily="34" charset="0"/>
                <a:cs typeface="Calibri" panose="020F0502020204030204" pitchFamily="34" charset="0"/>
              </a:rPr>
              <a:t> term` + Seasons:`3PM` +    AGE:`FG%` + </a:t>
            </a:r>
            <a:r>
              <a:rPr lang="en-US" sz="1000" dirty="0" err="1">
                <a:latin typeface="Calibri" panose="020F0502020204030204" pitchFamily="34" charset="0"/>
                <a:cs typeface="Calibri" panose="020F0502020204030204" pitchFamily="34" charset="0"/>
              </a:rPr>
              <a:t>TOV:`Contract</a:t>
            </a:r>
            <a:r>
              <a:rPr lang="en-US" sz="1000" dirty="0">
                <a:latin typeface="Calibri" panose="020F0502020204030204" pitchFamily="34" charset="0"/>
                <a:cs typeface="Calibri" panose="020F0502020204030204" pitchFamily="34" charset="0"/>
              </a:rPr>
              <a:t> term` + </a:t>
            </a:r>
            <a:r>
              <a:rPr lang="en-US" sz="1000" dirty="0" err="1">
                <a:latin typeface="Calibri" panose="020F0502020204030204" pitchFamily="34" charset="0"/>
                <a:cs typeface="Calibri" panose="020F0502020204030204" pitchFamily="34" charset="0"/>
              </a:rPr>
              <a:t>AGE:Seasons</a:t>
            </a:r>
            <a:r>
              <a:rPr lang="en-US" sz="1000" dirty="0">
                <a:latin typeface="Calibri" panose="020F0502020204030204" pitchFamily="34" charset="0"/>
                <a:cs typeface="Calibri" panose="020F0502020204030204" pitchFamily="34" charset="0"/>
              </a:rPr>
              <a:t> + AGE:BLK +    `FG%`:`3PA` + `3PA`:PF + OREB:STL + GS:STL + FGA:`3P%` +     GS:`FG%` + </a:t>
            </a:r>
            <a:r>
              <a:rPr lang="en-US" sz="1000" dirty="0" err="1">
                <a:latin typeface="Calibri" panose="020F0502020204030204" pitchFamily="34" charset="0"/>
                <a:cs typeface="Calibri" panose="020F0502020204030204" pitchFamily="34" charset="0"/>
              </a:rPr>
              <a:t>Seasons:BLK</a:t>
            </a:r>
            <a:r>
              <a:rPr lang="en-US" sz="1000" dirty="0">
                <a:latin typeface="Calibri" panose="020F0502020204030204" pitchFamily="34" charset="0"/>
                <a:cs typeface="Calibri" panose="020F0502020204030204" pitchFamily="34" charset="0"/>
              </a:rPr>
              <a:t> + </a:t>
            </a:r>
            <a:r>
              <a:rPr lang="en-US" sz="1000" dirty="0" err="1">
                <a:latin typeface="Calibri" panose="020F0502020204030204" pitchFamily="34" charset="0"/>
                <a:cs typeface="Calibri" panose="020F0502020204030204" pitchFamily="34" charset="0"/>
              </a:rPr>
              <a:t>AST:`Contract</a:t>
            </a:r>
            <a:r>
              <a:rPr lang="en-US" sz="1000" dirty="0">
                <a:latin typeface="Calibri" panose="020F0502020204030204" pitchFamily="34" charset="0"/>
                <a:cs typeface="Calibri" panose="020F0502020204030204" pitchFamily="34" charset="0"/>
              </a:rPr>
              <a:t> term` + AGE:GS + GP:BLK +  FTM:BLK + </a:t>
            </a:r>
            <a:r>
              <a:rPr lang="en-US" sz="1000" dirty="0" err="1">
                <a:latin typeface="Calibri" panose="020F0502020204030204" pitchFamily="34" charset="0"/>
                <a:cs typeface="Calibri" panose="020F0502020204030204" pitchFamily="34" charset="0"/>
              </a:rPr>
              <a:t>Seasons:`FG</a:t>
            </a:r>
            <a:r>
              <a:rPr lang="en-US" sz="1000" dirty="0">
                <a:latin typeface="Calibri" panose="020F0502020204030204" pitchFamily="34" charset="0"/>
                <a:cs typeface="Calibri" panose="020F0502020204030204" pitchFamily="34" charset="0"/>
              </a:rPr>
              <a:t>%` + `3PA`:`3P%` + `3PM`:`3P%` + AGE:`3P%`, data =prop)</a:t>
            </a:r>
          </a:p>
          <a:p>
            <a:pPr marL="285750" indent="-285750">
              <a:spcAft>
                <a:spcPts val="1600"/>
              </a:spcAft>
            </a:pPr>
            <a:r>
              <a:rPr lang="en-US" sz="1400" dirty="0">
                <a:latin typeface="Calibri" panose="020F0502020204030204" pitchFamily="34" charset="0"/>
                <a:cs typeface="Calibri" panose="020F0502020204030204" pitchFamily="34" charset="0"/>
              </a:rPr>
              <a:t>This interaction model was the closest I could achieve before overfitting of the variables.</a:t>
            </a:r>
          </a:p>
        </p:txBody>
      </p:sp>
    </p:spTree>
    <p:extLst>
      <p:ext uri="{BB962C8B-B14F-4D97-AF65-F5344CB8AC3E}">
        <p14:creationId xmlns:p14="http://schemas.microsoft.com/office/powerpoint/2010/main" val="382138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5E94-D52A-4257-9601-13559555FD6B}"/>
              </a:ext>
            </a:extLst>
          </p:cNvPr>
          <p:cNvSpPr>
            <a:spLocks noGrp="1"/>
          </p:cNvSpPr>
          <p:nvPr>
            <p:ph type="title"/>
          </p:nvPr>
        </p:nvSpPr>
        <p:spPr>
          <a:xfrm>
            <a:off x="311700" y="226050"/>
            <a:ext cx="8520600" cy="572700"/>
          </a:xfrm>
        </p:spPr>
        <p:txBody>
          <a:bodyPr/>
          <a:lstStyle/>
          <a:p>
            <a:r>
              <a:rPr lang="en-US" dirty="0">
                <a:latin typeface="Calibri" panose="020F0502020204030204" pitchFamily="34" charset="0"/>
                <a:cs typeface="Calibri" panose="020F0502020204030204" pitchFamily="34" charset="0"/>
              </a:rPr>
              <a:t>Significant Predictors, Summary, &amp; Q-Q Plot</a:t>
            </a:r>
          </a:p>
        </p:txBody>
      </p:sp>
      <p:sp>
        <p:nvSpPr>
          <p:cNvPr id="3" name="Text Placeholder 2">
            <a:extLst>
              <a:ext uri="{FF2B5EF4-FFF2-40B4-BE49-F238E27FC236}">
                <a16:creationId xmlns:a16="http://schemas.microsoft.com/office/drawing/2014/main" id="{109D557F-5C68-4C27-9091-4494D08F9D13}"/>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45DD221-43FE-4DB1-B899-8D948E1FD187}"/>
              </a:ext>
            </a:extLst>
          </p:cNvPr>
          <p:cNvPicPr>
            <a:picLocks noChangeAspect="1"/>
          </p:cNvPicPr>
          <p:nvPr/>
        </p:nvPicPr>
        <p:blipFill>
          <a:blip r:embed="rId2"/>
          <a:stretch>
            <a:fillRect/>
          </a:stretch>
        </p:blipFill>
        <p:spPr>
          <a:xfrm>
            <a:off x="4744974" y="3203302"/>
            <a:ext cx="4304094" cy="1844106"/>
          </a:xfrm>
          <a:prstGeom prst="rect">
            <a:avLst/>
          </a:prstGeom>
        </p:spPr>
      </p:pic>
      <p:pic>
        <p:nvPicPr>
          <p:cNvPr id="7" name="Picture 6">
            <a:extLst>
              <a:ext uri="{FF2B5EF4-FFF2-40B4-BE49-F238E27FC236}">
                <a16:creationId xmlns:a16="http://schemas.microsoft.com/office/drawing/2014/main" id="{D8194D37-D3BD-41E9-9E04-E084C6FFD19D}"/>
              </a:ext>
            </a:extLst>
          </p:cNvPr>
          <p:cNvPicPr>
            <a:picLocks noChangeAspect="1"/>
          </p:cNvPicPr>
          <p:nvPr/>
        </p:nvPicPr>
        <p:blipFill>
          <a:blip r:embed="rId3"/>
          <a:stretch>
            <a:fillRect/>
          </a:stretch>
        </p:blipFill>
        <p:spPr>
          <a:xfrm>
            <a:off x="311700" y="961653"/>
            <a:ext cx="2400785" cy="2538376"/>
          </a:xfrm>
          <a:prstGeom prst="rect">
            <a:avLst/>
          </a:prstGeom>
        </p:spPr>
      </p:pic>
      <p:pic>
        <p:nvPicPr>
          <p:cNvPr id="9" name="Picture 8">
            <a:extLst>
              <a:ext uri="{FF2B5EF4-FFF2-40B4-BE49-F238E27FC236}">
                <a16:creationId xmlns:a16="http://schemas.microsoft.com/office/drawing/2014/main" id="{353B8515-2592-41F3-ACFD-135353A9ECFB}"/>
              </a:ext>
            </a:extLst>
          </p:cNvPr>
          <p:cNvPicPr>
            <a:picLocks noChangeAspect="1"/>
          </p:cNvPicPr>
          <p:nvPr/>
        </p:nvPicPr>
        <p:blipFill>
          <a:blip r:embed="rId4"/>
          <a:stretch>
            <a:fillRect/>
          </a:stretch>
        </p:blipFill>
        <p:spPr>
          <a:xfrm>
            <a:off x="2881642" y="961653"/>
            <a:ext cx="2917740" cy="2132740"/>
          </a:xfrm>
          <a:prstGeom prst="rect">
            <a:avLst/>
          </a:prstGeom>
        </p:spPr>
      </p:pic>
      <p:sp>
        <p:nvSpPr>
          <p:cNvPr id="10" name="TextBox 9">
            <a:extLst>
              <a:ext uri="{FF2B5EF4-FFF2-40B4-BE49-F238E27FC236}">
                <a16:creationId xmlns:a16="http://schemas.microsoft.com/office/drawing/2014/main" id="{6977991A-0782-423F-95D8-4DA71F9F8278}"/>
              </a:ext>
            </a:extLst>
          </p:cNvPr>
          <p:cNvSpPr txBox="1"/>
          <p:nvPr/>
        </p:nvSpPr>
        <p:spPr>
          <a:xfrm>
            <a:off x="5968538" y="1105593"/>
            <a:ext cx="2863762"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The 5 most significant predictors and first interactions in the model were: </a:t>
            </a:r>
            <a:r>
              <a:rPr lang="en-US" sz="1200" dirty="0" err="1">
                <a:solidFill>
                  <a:schemeClr val="tx1"/>
                </a:solidFill>
                <a:latin typeface="Calibri" panose="020F0502020204030204" pitchFamily="34" charset="0"/>
                <a:cs typeface="Calibri" panose="020F0502020204030204" pitchFamily="34" charset="0"/>
              </a:rPr>
              <a:t>Seasons:Steals</a:t>
            </a:r>
            <a:r>
              <a:rPr lang="en-US" sz="1200" dirty="0">
                <a:solidFill>
                  <a:schemeClr val="tx1"/>
                </a:solidFill>
                <a:latin typeface="Calibri" panose="020F0502020204030204" pitchFamily="34" charset="0"/>
                <a:cs typeface="Calibri" panose="020F0502020204030204" pitchFamily="34" charset="0"/>
              </a:rPr>
              <a:t>, </a:t>
            </a:r>
            <a:r>
              <a:rPr lang="en-US" sz="1200" dirty="0" err="1">
                <a:solidFill>
                  <a:schemeClr val="tx1"/>
                </a:solidFill>
                <a:latin typeface="Calibri" panose="020F0502020204030204" pitchFamily="34" charset="0"/>
                <a:cs typeface="Calibri" panose="020F0502020204030204" pitchFamily="34" charset="0"/>
              </a:rPr>
              <a:t>Steals:Blocks</a:t>
            </a:r>
            <a:r>
              <a:rPr lang="en-US" sz="1200" dirty="0">
                <a:solidFill>
                  <a:schemeClr val="tx1"/>
                </a:solidFill>
                <a:latin typeface="Calibri" panose="020F0502020204030204" pitchFamily="34" charset="0"/>
                <a:cs typeface="Calibri" panose="020F0502020204030204" pitchFamily="34" charset="0"/>
              </a:rPr>
              <a:t>, Age: Turnovers, </a:t>
            </a:r>
            <a:r>
              <a:rPr lang="en-US" sz="1200" dirty="0" err="1">
                <a:solidFill>
                  <a:schemeClr val="tx1"/>
                </a:solidFill>
                <a:latin typeface="Calibri" panose="020F0502020204030204" pitchFamily="34" charset="0"/>
                <a:cs typeface="Calibri" panose="020F0502020204030204" pitchFamily="34" charset="0"/>
              </a:rPr>
              <a:t>Points:Contract</a:t>
            </a:r>
            <a:r>
              <a:rPr lang="en-US" sz="1200" dirty="0">
                <a:solidFill>
                  <a:schemeClr val="tx1"/>
                </a:solidFill>
                <a:latin typeface="Calibri" panose="020F0502020204030204" pitchFamily="34" charset="0"/>
                <a:cs typeface="Calibri" panose="020F0502020204030204" pitchFamily="34" charset="0"/>
              </a:rPr>
              <a:t> Term, &amp; </a:t>
            </a:r>
            <a:r>
              <a:rPr lang="en-US" sz="1200" dirty="0" err="1">
                <a:solidFill>
                  <a:schemeClr val="tx1"/>
                </a:solidFill>
                <a:latin typeface="Calibri" panose="020F0502020204030204" pitchFamily="34" charset="0"/>
                <a:cs typeface="Calibri" panose="020F0502020204030204" pitchFamily="34" charset="0"/>
              </a:rPr>
              <a:t>Age:FG</a:t>
            </a:r>
            <a:r>
              <a:rPr lang="en-US" sz="1200" dirty="0">
                <a:solidFill>
                  <a:schemeClr val="tx1"/>
                </a:solidFill>
                <a:latin typeface="Calibri" panose="020F0502020204030204" pitchFamily="34" charset="0"/>
                <a:cs typeface="Calibri" panose="020F0502020204030204" pitchFamily="34" charset="0"/>
              </a:rPr>
              <a:t>%.</a:t>
            </a:r>
          </a:p>
        </p:txBody>
      </p:sp>
      <p:sp>
        <p:nvSpPr>
          <p:cNvPr id="16" name="TextBox 15">
            <a:extLst>
              <a:ext uri="{FF2B5EF4-FFF2-40B4-BE49-F238E27FC236}">
                <a16:creationId xmlns:a16="http://schemas.microsoft.com/office/drawing/2014/main" id="{B3F9D714-2D2B-49BA-AAD8-CB0D6514266C}"/>
              </a:ext>
            </a:extLst>
          </p:cNvPr>
          <p:cNvSpPr txBox="1"/>
          <p:nvPr/>
        </p:nvSpPr>
        <p:spPr>
          <a:xfrm>
            <a:off x="590204" y="3748607"/>
            <a:ext cx="2851265"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chemeClr val="tx1"/>
                </a:solidFill>
                <a:latin typeface="Calibri" panose="020F0502020204030204" pitchFamily="34" charset="0"/>
                <a:cs typeface="Calibri" panose="020F0502020204030204" pitchFamily="34" charset="0"/>
              </a:rPr>
              <a:t>The interaction model is following the assumption of normality.</a:t>
            </a:r>
          </a:p>
        </p:txBody>
      </p:sp>
    </p:spTree>
    <p:extLst>
      <p:ext uri="{BB962C8B-B14F-4D97-AF65-F5344CB8AC3E}">
        <p14:creationId xmlns:p14="http://schemas.microsoft.com/office/powerpoint/2010/main" val="191468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Multiple Regression Analysis (Prediction Accuracy)</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sz="1200" dirty="0">
                <a:latin typeface="Calibri" panose="020F0502020204030204" pitchFamily="34" charset="0"/>
                <a:cs typeface="Calibri" panose="020F0502020204030204" pitchFamily="34" charset="0"/>
              </a:rPr>
              <a:t>The interaction model has the lowest RMSE and </a:t>
            </a:r>
          </a:p>
          <a:p>
            <a:pPr marL="0" indent="0">
              <a:spcAft>
                <a:spcPts val="1600"/>
              </a:spcAft>
              <a:buNone/>
            </a:pPr>
            <a:r>
              <a:rPr lang="en-US" sz="1200" dirty="0">
                <a:latin typeface="Calibri" panose="020F0502020204030204" pitchFamily="34" charset="0"/>
                <a:cs typeface="Calibri" panose="020F0502020204030204" pitchFamily="34" charset="0"/>
              </a:rPr>
              <a:t>is the most significant in predicting player salary out of all</a:t>
            </a:r>
          </a:p>
          <a:p>
            <a:pPr marL="0" indent="0">
              <a:spcAft>
                <a:spcPts val="1600"/>
              </a:spcAft>
              <a:buNone/>
            </a:pPr>
            <a:r>
              <a:rPr lang="en-US" sz="1200" dirty="0">
                <a:latin typeface="Calibri" panose="020F0502020204030204" pitchFamily="34" charset="0"/>
                <a:cs typeface="Calibri" panose="020F0502020204030204" pitchFamily="34" charset="0"/>
              </a:rPr>
              <a:t>Linear regression models.</a:t>
            </a:r>
          </a:p>
          <a:p>
            <a:pPr marL="285750" indent="-285750">
              <a:spcAft>
                <a:spcPts val="1600"/>
              </a:spcAft>
            </a:pPr>
            <a:r>
              <a:rPr lang="en-US" sz="1200" dirty="0">
                <a:latin typeface="Calibri" panose="020F0502020204030204" pitchFamily="34" charset="0"/>
                <a:cs typeface="Calibri" panose="020F0502020204030204" pitchFamily="34" charset="0"/>
              </a:rPr>
              <a:t>Of the non interaction models, the third model:</a:t>
            </a:r>
          </a:p>
          <a:p>
            <a:pPr marL="0" indent="0">
              <a:spcAft>
                <a:spcPts val="1600"/>
              </a:spcAft>
              <a:buNone/>
            </a:pPr>
            <a:r>
              <a:rPr lang="en-US" sz="1200" dirty="0" err="1">
                <a:latin typeface="Calibri" panose="020F0502020204030204" pitchFamily="34" charset="0"/>
                <a:cs typeface="Calibri" panose="020F0502020204030204" pitchFamily="34" charset="0"/>
              </a:rPr>
              <a:t>third.model</a:t>
            </a:r>
            <a:r>
              <a:rPr lang="en-US" sz="1200" dirty="0">
                <a:latin typeface="Calibri" panose="020F0502020204030204" pitchFamily="34" charset="0"/>
                <a:cs typeface="Calibri" panose="020F0502020204030204" pitchFamily="34" charset="0"/>
              </a:rPr>
              <a:t>&lt;- </a:t>
            </a:r>
            <a:r>
              <a:rPr lang="en-US" sz="1200" dirty="0" err="1">
                <a:latin typeface="Calibri" panose="020F0502020204030204" pitchFamily="34" charset="0"/>
                <a:cs typeface="Calibri" panose="020F0502020204030204" pitchFamily="34" charset="0"/>
              </a:rPr>
              <a:t>lm</a:t>
            </a:r>
            <a:r>
              <a:rPr lang="en-US" sz="1200" dirty="0">
                <a:latin typeface="Calibri" panose="020F0502020204030204" pitchFamily="34" charset="0"/>
                <a:cs typeface="Calibri" panose="020F0502020204030204" pitchFamily="34" charset="0"/>
              </a:rPr>
              <a:t>(`Average Salary` ~ Seasons + GS + `3PM` + `3PA` + FTM </a:t>
            </a:r>
          </a:p>
          <a:p>
            <a:pPr marL="0" indent="0">
              <a:spcAft>
                <a:spcPts val="1600"/>
              </a:spcAft>
              <a:buNone/>
            </a:pPr>
            <a:r>
              <a:rPr lang="en-US" sz="1200" dirty="0">
                <a:latin typeface="Calibri" panose="020F0502020204030204" pitchFamily="34" charset="0"/>
                <a:cs typeface="Calibri" panose="020F0502020204030204" pitchFamily="34" charset="0"/>
              </a:rPr>
              <a:t>+ DREB +   AST + TOV + PF + `Contract term`, data =prop)</a:t>
            </a:r>
          </a:p>
          <a:p>
            <a:pPr marL="0" indent="0">
              <a:spcAft>
                <a:spcPts val="1600"/>
              </a:spcAft>
              <a:buNone/>
            </a:pPr>
            <a:r>
              <a:rPr lang="en-US" sz="1200" dirty="0">
                <a:latin typeface="Calibri" panose="020F0502020204030204" pitchFamily="34" charset="0"/>
                <a:cs typeface="Calibri" panose="020F0502020204030204" pitchFamily="34" charset="0"/>
              </a:rPr>
              <a:t> is the most accurate and predictive in explaining the</a:t>
            </a:r>
          </a:p>
          <a:p>
            <a:pPr marL="0" indent="0">
              <a:spcAft>
                <a:spcPts val="1600"/>
              </a:spcAft>
              <a:buNone/>
            </a:pPr>
            <a:r>
              <a:rPr lang="en-US" sz="1200" dirty="0">
                <a:latin typeface="Calibri" panose="020F0502020204030204" pitchFamily="34" charset="0"/>
                <a:cs typeface="Calibri" panose="020F0502020204030204" pitchFamily="34" charset="0"/>
              </a:rPr>
              <a:t> variability of average salary.</a:t>
            </a:r>
          </a:p>
        </p:txBody>
      </p:sp>
      <p:pic>
        <p:nvPicPr>
          <p:cNvPr id="5" name="Picture 4">
            <a:extLst>
              <a:ext uri="{FF2B5EF4-FFF2-40B4-BE49-F238E27FC236}">
                <a16:creationId xmlns:a16="http://schemas.microsoft.com/office/drawing/2014/main" id="{EB304F3C-3DF0-4CD7-8784-62443919D3F4}"/>
              </a:ext>
            </a:extLst>
          </p:cNvPr>
          <p:cNvPicPr>
            <a:picLocks noChangeAspect="1"/>
          </p:cNvPicPr>
          <p:nvPr/>
        </p:nvPicPr>
        <p:blipFill>
          <a:blip r:embed="rId3"/>
          <a:stretch>
            <a:fillRect/>
          </a:stretch>
        </p:blipFill>
        <p:spPr>
          <a:xfrm>
            <a:off x="4904509" y="1017725"/>
            <a:ext cx="4049597" cy="3986537"/>
          </a:xfrm>
          <a:prstGeom prst="rect">
            <a:avLst/>
          </a:prstGeom>
        </p:spPr>
      </p:pic>
    </p:spTree>
    <p:extLst>
      <p:ext uri="{BB962C8B-B14F-4D97-AF65-F5344CB8AC3E}">
        <p14:creationId xmlns:p14="http://schemas.microsoft.com/office/powerpoint/2010/main" val="399854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Support Vector Accuracy</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sz="1200" dirty="0">
                <a:latin typeface="Calibri" panose="020F0502020204030204" pitchFamily="34" charset="0"/>
                <a:cs typeface="Calibri" panose="020F0502020204030204" pitchFamily="34" charset="0"/>
              </a:rPr>
              <a:t>I will now test the accuracy of the linear models in predicting average salary with Support Vector Models. </a:t>
            </a:r>
          </a:p>
          <a:p>
            <a:pPr marL="0" indent="0">
              <a:spcAft>
                <a:spcPts val="1600"/>
              </a:spcAft>
              <a:buNone/>
            </a:pPr>
            <a:endParaRPr lang="en-US" sz="1200" dirty="0">
              <a:latin typeface="Calibri" panose="020F0502020204030204" pitchFamily="34" charset="0"/>
              <a:cs typeface="Calibri" panose="020F0502020204030204" pitchFamily="34" charset="0"/>
            </a:endParaRPr>
          </a:p>
          <a:p>
            <a:pPr marL="0" indent="0">
              <a:spcAft>
                <a:spcPts val="1600"/>
              </a:spcAft>
              <a:buNone/>
            </a:pPr>
            <a:endParaRPr lang="en-US" sz="1200" dirty="0">
              <a:latin typeface="Calibri" panose="020F0502020204030204" pitchFamily="34" charset="0"/>
              <a:cs typeface="Calibri" panose="020F0502020204030204" pitchFamily="34" charset="0"/>
            </a:endParaRPr>
          </a:p>
          <a:p>
            <a:pPr marL="0" indent="0">
              <a:spcAft>
                <a:spcPts val="1600"/>
              </a:spcAft>
              <a:buNone/>
            </a:pPr>
            <a:endParaRPr lang="en-US" sz="1200" dirty="0">
              <a:latin typeface="Calibri" panose="020F0502020204030204" pitchFamily="34" charset="0"/>
              <a:cs typeface="Calibri" panose="020F0502020204030204" pitchFamily="34" charset="0"/>
            </a:endParaRPr>
          </a:p>
          <a:p>
            <a:pPr marL="285750" indent="-285750">
              <a:spcAft>
                <a:spcPts val="1600"/>
              </a:spcAft>
            </a:pPr>
            <a:r>
              <a:rPr lang="en-US" sz="1200" dirty="0">
                <a:latin typeface="Calibri" panose="020F0502020204030204" pitchFamily="34" charset="0"/>
                <a:cs typeface="Calibri" panose="020F0502020204030204" pitchFamily="34" charset="0"/>
              </a:rPr>
              <a:t>The interaction model as expected is the most accurate model, and more accurate than the interaction model built with linear regression. </a:t>
            </a:r>
          </a:p>
          <a:p>
            <a:pPr marL="285750" indent="-285750">
              <a:spcAft>
                <a:spcPts val="1600"/>
              </a:spcAft>
            </a:pPr>
            <a:r>
              <a:rPr lang="en-US" sz="1200" dirty="0">
                <a:latin typeface="Calibri" panose="020F0502020204030204" pitchFamily="34" charset="0"/>
                <a:cs typeface="Calibri" panose="020F0502020204030204" pitchFamily="34" charset="0"/>
              </a:rPr>
              <a:t>The most accurate non-interaction model is the third model out of all linear and SVM models.</a:t>
            </a:r>
          </a:p>
          <a:p>
            <a:pPr marL="285750" indent="-285750">
              <a:spcAft>
                <a:spcPts val="1600"/>
              </a:spcAft>
            </a:pPr>
            <a:r>
              <a:rPr lang="en-US" sz="1200" dirty="0">
                <a:latin typeface="Calibri" panose="020F0502020204030204" pitchFamily="34" charset="0"/>
                <a:cs typeface="Calibri" panose="020F0502020204030204" pitchFamily="34" charset="0"/>
              </a:rPr>
              <a:t>The models are more accurate by a ratio of 2:1 compared to the linear regression models.</a:t>
            </a:r>
          </a:p>
          <a:p>
            <a:pPr marL="285750" indent="-285750">
              <a:spcAft>
                <a:spcPts val="1600"/>
              </a:spcAft>
            </a:pPr>
            <a:endParaRPr lang="en-US" sz="1400" dirty="0"/>
          </a:p>
          <a:p>
            <a:pPr marL="285750" indent="-285750">
              <a:spcAft>
                <a:spcPts val="1600"/>
              </a:spcAft>
            </a:pPr>
            <a:endParaRPr lang="en-US" sz="1400" dirty="0"/>
          </a:p>
          <a:p>
            <a:pPr marL="285750" indent="-285750">
              <a:spcAft>
                <a:spcPts val="1600"/>
              </a:spcAft>
            </a:pPr>
            <a:endParaRPr dirty="0"/>
          </a:p>
        </p:txBody>
      </p:sp>
      <p:pic>
        <p:nvPicPr>
          <p:cNvPr id="3" name="Picture 2">
            <a:extLst>
              <a:ext uri="{FF2B5EF4-FFF2-40B4-BE49-F238E27FC236}">
                <a16:creationId xmlns:a16="http://schemas.microsoft.com/office/drawing/2014/main" id="{41ED1B9A-5C56-4A5D-8F50-AB4582925A0B}"/>
              </a:ext>
            </a:extLst>
          </p:cNvPr>
          <p:cNvPicPr>
            <a:picLocks noChangeAspect="1"/>
          </p:cNvPicPr>
          <p:nvPr/>
        </p:nvPicPr>
        <p:blipFill>
          <a:blip r:embed="rId3"/>
          <a:stretch>
            <a:fillRect/>
          </a:stretch>
        </p:blipFill>
        <p:spPr>
          <a:xfrm>
            <a:off x="2340871" y="1457614"/>
            <a:ext cx="3905250" cy="1501384"/>
          </a:xfrm>
          <a:prstGeom prst="rect">
            <a:avLst/>
          </a:prstGeom>
        </p:spPr>
      </p:pic>
      <p:sp>
        <p:nvSpPr>
          <p:cNvPr id="4" name="TextBox 3">
            <a:extLst>
              <a:ext uri="{FF2B5EF4-FFF2-40B4-BE49-F238E27FC236}">
                <a16:creationId xmlns:a16="http://schemas.microsoft.com/office/drawing/2014/main" id="{67ECCE04-9E50-4617-92DA-31CB2DD1709B}"/>
              </a:ext>
            </a:extLst>
          </p:cNvPr>
          <p:cNvSpPr txBox="1"/>
          <p:nvPr/>
        </p:nvSpPr>
        <p:spPr>
          <a:xfrm>
            <a:off x="145446" y="1552177"/>
            <a:ext cx="2195425" cy="1631216"/>
          </a:xfrm>
          <a:prstGeom prst="rect">
            <a:avLst/>
          </a:prstGeom>
          <a:noFill/>
        </p:spPr>
        <p:txBody>
          <a:bodyPr wrap="square" rtlCol="0">
            <a:spAutoFit/>
          </a:bodyPr>
          <a:lstStyle/>
          <a:p>
            <a:r>
              <a:rPr lang="en-US" sz="1600" dirty="0">
                <a:solidFill>
                  <a:schemeClr val="tx1"/>
                </a:solidFill>
                <a:latin typeface="Calibri" panose="020F0502020204030204" pitchFamily="34" charset="0"/>
                <a:cs typeface="Calibri" panose="020F0502020204030204" pitchFamily="34" charset="0"/>
              </a:rPr>
              <a:t>Most predictive non-interaction model:</a:t>
            </a:r>
          </a:p>
          <a:p>
            <a:r>
              <a:rPr lang="en-US" sz="1000" dirty="0">
                <a:solidFill>
                  <a:schemeClr val="tx1"/>
                </a:solidFill>
                <a:latin typeface="Calibri" panose="020F0502020204030204" pitchFamily="34" charset="0"/>
                <a:cs typeface="Calibri" panose="020F0502020204030204" pitchFamily="34" charset="0"/>
              </a:rPr>
              <a:t>svm3 = </a:t>
            </a:r>
            <a:r>
              <a:rPr lang="en-US" sz="1000" dirty="0" err="1">
                <a:solidFill>
                  <a:schemeClr val="tx1"/>
                </a:solidFill>
                <a:latin typeface="Calibri" panose="020F0502020204030204" pitchFamily="34" charset="0"/>
                <a:cs typeface="Calibri" panose="020F0502020204030204" pitchFamily="34" charset="0"/>
              </a:rPr>
              <a:t>svm</a:t>
            </a:r>
            <a:r>
              <a:rPr lang="en-US" sz="1000" dirty="0">
                <a:solidFill>
                  <a:schemeClr val="tx1"/>
                </a:solidFill>
                <a:latin typeface="Calibri" panose="020F0502020204030204" pitchFamily="34" charset="0"/>
                <a:cs typeface="Calibri" panose="020F0502020204030204" pitchFamily="34" charset="0"/>
              </a:rPr>
              <a:t>(`Average Salary` ~ Seasons + GS + `3PM` + `3PA` + FTM + DREB + </a:t>
            </a:r>
          </a:p>
          <a:p>
            <a:r>
              <a:rPr lang="en-US" sz="1000" dirty="0">
                <a:solidFill>
                  <a:schemeClr val="tx1"/>
                </a:solidFill>
                <a:latin typeface="Calibri" panose="020F0502020204030204" pitchFamily="34" charset="0"/>
                <a:cs typeface="Calibri" panose="020F0502020204030204" pitchFamily="34" charset="0"/>
              </a:rPr>
              <a:t>    AST + TOV + PF + `Contract term`, </a:t>
            </a:r>
            <a:r>
              <a:rPr lang="en-US" sz="1000" dirty="0" err="1">
                <a:solidFill>
                  <a:schemeClr val="tx1"/>
                </a:solidFill>
                <a:latin typeface="Calibri" panose="020F0502020204030204" pitchFamily="34" charset="0"/>
                <a:cs typeface="Calibri" panose="020F0502020204030204" pitchFamily="34" charset="0"/>
              </a:rPr>
              <a:t>prop,kernal</a:t>
            </a:r>
            <a:r>
              <a:rPr lang="en-US" sz="1000" dirty="0">
                <a:solidFill>
                  <a:schemeClr val="tx1"/>
                </a:solidFill>
                <a:latin typeface="Calibri" panose="020F0502020204030204" pitchFamily="34" charset="0"/>
                <a:cs typeface="Calibri" panose="020F0502020204030204" pitchFamily="34" charset="0"/>
              </a:rPr>
              <a:t> = 'radical', gamma = .1, cost = 10)</a:t>
            </a:r>
          </a:p>
          <a:p>
            <a:endParaRPr lang="en-US" dirty="0">
              <a:solidFill>
                <a:schemeClr val="tx1"/>
              </a:solidFill>
            </a:endParaRPr>
          </a:p>
        </p:txBody>
      </p:sp>
      <p:pic>
        <p:nvPicPr>
          <p:cNvPr id="8" name="Picture 7">
            <a:extLst>
              <a:ext uri="{FF2B5EF4-FFF2-40B4-BE49-F238E27FC236}">
                <a16:creationId xmlns:a16="http://schemas.microsoft.com/office/drawing/2014/main" id="{86E9C8E2-028D-40D4-8088-8B223E571781}"/>
              </a:ext>
            </a:extLst>
          </p:cNvPr>
          <p:cNvPicPr>
            <a:picLocks noChangeAspect="1"/>
          </p:cNvPicPr>
          <p:nvPr/>
        </p:nvPicPr>
        <p:blipFill>
          <a:blip r:embed="rId4"/>
          <a:stretch>
            <a:fillRect/>
          </a:stretch>
        </p:blipFill>
        <p:spPr>
          <a:xfrm>
            <a:off x="6507854" y="1827306"/>
            <a:ext cx="1543050" cy="762000"/>
          </a:xfrm>
          <a:prstGeom prst="rect">
            <a:avLst/>
          </a:prstGeom>
        </p:spPr>
      </p:pic>
    </p:spTree>
    <p:extLst>
      <p:ext uri="{BB962C8B-B14F-4D97-AF65-F5344CB8AC3E}">
        <p14:creationId xmlns:p14="http://schemas.microsoft.com/office/powerpoint/2010/main" val="411356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45198" y="22889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Separation of data by tiers</a:t>
            </a:r>
            <a:endParaRPr dirty="0"/>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sz="1200" dirty="0">
                <a:latin typeface="Calibri" panose="020F0502020204030204" pitchFamily="34" charset="0"/>
                <a:cs typeface="Calibri" panose="020F0502020204030204" pitchFamily="34" charset="0"/>
              </a:rPr>
              <a:t>There is a clear separation in player salary of the top</a:t>
            </a:r>
          </a:p>
          <a:p>
            <a:pPr marL="0" indent="0">
              <a:spcAft>
                <a:spcPts val="1600"/>
              </a:spcAft>
              <a:buNone/>
            </a:pPr>
            <a:r>
              <a:rPr lang="en-US" sz="1200" dirty="0">
                <a:latin typeface="Calibri" panose="020F0502020204030204" pitchFamily="34" charset="0"/>
                <a:cs typeface="Calibri" panose="020F0502020204030204" pitchFamily="34" charset="0"/>
              </a:rPr>
              <a:t>100 NBA players. </a:t>
            </a:r>
          </a:p>
          <a:p>
            <a:pPr marL="285750" indent="-285750">
              <a:spcAft>
                <a:spcPts val="1600"/>
              </a:spcAft>
            </a:pPr>
            <a:r>
              <a:rPr lang="en-US" sz="1200" dirty="0">
                <a:latin typeface="Calibri" panose="020F0502020204030204" pitchFamily="34" charset="0"/>
                <a:cs typeface="Calibri" panose="020F0502020204030204" pitchFamily="34" charset="0"/>
              </a:rPr>
              <a:t>The data was separated by all players above or </a:t>
            </a:r>
          </a:p>
          <a:p>
            <a:pPr marL="0" indent="0">
              <a:spcAft>
                <a:spcPts val="1600"/>
              </a:spcAft>
              <a:buNone/>
            </a:pPr>
            <a:r>
              <a:rPr lang="en-US" sz="1200" dirty="0">
                <a:latin typeface="Calibri" panose="020F0502020204030204" pitchFamily="34" charset="0"/>
                <a:cs typeface="Calibri" panose="020F0502020204030204" pitchFamily="34" charset="0"/>
              </a:rPr>
              <a:t>below mean salary.</a:t>
            </a:r>
          </a:p>
          <a:p>
            <a:pPr marL="285750" indent="-285750">
              <a:spcAft>
                <a:spcPts val="1600"/>
              </a:spcAft>
            </a:pPr>
            <a:r>
              <a:rPr lang="en-US" sz="1200" dirty="0">
                <a:latin typeface="Calibri" panose="020F0502020204030204" pitchFamily="34" charset="0"/>
                <a:cs typeface="Calibri" panose="020F0502020204030204" pitchFamily="34" charset="0"/>
              </a:rPr>
              <a:t>The variables with the most separation are:</a:t>
            </a:r>
          </a:p>
          <a:p>
            <a:pPr marL="0" indent="0">
              <a:spcAft>
                <a:spcPts val="1600"/>
              </a:spcAft>
              <a:buNone/>
            </a:pPr>
            <a:r>
              <a:rPr lang="en-US" sz="1200" dirty="0">
                <a:latin typeface="Calibri" panose="020F0502020204030204" pitchFamily="34" charset="0"/>
                <a:cs typeface="Calibri" panose="020F0502020204030204" pitchFamily="34" charset="0"/>
              </a:rPr>
              <a:t>Age, Seasons, GS, FTM, DREB, AST, &amp; Contract Term</a:t>
            </a:r>
          </a:p>
        </p:txBody>
      </p:sp>
      <p:pic>
        <p:nvPicPr>
          <p:cNvPr id="3" name="Picture 2">
            <a:extLst>
              <a:ext uri="{FF2B5EF4-FFF2-40B4-BE49-F238E27FC236}">
                <a16:creationId xmlns:a16="http://schemas.microsoft.com/office/drawing/2014/main" id="{29B2D7BB-B3A1-4F35-B3CF-AEA2C37B55BE}"/>
              </a:ext>
            </a:extLst>
          </p:cNvPr>
          <p:cNvPicPr>
            <a:picLocks noChangeAspect="1"/>
          </p:cNvPicPr>
          <p:nvPr/>
        </p:nvPicPr>
        <p:blipFill>
          <a:blip r:embed="rId3"/>
          <a:stretch>
            <a:fillRect/>
          </a:stretch>
        </p:blipFill>
        <p:spPr>
          <a:xfrm>
            <a:off x="245198" y="3819505"/>
            <a:ext cx="4326802" cy="1167759"/>
          </a:xfrm>
          <a:prstGeom prst="rect">
            <a:avLst/>
          </a:prstGeom>
        </p:spPr>
      </p:pic>
      <p:pic>
        <p:nvPicPr>
          <p:cNvPr id="5" name="Picture 4">
            <a:extLst>
              <a:ext uri="{FF2B5EF4-FFF2-40B4-BE49-F238E27FC236}">
                <a16:creationId xmlns:a16="http://schemas.microsoft.com/office/drawing/2014/main" id="{316313AD-5E61-4E7A-93FE-0E96ECCDB62A}"/>
              </a:ext>
            </a:extLst>
          </p:cNvPr>
          <p:cNvPicPr>
            <a:picLocks noChangeAspect="1"/>
          </p:cNvPicPr>
          <p:nvPr/>
        </p:nvPicPr>
        <p:blipFill>
          <a:blip r:embed="rId4"/>
          <a:stretch>
            <a:fillRect/>
          </a:stretch>
        </p:blipFill>
        <p:spPr>
          <a:xfrm>
            <a:off x="4784175" y="900340"/>
            <a:ext cx="2647950" cy="3990975"/>
          </a:xfrm>
          <a:prstGeom prst="rect">
            <a:avLst/>
          </a:prstGeom>
        </p:spPr>
      </p:pic>
      <p:pic>
        <p:nvPicPr>
          <p:cNvPr id="7" name="Picture 6">
            <a:extLst>
              <a:ext uri="{FF2B5EF4-FFF2-40B4-BE49-F238E27FC236}">
                <a16:creationId xmlns:a16="http://schemas.microsoft.com/office/drawing/2014/main" id="{687D5B0F-9FE7-4206-9E99-73A01DB88C9D}"/>
              </a:ext>
            </a:extLst>
          </p:cNvPr>
          <p:cNvPicPr>
            <a:picLocks noChangeAspect="1"/>
          </p:cNvPicPr>
          <p:nvPr/>
        </p:nvPicPr>
        <p:blipFill>
          <a:blip r:embed="rId5"/>
          <a:stretch>
            <a:fillRect/>
          </a:stretch>
        </p:blipFill>
        <p:spPr>
          <a:xfrm>
            <a:off x="7506621" y="900341"/>
            <a:ext cx="1400175" cy="3990975"/>
          </a:xfrm>
          <a:prstGeom prst="rect">
            <a:avLst/>
          </a:prstGeom>
        </p:spPr>
      </p:pic>
    </p:spTree>
    <p:extLst>
      <p:ext uri="{BB962C8B-B14F-4D97-AF65-F5344CB8AC3E}">
        <p14:creationId xmlns:p14="http://schemas.microsoft.com/office/powerpoint/2010/main" val="173083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9589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Difference is significance and accuracy</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xfrm>
            <a:off x="245198" y="668590"/>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sz="1200" dirty="0">
                <a:latin typeface="Calibri" panose="020F0502020204030204" pitchFamily="34" charset="0"/>
                <a:cs typeface="Calibri" panose="020F0502020204030204" pitchFamily="34" charset="0"/>
              </a:rPr>
              <a:t>Now I compare the variables by way of stepwise regression to determine what variables are most significant in predicting which tier a player falls in.</a:t>
            </a:r>
          </a:p>
          <a:p>
            <a:pPr marL="285750" indent="-285750">
              <a:spcAft>
                <a:spcPts val="1600"/>
              </a:spcAft>
            </a:pPr>
            <a:r>
              <a:rPr lang="en-US" sz="1200" dirty="0">
                <a:latin typeface="Calibri" panose="020F0502020204030204" pitchFamily="34" charset="0"/>
                <a:cs typeface="Calibri" panose="020F0502020204030204" pitchFamily="34" charset="0"/>
              </a:rPr>
              <a:t>Top tier model - </a:t>
            </a:r>
            <a:r>
              <a:rPr lang="en-US" sz="1200" dirty="0" err="1">
                <a:latin typeface="Calibri" panose="020F0502020204030204" pitchFamily="34" charset="0"/>
                <a:cs typeface="Calibri" panose="020F0502020204030204" pitchFamily="34" charset="0"/>
              </a:rPr>
              <a:t>best.tier</a:t>
            </a:r>
            <a:r>
              <a:rPr lang="en-US" sz="1200" dirty="0">
                <a:latin typeface="Calibri" panose="020F0502020204030204" pitchFamily="34" charset="0"/>
                <a:cs typeface="Calibri" panose="020F0502020204030204" pitchFamily="34" charset="0"/>
              </a:rPr>
              <a:t> = </a:t>
            </a:r>
            <a:r>
              <a:rPr lang="en-US" sz="1200" dirty="0" err="1">
                <a:latin typeface="Calibri" panose="020F0502020204030204" pitchFamily="34" charset="0"/>
                <a:cs typeface="Calibri" panose="020F0502020204030204" pitchFamily="34" charset="0"/>
              </a:rPr>
              <a:t>lm</a:t>
            </a:r>
            <a:r>
              <a:rPr lang="en-US" sz="1200" dirty="0">
                <a:latin typeface="Calibri" panose="020F0502020204030204" pitchFamily="34" charset="0"/>
                <a:cs typeface="Calibri" panose="020F0502020204030204" pitchFamily="34" charset="0"/>
              </a:rPr>
              <a:t>(`Average Salary` ~ AGE + GP + FTM + `FT%` + AST + STL + `Contract term`, data =prop2)</a:t>
            </a:r>
          </a:p>
          <a:p>
            <a:pPr marL="0" indent="0">
              <a:spcAft>
                <a:spcPts val="1600"/>
              </a:spcAft>
              <a:buNone/>
            </a:pPr>
            <a:endParaRPr lang="en-US" sz="1200" dirty="0">
              <a:latin typeface="Calibri" panose="020F0502020204030204" pitchFamily="34" charset="0"/>
              <a:cs typeface="Calibri" panose="020F0502020204030204" pitchFamily="34" charset="0"/>
            </a:endParaRPr>
          </a:p>
          <a:p>
            <a:pPr marL="0" indent="0">
              <a:spcAft>
                <a:spcPts val="1600"/>
              </a:spcAft>
              <a:buNone/>
            </a:pPr>
            <a:endParaRPr lang="en-US" sz="1200" dirty="0">
              <a:latin typeface="Calibri" panose="020F0502020204030204" pitchFamily="34" charset="0"/>
              <a:cs typeface="Calibri" panose="020F0502020204030204" pitchFamily="34" charset="0"/>
            </a:endParaRPr>
          </a:p>
          <a:p>
            <a:pPr marL="0" indent="0">
              <a:spcAft>
                <a:spcPts val="1600"/>
              </a:spcAft>
              <a:buNone/>
            </a:pPr>
            <a:endParaRPr lang="en-US" sz="1200" dirty="0">
              <a:latin typeface="Calibri" panose="020F0502020204030204" pitchFamily="34" charset="0"/>
              <a:cs typeface="Calibri" panose="020F0502020204030204" pitchFamily="34" charset="0"/>
            </a:endParaRPr>
          </a:p>
          <a:p>
            <a:pPr marL="171450" indent="-171450">
              <a:spcAft>
                <a:spcPts val="1600"/>
              </a:spcAft>
            </a:pPr>
            <a:r>
              <a:rPr lang="en-US" sz="1200" dirty="0">
                <a:latin typeface="Calibri" panose="020F0502020204030204" pitchFamily="34" charset="0"/>
                <a:cs typeface="Calibri" panose="020F0502020204030204" pitchFamily="34" charset="0"/>
              </a:rPr>
              <a:t>Lower tier model - </a:t>
            </a:r>
            <a:r>
              <a:rPr lang="en-US" sz="1200" dirty="0" err="1">
                <a:latin typeface="Calibri" panose="020F0502020204030204" pitchFamily="34" charset="0"/>
                <a:cs typeface="Calibri" panose="020F0502020204030204" pitchFamily="34" charset="0"/>
              </a:rPr>
              <a:t>lower.tier</a:t>
            </a:r>
            <a:r>
              <a:rPr lang="en-US" sz="1200" dirty="0">
                <a:latin typeface="Calibri" panose="020F0502020204030204" pitchFamily="34" charset="0"/>
                <a:cs typeface="Calibri" panose="020F0502020204030204" pitchFamily="34" charset="0"/>
              </a:rPr>
              <a:t> = </a:t>
            </a:r>
            <a:r>
              <a:rPr lang="en-US" sz="1200" dirty="0" err="1">
                <a:latin typeface="Calibri" panose="020F0502020204030204" pitchFamily="34" charset="0"/>
                <a:cs typeface="Calibri" panose="020F0502020204030204" pitchFamily="34" charset="0"/>
              </a:rPr>
              <a:t>lm</a:t>
            </a:r>
            <a:r>
              <a:rPr lang="en-US" sz="1200" dirty="0">
                <a:latin typeface="Calibri" panose="020F0502020204030204" pitchFamily="34" charset="0"/>
                <a:cs typeface="Calibri" panose="020F0502020204030204" pitchFamily="34" charset="0"/>
              </a:rPr>
              <a:t>(`Average Salary` ~ AGE + GP + FTM + `FT%` + AST + STL + `Contract term`, data = prop3)</a:t>
            </a:r>
          </a:p>
        </p:txBody>
      </p:sp>
      <p:pic>
        <p:nvPicPr>
          <p:cNvPr id="3" name="Picture 2">
            <a:extLst>
              <a:ext uri="{FF2B5EF4-FFF2-40B4-BE49-F238E27FC236}">
                <a16:creationId xmlns:a16="http://schemas.microsoft.com/office/drawing/2014/main" id="{9E8ED9D8-7D3B-4023-91A0-41CAE5359663}"/>
              </a:ext>
            </a:extLst>
          </p:cNvPr>
          <p:cNvPicPr>
            <a:picLocks noChangeAspect="1"/>
          </p:cNvPicPr>
          <p:nvPr/>
        </p:nvPicPr>
        <p:blipFill>
          <a:blip r:embed="rId3"/>
          <a:stretch>
            <a:fillRect/>
          </a:stretch>
        </p:blipFill>
        <p:spPr>
          <a:xfrm>
            <a:off x="2625349" y="1830348"/>
            <a:ext cx="2902615" cy="1261988"/>
          </a:xfrm>
          <a:prstGeom prst="rect">
            <a:avLst/>
          </a:prstGeom>
        </p:spPr>
      </p:pic>
      <p:pic>
        <p:nvPicPr>
          <p:cNvPr id="5" name="Picture 4">
            <a:extLst>
              <a:ext uri="{FF2B5EF4-FFF2-40B4-BE49-F238E27FC236}">
                <a16:creationId xmlns:a16="http://schemas.microsoft.com/office/drawing/2014/main" id="{7108389D-E22C-4A1A-9CB6-8500C8DBB9BB}"/>
              </a:ext>
            </a:extLst>
          </p:cNvPr>
          <p:cNvPicPr>
            <a:picLocks noChangeAspect="1"/>
          </p:cNvPicPr>
          <p:nvPr/>
        </p:nvPicPr>
        <p:blipFill>
          <a:blip r:embed="rId4"/>
          <a:stretch>
            <a:fillRect/>
          </a:stretch>
        </p:blipFill>
        <p:spPr>
          <a:xfrm>
            <a:off x="2625349" y="3388824"/>
            <a:ext cx="2902615" cy="1465809"/>
          </a:xfrm>
          <a:prstGeom prst="rect">
            <a:avLst/>
          </a:prstGeom>
        </p:spPr>
      </p:pic>
    </p:spTree>
    <p:extLst>
      <p:ext uri="{BB962C8B-B14F-4D97-AF65-F5344CB8AC3E}">
        <p14:creationId xmlns:p14="http://schemas.microsoft.com/office/powerpoint/2010/main" val="163704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24444" y="445025"/>
            <a:ext cx="86078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Recap: Most Significant Predictors &amp; Accurate Model</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sz="1200" dirty="0">
                <a:latin typeface="Calibri" panose="020F0502020204030204" pitchFamily="34" charset="0"/>
                <a:cs typeface="Calibri" panose="020F0502020204030204" pitchFamily="34" charset="0"/>
              </a:rPr>
              <a:t>The combination of the variables that were the most predictive and accurate for non-interaction model in determining if a player receives a top deal are: Seasons + GS + `3PM` + `3PA` + FTM + DREB +   AST + TOV + PF + `Contract term`</a:t>
            </a:r>
          </a:p>
          <a:p>
            <a:pPr marL="285750" indent="-285750">
              <a:spcAft>
                <a:spcPts val="1600"/>
              </a:spcAft>
            </a:pPr>
            <a:r>
              <a:rPr lang="en-US" sz="1200" dirty="0">
                <a:latin typeface="Calibri" panose="020F0502020204030204" pitchFamily="34" charset="0"/>
                <a:cs typeface="Calibri" panose="020F0502020204030204" pitchFamily="34" charset="0"/>
              </a:rPr>
              <a:t>The variables that are the biggest indicators in difference of a player receiving a top tier deal or second tier deal are: AGE + GP + FTM + `FT%` + AST + STL + `Contract term`</a:t>
            </a:r>
          </a:p>
          <a:p>
            <a:r>
              <a:rPr lang="en-US" sz="1200" dirty="0">
                <a:latin typeface="Calibri" panose="020F0502020204030204" pitchFamily="34" charset="0"/>
                <a:cs typeface="Calibri" panose="020F0502020204030204" pitchFamily="34" charset="0"/>
              </a:rPr>
              <a:t>The most accurate model with RMSE of 1106354 was </a:t>
            </a:r>
            <a:r>
              <a:rPr lang="en-US" sz="1200" dirty="0">
                <a:solidFill>
                  <a:schemeClr val="tx1"/>
                </a:solidFill>
                <a:latin typeface="Calibri" panose="020F0502020204030204" pitchFamily="34" charset="0"/>
                <a:cs typeface="Calibri" panose="020F0502020204030204" pitchFamily="34" charset="0"/>
              </a:rPr>
              <a:t>svm3 = </a:t>
            </a:r>
            <a:r>
              <a:rPr lang="en-US" sz="1200" dirty="0" err="1">
                <a:solidFill>
                  <a:schemeClr val="tx1"/>
                </a:solidFill>
                <a:latin typeface="Calibri" panose="020F0502020204030204" pitchFamily="34" charset="0"/>
                <a:cs typeface="Calibri" panose="020F0502020204030204" pitchFamily="34" charset="0"/>
              </a:rPr>
              <a:t>svm</a:t>
            </a:r>
            <a:r>
              <a:rPr lang="en-US" sz="1200" dirty="0">
                <a:solidFill>
                  <a:schemeClr val="tx1"/>
                </a:solidFill>
                <a:latin typeface="Calibri" panose="020F0502020204030204" pitchFamily="34" charset="0"/>
                <a:cs typeface="Calibri" panose="020F0502020204030204" pitchFamily="34" charset="0"/>
              </a:rPr>
              <a:t>(`Average Salary` ~ Seasons + GS + `3PM` + `3PA` + FTM + DREB +  AST + TOV + PF + `Contract term`, </a:t>
            </a:r>
            <a:r>
              <a:rPr lang="en-US" sz="1200" dirty="0" err="1">
                <a:solidFill>
                  <a:schemeClr val="tx1"/>
                </a:solidFill>
                <a:latin typeface="Calibri" panose="020F0502020204030204" pitchFamily="34" charset="0"/>
                <a:cs typeface="Calibri" panose="020F0502020204030204" pitchFamily="34" charset="0"/>
              </a:rPr>
              <a:t>prop,kernal</a:t>
            </a:r>
            <a:r>
              <a:rPr lang="en-US" sz="1200" dirty="0">
                <a:solidFill>
                  <a:schemeClr val="tx1"/>
                </a:solidFill>
                <a:latin typeface="Calibri" panose="020F0502020204030204" pitchFamily="34" charset="0"/>
                <a:cs typeface="Calibri" panose="020F0502020204030204" pitchFamily="34" charset="0"/>
              </a:rPr>
              <a:t> = 'radical', gamma = .1, cost = 10)</a:t>
            </a:r>
          </a:p>
          <a:p>
            <a:pPr marL="285750" indent="-285750">
              <a:spcAft>
                <a:spcPts val="1600"/>
              </a:spcAft>
            </a:pPr>
            <a:endParaRPr lang="en-US" sz="1400" dirty="0"/>
          </a:p>
          <a:p>
            <a:pPr marL="285750" indent="-285750">
              <a:spcAft>
                <a:spcPts val="1600"/>
              </a:spcAft>
            </a:pPr>
            <a:endParaRPr lang="en-US" sz="1400" dirty="0"/>
          </a:p>
          <a:p>
            <a:pPr marL="0" indent="0">
              <a:spcAft>
                <a:spcPts val="1600"/>
              </a:spcAft>
              <a:buNone/>
            </a:pPr>
            <a:endParaRPr lang="en-US" sz="1400" dirty="0"/>
          </a:p>
          <a:p>
            <a:pPr marL="285750" indent="-285750">
              <a:spcAft>
                <a:spcPts val="1600"/>
              </a:spcAft>
            </a:pPr>
            <a:endParaRPr sz="1400" dirty="0"/>
          </a:p>
        </p:txBody>
      </p:sp>
    </p:spTree>
    <p:extLst>
      <p:ext uri="{BB962C8B-B14F-4D97-AF65-F5344CB8AC3E}">
        <p14:creationId xmlns:p14="http://schemas.microsoft.com/office/powerpoint/2010/main" val="487036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Recommendations</a:t>
            </a:r>
            <a:endParaRPr dirty="0">
              <a:latin typeface="Calibri" panose="020F0502020204030204" pitchFamily="34" charset="0"/>
              <a:cs typeface="Calibri" panose="020F0502020204030204" pitchFamily="34" charset="0"/>
            </a:endParaRPr>
          </a:p>
        </p:txBody>
      </p:sp>
      <p:sp>
        <p:nvSpPr>
          <p:cNvPr id="219" name="Google Shape;219;p3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200" dirty="0">
                <a:latin typeface="Calibri" panose="020F0502020204030204" pitchFamily="34" charset="0"/>
                <a:cs typeface="Calibri" panose="020F0502020204030204" pitchFamily="34" charset="0"/>
              </a:rPr>
              <a:t>When evaluating which player should receive a top deal, Seasons, Games Started and Age clearly are the most important indicators of Average Salary. </a:t>
            </a:r>
          </a:p>
          <a:p>
            <a:pPr marL="457200" lvl="0" indent="-330200" algn="l" rtl="0">
              <a:spcBef>
                <a:spcPts val="0"/>
              </a:spcBef>
              <a:spcAft>
                <a:spcPts val="0"/>
              </a:spcAft>
              <a:buSzPts val="1600"/>
              <a:buChar char="●"/>
            </a:pPr>
            <a:r>
              <a:rPr lang="en-US" sz="1200" dirty="0">
                <a:latin typeface="Calibri" panose="020F0502020204030204" pitchFamily="34" charset="0"/>
                <a:cs typeface="Calibri" panose="020F0502020204030204" pitchFamily="34" charset="0"/>
              </a:rPr>
              <a:t>This provides evidence that experience is by far the biggest factor in determining whether an individual player is worth being paid as a top contract.</a:t>
            </a:r>
          </a:p>
          <a:p>
            <a:pPr marL="457200" lvl="0" indent="-330200" algn="l" rtl="0">
              <a:spcBef>
                <a:spcPts val="0"/>
              </a:spcBef>
              <a:spcAft>
                <a:spcPts val="0"/>
              </a:spcAft>
              <a:buSzPts val="1600"/>
              <a:buChar char="●"/>
            </a:pPr>
            <a:r>
              <a:rPr lang="en-US" sz="1200" dirty="0">
                <a:latin typeface="Calibri" panose="020F0502020204030204" pitchFamily="34" charset="0"/>
                <a:cs typeface="Calibri" panose="020F0502020204030204" pitchFamily="34" charset="0"/>
              </a:rPr>
              <a:t>The interaction of variables : </a:t>
            </a:r>
            <a:r>
              <a:rPr lang="en-US" sz="1200" dirty="0" err="1">
                <a:solidFill>
                  <a:schemeClr val="tx1"/>
                </a:solidFill>
                <a:latin typeface="Calibri" panose="020F0502020204030204" pitchFamily="34" charset="0"/>
                <a:cs typeface="Calibri" panose="020F0502020204030204" pitchFamily="34" charset="0"/>
              </a:rPr>
              <a:t>Seasons:Steals</a:t>
            </a:r>
            <a:r>
              <a:rPr lang="en-US" sz="1200" dirty="0">
                <a:solidFill>
                  <a:schemeClr val="tx1"/>
                </a:solidFill>
                <a:latin typeface="Calibri" panose="020F0502020204030204" pitchFamily="34" charset="0"/>
                <a:cs typeface="Calibri" panose="020F0502020204030204" pitchFamily="34" charset="0"/>
              </a:rPr>
              <a:t>, </a:t>
            </a:r>
            <a:r>
              <a:rPr lang="en-US" sz="1200" dirty="0" err="1">
                <a:solidFill>
                  <a:schemeClr val="tx1"/>
                </a:solidFill>
                <a:latin typeface="Calibri" panose="020F0502020204030204" pitchFamily="34" charset="0"/>
                <a:cs typeface="Calibri" panose="020F0502020204030204" pitchFamily="34" charset="0"/>
              </a:rPr>
              <a:t>Steals:Blocks</a:t>
            </a:r>
            <a:r>
              <a:rPr lang="en-US" sz="1200" dirty="0">
                <a:solidFill>
                  <a:schemeClr val="tx1"/>
                </a:solidFill>
                <a:latin typeface="Calibri" panose="020F0502020204030204" pitchFamily="34" charset="0"/>
                <a:cs typeface="Calibri" panose="020F0502020204030204" pitchFamily="34" charset="0"/>
              </a:rPr>
              <a:t>, Age: Turnovers, </a:t>
            </a:r>
            <a:r>
              <a:rPr lang="en-US" sz="1200" dirty="0" err="1">
                <a:solidFill>
                  <a:schemeClr val="tx1"/>
                </a:solidFill>
                <a:latin typeface="Calibri" panose="020F0502020204030204" pitchFamily="34" charset="0"/>
                <a:cs typeface="Calibri" panose="020F0502020204030204" pitchFamily="34" charset="0"/>
              </a:rPr>
              <a:t>Points:Contract</a:t>
            </a:r>
            <a:r>
              <a:rPr lang="en-US" sz="1200" dirty="0">
                <a:solidFill>
                  <a:schemeClr val="tx1"/>
                </a:solidFill>
                <a:latin typeface="Calibri" panose="020F0502020204030204" pitchFamily="34" charset="0"/>
                <a:cs typeface="Calibri" panose="020F0502020204030204" pitchFamily="34" charset="0"/>
              </a:rPr>
              <a:t> Term, &amp; </a:t>
            </a:r>
            <a:r>
              <a:rPr lang="en-US" sz="1200" dirty="0" err="1">
                <a:solidFill>
                  <a:schemeClr val="tx1"/>
                </a:solidFill>
                <a:latin typeface="Calibri" panose="020F0502020204030204" pitchFamily="34" charset="0"/>
                <a:cs typeface="Calibri" panose="020F0502020204030204" pitchFamily="34" charset="0"/>
              </a:rPr>
              <a:t>Age:FG</a:t>
            </a:r>
            <a:r>
              <a:rPr lang="en-US" sz="1200" dirty="0">
                <a:solidFill>
                  <a:schemeClr val="tx1"/>
                </a:solidFill>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 show that consistency with steals over players early years, the combination of steals and blocks, the ability to limit turnovers as you age, the effect of Points with contract term, and Field Goal percentage by age,  need to looked at when negotiating player salary.</a:t>
            </a:r>
          </a:p>
          <a:p>
            <a:pPr marL="457200" lvl="0" indent="-330200" algn="l" rtl="0">
              <a:spcBef>
                <a:spcPts val="0"/>
              </a:spcBef>
              <a:spcAft>
                <a:spcPts val="0"/>
              </a:spcAft>
              <a:buSzPts val="1600"/>
              <a:buChar char="●"/>
            </a:pPr>
            <a:r>
              <a:rPr lang="en-US" sz="1200" dirty="0">
                <a:latin typeface="Calibri" panose="020F0502020204030204" pitchFamily="34" charset="0"/>
                <a:cs typeface="Calibri" panose="020F0502020204030204" pitchFamily="34" charset="0"/>
              </a:rPr>
              <a:t>3 pointers attempted and made also proved to be the most crucial predictors outside experience and proves that analytics in todays game are correct to pay players who can consistently make 3s.</a:t>
            </a:r>
          </a:p>
          <a:p>
            <a:pPr marL="457200" lvl="0" indent="-330200" algn="l" rtl="0">
              <a:spcBef>
                <a:spcPts val="0"/>
              </a:spcBef>
              <a:spcAft>
                <a:spcPts val="0"/>
              </a:spcAft>
              <a:buSzPts val="1600"/>
              <a:buChar char="●"/>
            </a:pPr>
            <a:r>
              <a:rPr lang="en-US" sz="1200" dirty="0">
                <a:latin typeface="Calibri" panose="020F0502020204030204" pitchFamily="34" charset="0"/>
                <a:cs typeface="Calibri" panose="020F0502020204030204" pitchFamily="34" charset="0"/>
              </a:rPr>
              <a:t>Free Throws Made , Free Throw % , Assists, &amp; Steals as stand-alone predictors are also critical when evaluating what salary to offer a player.</a:t>
            </a:r>
            <a:endParaRPr sz="1200"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F2CA-4EE2-403E-B747-00A21D91E43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Sources</a:t>
            </a:r>
          </a:p>
        </p:txBody>
      </p:sp>
      <p:sp>
        <p:nvSpPr>
          <p:cNvPr id="3" name="Text Placeholder 2">
            <a:extLst>
              <a:ext uri="{FF2B5EF4-FFF2-40B4-BE49-F238E27FC236}">
                <a16:creationId xmlns:a16="http://schemas.microsoft.com/office/drawing/2014/main" id="{30EF5E7D-AF49-47E5-8A6B-04E38E118CCC}"/>
              </a:ext>
            </a:extLst>
          </p:cNvPr>
          <p:cNvSpPr>
            <a:spLocks noGrp="1"/>
          </p:cNvSpPr>
          <p:nvPr>
            <p:ph type="body" idx="1"/>
          </p:nvPr>
        </p:nvSpPr>
        <p:spPr/>
        <p:txBody>
          <a:bodyPr>
            <a:norm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Stats.NBA.com</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spotrac.com</a:t>
            </a:r>
          </a:p>
        </p:txBody>
      </p:sp>
    </p:spTree>
    <p:extLst>
      <p:ext uri="{BB962C8B-B14F-4D97-AF65-F5344CB8AC3E}">
        <p14:creationId xmlns:p14="http://schemas.microsoft.com/office/powerpoint/2010/main" val="100852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Background</a:t>
            </a:r>
            <a:endParaRPr dirty="0">
              <a:latin typeface="Calibri" panose="020F0502020204030204" pitchFamily="34" charset="0"/>
              <a:cs typeface="Calibri" panose="020F0502020204030204" pitchFamily="34" charset="0"/>
            </a:endParaRPr>
          </a:p>
        </p:txBody>
      </p:sp>
      <p:sp>
        <p:nvSpPr>
          <p:cNvPr id="62" name="Google Shape;62;p14"/>
          <p:cNvSpPr txBox="1">
            <a:spLocks noGrp="1"/>
          </p:cNvSpPr>
          <p:nvPr>
            <p:ph type="body" idx="1"/>
          </p:nvPr>
        </p:nvSpPr>
        <p:spPr>
          <a:xfrm>
            <a:off x="159300" y="1152475"/>
            <a:ext cx="8520600" cy="34164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National Basketball Association has been growing at an exponential rate in terms of revenue over the past decade. A big reason for this is the tv deal signed with ESPN and Turner Sports in 2014 worth $24 billion/9 years. The new deal has led to max salaries increasing for top players every year since then. With a substantial financial change in the game, it has added to the pressure on players to perform and small market teams to compete with larger markets to retain talent.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growing market of the NBA has led to analysts frequently debating over what determines if a certain star caliber player is worth the max salary and contract term of 5 years. To settle this, I will need to analyze for the best ways to make an accurate prediction of players average salary. Reasoning for this structure is due to the recent trend of owners/organizations to rely on collection of player data from what statistics analysts are recording.</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Based on previous NBA literature, the most typical variables that are considered significant factors are points per game, free throw percentage, field goal percentage and most notably 3-point percentage. Also there are some requirements before a player can receive the max in order to qualify such as; 7 to 8 years of service, 2 years left on contract to receive 4 year contract, 1 year left on contact to receive 5 year max, or no years left on contact(free agent) to receive 5 year max. Also the player must meet one of the following three: be named to an All-NBA team in most reason season or prior two, be named NBA Defensive Player of the Year in most recent season or both seasons prior or be named NBA MVP in any of the previous 3 seasons.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Motivation</a:t>
            </a:r>
            <a:endParaRPr dirty="0">
              <a:latin typeface="Calibri" panose="020F0502020204030204" pitchFamily="34" charset="0"/>
              <a:cs typeface="Calibri" panose="020F0502020204030204" pitchFamily="34" charset="0"/>
            </a:endParaRPr>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Autofit/>
          </a:bodyPr>
          <a:lstStyle/>
          <a:p>
            <a:pPr>
              <a:buClr>
                <a:srgbClr val="C00000"/>
              </a:buCl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NBA which is typically seen as one of the top sources of entertainment, has continued to grow in terms of size and monetary worth. My analysis will solve the how and why for what determines if players will achieve a supermax or top contract.</a:t>
            </a:r>
          </a:p>
          <a:p>
            <a:pPr marL="457200" lvl="0" indent="-342900" algn="l" rtl="0">
              <a:spcBef>
                <a:spcPts val="0"/>
              </a:spcBef>
              <a:spcAft>
                <a:spcPts val="0"/>
              </a:spcAft>
              <a:buClr>
                <a:srgbClr val="C00000"/>
              </a:buClr>
              <a:buSzPts val="1800"/>
              <a:buChar char="●"/>
            </a:pPr>
            <a:r>
              <a:rPr lang="en-US" sz="1200" dirty="0">
                <a:latin typeface="Calibri" panose="020F0502020204030204" pitchFamily="34" charset="0"/>
                <a:ea typeface="Calibri" panose="020F0502020204030204" pitchFamily="34" charset="0"/>
                <a:cs typeface="Times New Roman" panose="02020603050405020304" pitchFamily="18" charset="0"/>
              </a:rPr>
              <a:t>This will be done by pulling data </a:t>
            </a:r>
            <a:r>
              <a:rPr lang="en-US" sz="1200" dirty="0">
                <a:effectLst/>
                <a:latin typeface="Calibri" panose="020F0502020204030204" pitchFamily="34" charset="0"/>
                <a:ea typeface="Calibri" panose="020F0502020204030204" pitchFamily="34" charset="0"/>
                <a:cs typeface="Times New Roman" panose="02020603050405020304" pitchFamily="18" charset="0"/>
              </a:rPr>
              <a:t>from the top 100 players career stats based on points per game for the most recent NBA season (2019-2020). This will provide meaningful insight for the direction the NBA is heading from an analytical and financial outlook and what players should focus on with their respective games to achieve a top tier.</a:t>
            </a:r>
          </a:p>
          <a:p>
            <a:pPr marL="457200" lvl="0" indent="-342900" algn="l" rtl="0">
              <a:spcBef>
                <a:spcPts val="0"/>
              </a:spcBef>
              <a:spcAft>
                <a:spcPts val="0"/>
              </a:spcAft>
              <a:buClr>
                <a:srgbClr val="CCCCCC"/>
              </a:buClr>
              <a:buSzPts val="1800"/>
              <a:buChar char="●"/>
            </a:pPr>
            <a:endParaRPr sz="1400" dirty="0">
              <a:solidFill>
                <a:srgbClr val="CCCCCC"/>
              </a:solidFill>
            </a:endParaRPr>
          </a:p>
        </p:txBody>
      </p:sp>
      <p:pic>
        <p:nvPicPr>
          <p:cNvPr id="2" name="Picture 1">
            <a:extLst>
              <a:ext uri="{FF2B5EF4-FFF2-40B4-BE49-F238E27FC236}">
                <a16:creationId xmlns:a16="http://schemas.microsoft.com/office/drawing/2014/main" id="{F95C1C82-3E90-4314-8C6A-7EFAA332EF4D}"/>
              </a:ext>
            </a:extLst>
          </p:cNvPr>
          <p:cNvPicPr>
            <a:picLocks noChangeAspect="1"/>
          </p:cNvPicPr>
          <p:nvPr/>
        </p:nvPicPr>
        <p:blipFill>
          <a:blip r:embed="rId3"/>
          <a:stretch>
            <a:fillRect/>
          </a:stretch>
        </p:blipFill>
        <p:spPr>
          <a:xfrm>
            <a:off x="4182341" y="2782572"/>
            <a:ext cx="4063885" cy="22872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Main Questions</a:t>
            </a:r>
            <a:endParaRPr dirty="0">
              <a:latin typeface="Calibri" panose="020F0502020204030204" pitchFamily="34" charset="0"/>
              <a:cs typeface="Calibri" panose="020F0502020204030204" pitchFamily="34" charset="0"/>
            </a:endParaRPr>
          </a:p>
        </p:txBody>
      </p:sp>
      <p:sp>
        <p:nvSpPr>
          <p:cNvPr id="74" name="Google Shape;74;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285750" indent="-285750">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What is the mean, standard deviation of average player salaries and then the correlations between each variable and the response variable (average salary)?</a:t>
            </a:r>
          </a:p>
          <a:p>
            <a:pPr marL="0">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Do the graphs and clusters of </a:t>
            </a:r>
            <a:r>
              <a:rPr lang="en-US" sz="1200" dirty="0">
                <a:latin typeface="Calibri" panose="020F0502020204030204" pitchFamily="34" charset="0"/>
                <a:ea typeface="Calibri" panose="020F0502020204030204" pitchFamily="34" charset="0"/>
                <a:cs typeface="Times New Roman" panose="02020603050405020304" pitchFamily="18" charset="0"/>
              </a:rPr>
              <a:t>salaries by predictors </a:t>
            </a:r>
            <a:r>
              <a:rPr lang="en-US" sz="1200" dirty="0">
                <a:effectLst/>
                <a:latin typeface="Calibri" panose="020F0502020204030204" pitchFamily="34" charset="0"/>
                <a:ea typeface="Calibri" panose="020F0502020204030204" pitchFamily="34" charset="0"/>
                <a:cs typeface="Times New Roman" panose="02020603050405020304" pitchFamily="18" charset="0"/>
              </a:rPr>
              <a:t>provide meaningful insight?</a:t>
            </a:r>
          </a:p>
          <a:p>
            <a:pPr marL="0">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What variables are the best predictors?</a:t>
            </a:r>
          </a:p>
          <a:p>
            <a:pPr marL="457200" lvl="1">
              <a:lnSpc>
                <a:spcPct val="107000"/>
              </a:lnSpc>
              <a:spcAft>
                <a:spcPts val="800"/>
              </a:spcAft>
            </a:pPr>
            <a:r>
              <a:rPr lang="en-US" sz="800" dirty="0"/>
              <a:t>AGE + Seasons + GP + GS + MIN + PTS + FGM +   FGA + `FG%` + `3PM` + `3PA` + `3P%` + FTM + FTA + `FT%` +   OREB + DREB + REB + AST + STL + BLK + TOV + PF + `Contract term`</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Best model?</a:t>
            </a:r>
          </a:p>
          <a:p>
            <a:pPr marL="457200" lvl="1">
              <a:lnSpc>
                <a:spcPct val="107000"/>
              </a:lnSpc>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Stepwise multiple linear regression(</a:t>
            </a:r>
            <a:r>
              <a:rPr lang="en-US" sz="800" dirty="0">
                <a:latin typeface="Calibri" panose="020F0502020204030204" pitchFamily="34" charset="0"/>
                <a:ea typeface="Calibri" panose="020F0502020204030204" pitchFamily="34" charset="0"/>
                <a:cs typeface="Times New Roman" panose="02020603050405020304" pitchFamily="18" charset="0"/>
              </a:rPr>
              <a:t>Interactions vs no interactions)</a:t>
            </a:r>
          </a:p>
          <a:p>
            <a:pPr marL="457200" lvl="1">
              <a:lnSpc>
                <a:spcPct val="107000"/>
              </a:lnSpc>
              <a:spcAft>
                <a:spcPts val="800"/>
              </a:spcAft>
            </a:pPr>
            <a:r>
              <a:rPr lang="en-US" sz="800" dirty="0">
                <a:effectLst/>
                <a:latin typeface="Calibri" panose="020F0502020204030204" pitchFamily="34" charset="0"/>
                <a:ea typeface="Calibri" panose="020F0502020204030204" pitchFamily="34" charset="0"/>
                <a:cs typeface="Times New Roman" panose="02020603050405020304" pitchFamily="18" charset="0"/>
              </a:rPr>
              <a:t> Support Vector Regression</a:t>
            </a:r>
          </a:p>
          <a:p>
            <a:pPr marL="0">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Which model analysis is the most significant in predicting average salary?</a:t>
            </a:r>
          </a:p>
          <a:p>
            <a:pPr marL="0">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Which model is the most accurate in predicting player salary?</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The Data</a:t>
            </a:r>
            <a:endParaRPr dirty="0">
              <a:latin typeface="Calibri" panose="020F0502020204030204" pitchFamily="34" charset="0"/>
              <a:cs typeface="Calibri" panose="020F0502020204030204" pitchFamily="34" charset="0"/>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FB9A02D7-CED3-4A92-B016-88236AB544E2}"/>
              </a:ext>
            </a:extLst>
          </p:cNvPr>
          <p:cNvPicPr>
            <a:picLocks noChangeAspect="1"/>
          </p:cNvPicPr>
          <p:nvPr/>
        </p:nvPicPr>
        <p:blipFill>
          <a:blip r:embed="rId3"/>
          <a:stretch>
            <a:fillRect/>
          </a:stretch>
        </p:blipFill>
        <p:spPr>
          <a:xfrm>
            <a:off x="232172" y="975783"/>
            <a:ext cx="8683228" cy="41390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Analysis Techniques</a:t>
            </a:r>
            <a:endParaRPr dirty="0">
              <a:latin typeface="Calibri" panose="020F0502020204030204" pitchFamily="34" charset="0"/>
              <a:cs typeface="Calibri" panose="020F0502020204030204" pitchFamily="34" charset="0"/>
            </a:endParaRPr>
          </a:p>
        </p:txBody>
      </p:sp>
      <p:sp>
        <p:nvSpPr>
          <p:cNvPr id="88" name="Google Shape;88;p1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200" dirty="0">
                <a:latin typeface="Calibri" panose="020F0502020204030204" pitchFamily="34" charset="0"/>
                <a:cs typeface="Calibri" panose="020F0502020204030204" pitchFamily="34" charset="0"/>
              </a:rPr>
              <a:t>Exploratory</a:t>
            </a:r>
          </a:p>
          <a:p>
            <a:pPr lvl="1"/>
            <a:r>
              <a:rPr lang="en-US" sz="1200" dirty="0">
                <a:latin typeface="Calibri" panose="020F0502020204030204" pitchFamily="34" charset="0"/>
                <a:cs typeface="Calibri" panose="020F0502020204030204" pitchFamily="34" charset="0"/>
              </a:rPr>
              <a:t>Plots: correlation, mean, std, boxplots, scatterplots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lvl="1"/>
            <a:r>
              <a:rPr lang="en-US" sz="1200" dirty="0">
                <a:effectLst/>
                <a:latin typeface="Calibri" panose="020F0502020204030204" pitchFamily="34" charset="0"/>
                <a:ea typeface="Calibri" panose="020F0502020204030204" pitchFamily="34" charset="0"/>
                <a:cs typeface="Calibri" panose="020F0502020204030204" pitchFamily="34" charset="0"/>
              </a:rPr>
              <a:t>Cluster Dendrogram </a:t>
            </a:r>
          </a:p>
          <a:p>
            <a:pPr marL="457200" lvl="0" indent="-342900" algn="l" rtl="0">
              <a:spcBef>
                <a:spcPts val="1600"/>
              </a:spcBef>
              <a:spcAft>
                <a:spcPts val="0"/>
              </a:spcAft>
              <a:buSzPts val="1800"/>
              <a:buChar char="●"/>
            </a:pPr>
            <a:r>
              <a:rPr lang="en-US" sz="1200" dirty="0">
                <a:latin typeface="Calibri" panose="020F0502020204030204" pitchFamily="34" charset="0"/>
                <a:cs typeface="Calibri" panose="020F0502020204030204" pitchFamily="34" charset="0"/>
              </a:rPr>
              <a:t>Inferential </a:t>
            </a:r>
          </a:p>
          <a:p>
            <a:pPr marL="914400" lvl="1" indent="-317500" algn="l" rtl="0">
              <a:spcBef>
                <a:spcPts val="0"/>
              </a:spcBef>
              <a:spcAft>
                <a:spcPts val="0"/>
              </a:spcAft>
              <a:buSzPts val="1400"/>
              <a:buChar char="○"/>
            </a:pPr>
            <a:r>
              <a:rPr lang="en" sz="1200" dirty="0">
                <a:latin typeface="Calibri" panose="020F0502020204030204" pitchFamily="34" charset="0"/>
                <a:cs typeface="Calibri" panose="020F0502020204030204" pitchFamily="34" charset="0"/>
              </a:rPr>
              <a:t>Multiple Linear Regression </a:t>
            </a:r>
          </a:p>
          <a:p>
            <a:pPr marL="914400" lvl="1" indent="-317500" algn="l" rtl="0">
              <a:spcBef>
                <a:spcPts val="0"/>
              </a:spcBef>
              <a:spcAft>
                <a:spcPts val="0"/>
              </a:spcAft>
              <a:buSzPts val="1400"/>
              <a:buChar char="○"/>
            </a:pPr>
            <a:r>
              <a:rPr lang="en" sz="1200" dirty="0">
                <a:latin typeface="Calibri" panose="020F0502020204030204" pitchFamily="34" charset="0"/>
                <a:cs typeface="Calibri" panose="020F0502020204030204" pitchFamily="34" charset="0"/>
              </a:rPr>
              <a:t>Support Vector Regression</a:t>
            </a:r>
          </a:p>
          <a:p>
            <a:pPr marL="914400" lvl="1" indent="-317500" algn="l" rtl="0">
              <a:spcBef>
                <a:spcPts val="0"/>
              </a:spcBef>
              <a:spcAft>
                <a:spcPts val="0"/>
              </a:spcAft>
              <a:buSzPts val="1400"/>
              <a:buChar char="○"/>
            </a:pPr>
            <a:r>
              <a:rPr lang="en" sz="1200" dirty="0">
                <a:latin typeface="Calibri" panose="020F0502020204030204" pitchFamily="34" charset="0"/>
                <a:cs typeface="Calibri" panose="020F0502020204030204" pitchFamily="34" charset="0"/>
              </a:rPr>
              <a:t>Comparision of Linear Regression between tiers of players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anose="020F0502020204030204" pitchFamily="34" charset="0"/>
                <a:cs typeface="Calibri" panose="020F0502020204030204" pitchFamily="34" charset="0"/>
              </a:rPr>
              <a:t>Exploratory Analysis</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D657DDB2-7CCC-4405-9422-615083AC9FD2}"/>
              </a:ext>
            </a:extLst>
          </p:cNvPr>
          <p:cNvPicPr>
            <a:picLocks noChangeAspect="1"/>
          </p:cNvPicPr>
          <p:nvPr/>
        </p:nvPicPr>
        <p:blipFill>
          <a:blip r:embed="rId3"/>
          <a:stretch>
            <a:fillRect/>
          </a:stretch>
        </p:blipFill>
        <p:spPr>
          <a:xfrm>
            <a:off x="64564" y="580031"/>
            <a:ext cx="2966373" cy="1831735"/>
          </a:xfrm>
          <a:prstGeom prst="rect">
            <a:avLst/>
          </a:prstGeom>
        </p:spPr>
      </p:pic>
      <p:pic>
        <p:nvPicPr>
          <p:cNvPr id="5" name="Picture 4">
            <a:extLst>
              <a:ext uri="{FF2B5EF4-FFF2-40B4-BE49-F238E27FC236}">
                <a16:creationId xmlns:a16="http://schemas.microsoft.com/office/drawing/2014/main" id="{C0B55779-7D32-4B9A-9F19-C97E9B93B54E}"/>
              </a:ext>
            </a:extLst>
          </p:cNvPr>
          <p:cNvPicPr>
            <a:picLocks noChangeAspect="1"/>
          </p:cNvPicPr>
          <p:nvPr/>
        </p:nvPicPr>
        <p:blipFill>
          <a:blip r:embed="rId4"/>
          <a:stretch>
            <a:fillRect/>
          </a:stretch>
        </p:blipFill>
        <p:spPr>
          <a:xfrm>
            <a:off x="0" y="2571750"/>
            <a:ext cx="3030937" cy="2157109"/>
          </a:xfrm>
          <a:prstGeom prst="rect">
            <a:avLst/>
          </a:prstGeom>
        </p:spPr>
      </p:pic>
      <p:pic>
        <p:nvPicPr>
          <p:cNvPr id="9" name="Picture 8">
            <a:extLst>
              <a:ext uri="{FF2B5EF4-FFF2-40B4-BE49-F238E27FC236}">
                <a16:creationId xmlns:a16="http://schemas.microsoft.com/office/drawing/2014/main" id="{A74A4550-508E-4E43-A701-7FC6780112DB}"/>
              </a:ext>
            </a:extLst>
          </p:cNvPr>
          <p:cNvPicPr>
            <a:picLocks noChangeAspect="1"/>
          </p:cNvPicPr>
          <p:nvPr/>
        </p:nvPicPr>
        <p:blipFill>
          <a:blip r:embed="rId5"/>
          <a:stretch>
            <a:fillRect/>
          </a:stretch>
        </p:blipFill>
        <p:spPr>
          <a:xfrm>
            <a:off x="6171859" y="468693"/>
            <a:ext cx="2321011" cy="626062"/>
          </a:xfrm>
          <a:prstGeom prst="rect">
            <a:avLst/>
          </a:prstGeom>
        </p:spPr>
      </p:pic>
      <p:pic>
        <p:nvPicPr>
          <p:cNvPr id="11" name="Picture 10">
            <a:extLst>
              <a:ext uri="{FF2B5EF4-FFF2-40B4-BE49-F238E27FC236}">
                <a16:creationId xmlns:a16="http://schemas.microsoft.com/office/drawing/2014/main" id="{925A5F15-CC45-4E40-8AE1-8BB12D90C78F}"/>
              </a:ext>
            </a:extLst>
          </p:cNvPr>
          <p:cNvPicPr>
            <a:picLocks noChangeAspect="1"/>
          </p:cNvPicPr>
          <p:nvPr/>
        </p:nvPicPr>
        <p:blipFill>
          <a:blip r:embed="rId6"/>
          <a:stretch>
            <a:fillRect/>
          </a:stretch>
        </p:blipFill>
        <p:spPr>
          <a:xfrm>
            <a:off x="3278073" y="1144385"/>
            <a:ext cx="2139777" cy="1135665"/>
          </a:xfrm>
          <a:prstGeom prst="rect">
            <a:avLst/>
          </a:prstGeom>
        </p:spPr>
      </p:pic>
      <p:pic>
        <p:nvPicPr>
          <p:cNvPr id="17" name="Picture 16">
            <a:extLst>
              <a:ext uri="{FF2B5EF4-FFF2-40B4-BE49-F238E27FC236}">
                <a16:creationId xmlns:a16="http://schemas.microsoft.com/office/drawing/2014/main" id="{3EE0C929-837B-4E46-A58C-46B475BF7531}"/>
              </a:ext>
            </a:extLst>
          </p:cNvPr>
          <p:cNvPicPr>
            <a:picLocks noChangeAspect="1"/>
          </p:cNvPicPr>
          <p:nvPr/>
        </p:nvPicPr>
        <p:blipFill>
          <a:blip r:embed="rId7"/>
          <a:stretch>
            <a:fillRect/>
          </a:stretch>
        </p:blipFill>
        <p:spPr>
          <a:xfrm>
            <a:off x="3278073" y="2300985"/>
            <a:ext cx="2139777" cy="1225966"/>
          </a:xfrm>
          <a:prstGeom prst="rect">
            <a:avLst/>
          </a:prstGeom>
        </p:spPr>
      </p:pic>
      <p:pic>
        <p:nvPicPr>
          <p:cNvPr id="19" name="Picture 18">
            <a:extLst>
              <a:ext uri="{FF2B5EF4-FFF2-40B4-BE49-F238E27FC236}">
                <a16:creationId xmlns:a16="http://schemas.microsoft.com/office/drawing/2014/main" id="{05FF30C5-2CBC-4CAE-A92C-30DF284B0E4D}"/>
              </a:ext>
            </a:extLst>
          </p:cNvPr>
          <p:cNvPicPr>
            <a:picLocks noChangeAspect="1"/>
          </p:cNvPicPr>
          <p:nvPr/>
        </p:nvPicPr>
        <p:blipFill>
          <a:blip r:embed="rId8"/>
          <a:stretch>
            <a:fillRect/>
          </a:stretch>
        </p:blipFill>
        <p:spPr>
          <a:xfrm>
            <a:off x="3278072" y="3547886"/>
            <a:ext cx="2139778" cy="1227783"/>
          </a:xfrm>
          <a:prstGeom prst="rect">
            <a:avLst/>
          </a:prstGeom>
        </p:spPr>
      </p:pic>
      <p:pic>
        <p:nvPicPr>
          <p:cNvPr id="23" name="Picture 22">
            <a:extLst>
              <a:ext uri="{FF2B5EF4-FFF2-40B4-BE49-F238E27FC236}">
                <a16:creationId xmlns:a16="http://schemas.microsoft.com/office/drawing/2014/main" id="{7046E171-9EB6-4A11-95E8-81FD6C1E4FE2}"/>
              </a:ext>
            </a:extLst>
          </p:cNvPr>
          <p:cNvPicPr>
            <a:picLocks noChangeAspect="1"/>
          </p:cNvPicPr>
          <p:nvPr/>
        </p:nvPicPr>
        <p:blipFill>
          <a:blip r:embed="rId9"/>
          <a:stretch>
            <a:fillRect/>
          </a:stretch>
        </p:blipFill>
        <p:spPr>
          <a:xfrm>
            <a:off x="6226614" y="3552448"/>
            <a:ext cx="2031097" cy="1227782"/>
          </a:xfrm>
          <a:prstGeom prst="rect">
            <a:avLst/>
          </a:prstGeom>
        </p:spPr>
      </p:pic>
      <p:pic>
        <p:nvPicPr>
          <p:cNvPr id="25" name="Picture 24">
            <a:extLst>
              <a:ext uri="{FF2B5EF4-FFF2-40B4-BE49-F238E27FC236}">
                <a16:creationId xmlns:a16="http://schemas.microsoft.com/office/drawing/2014/main" id="{38C39347-A518-4B9B-8DCF-D6362A00B25C}"/>
              </a:ext>
            </a:extLst>
          </p:cNvPr>
          <p:cNvPicPr>
            <a:picLocks noChangeAspect="1"/>
          </p:cNvPicPr>
          <p:nvPr/>
        </p:nvPicPr>
        <p:blipFill>
          <a:blip r:embed="rId10"/>
          <a:stretch>
            <a:fillRect/>
          </a:stretch>
        </p:blipFill>
        <p:spPr>
          <a:xfrm>
            <a:off x="6226614" y="1147069"/>
            <a:ext cx="2031097" cy="1130298"/>
          </a:xfrm>
          <a:prstGeom prst="rect">
            <a:avLst/>
          </a:prstGeom>
        </p:spPr>
      </p:pic>
      <p:pic>
        <p:nvPicPr>
          <p:cNvPr id="27" name="Picture 26">
            <a:extLst>
              <a:ext uri="{FF2B5EF4-FFF2-40B4-BE49-F238E27FC236}">
                <a16:creationId xmlns:a16="http://schemas.microsoft.com/office/drawing/2014/main" id="{872614DB-40CB-42D4-A98F-55879E76F427}"/>
              </a:ext>
            </a:extLst>
          </p:cNvPr>
          <p:cNvPicPr>
            <a:picLocks noChangeAspect="1"/>
          </p:cNvPicPr>
          <p:nvPr/>
        </p:nvPicPr>
        <p:blipFill>
          <a:blip r:embed="rId11"/>
          <a:stretch>
            <a:fillRect/>
          </a:stretch>
        </p:blipFill>
        <p:spPr>
          <a:xfrm>
            <a:off x="6226615" y="2300985"/>
            <a:ext cx="2031096" cy="1218658"/>
          </a:xfrm>
          <a:prstGeom prst="rect">
            <a:avLst/>
          </a:prstGeom>
        </p:spPr>
      </p:pic>
      <p:sp>
        <p:nvSpPr>
          <p:cNvPr id="28" name="TextBox 27">
            <a:extLst>
              <a:ext uri="{FF2B5EF4-FFF2-40B4-BE49-F238E27FC236}">
                <a16:creationId xmlns:a16="http://schemas.microsoft.com/office/drawing/2014/main" id="{E060BF45-A7DC-4AB6-94A9-7D8B012197F3}"/>
              </a:ext>
            </a:extLst>
          </p:cNvPr>
          <p:cNvSpPr txBox="1"/>
          <p:nvPr/>
        </p:nvSpPr>
        <p:spPr>
          <a:xfrm>
            <a:off x="3030937" y="515389"/>
            <a:ext cx="2966373" cy="400110"/>
          </a:xfrm>
          <a:prstGeom prst="rect">
            <a:avLst/>
          </a:prstGeom>
          <a:noFill/>
        </p:spPr>
        <p:txBody>
          <a:bodyPr wrap="square" rtlCol="0">
            <a:spAutoFit/>
          </a:bodyPr>
          <a:lstStyle/>
          <a:p>
            <a:r>
              <a:rPr lang="en-US" sz="1000" dirty="0">
                <a:latin typeface="Calibri" panose="020F0502020204030204" pitchFamily="34" charset="0"/>
                <a:cs typeface="Calibri" panose="020F0502020204030204" pitchFamily="34" charset="0"/>
              </a:rPr>
              <a:t>Note: The count of players salary requires clustering for a clearer visual.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a:t>
            </a:r>
            <a:r>
              <a:rPr lang="en" dirty="0">
                <a:latin typeface="Calibri" panose="020F0502020204030204" pitchFamily="34" charset="0"/>
                <a:cs typeface="Calibri" panose="020F0502020204030204" pitchFamily="34" charset="0"/>
              </a:rPr>
              <a:t>loratory Analysis-Dendrogram </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sz="1200" dirty="0">
                <a:latin typeface="Calibri" panose="020F0502020204030204" pitchFamily="34" charset="0"/>
                <a:cs typeface="Calibri" panose="020F0502020204030204" pitchFamily="34" charset="0"/>
              </a:rPr>
              <a:t>There is a clear separation of tiers of players into 4 groups. Most notably 2 at a height of two and the best 5 players seen in the left bracket.</a:t>
            </a:r>
          </a:p>
          <a:p>
            <a:pPr marL="285750" indent="-285750">
              <a:spcAft>
                <a:spcPts val="1600"/>
              </a:spcAft>
            </a:pPr>
            <a:r>
              <a:rPr lang="en-US" sz="1200" dirty="0">
                <a:latin typeface="Calibri" panose="020F0502020204030204" pitchFamily="34" charset="0"/>
                <a:cs typeface="Calibri" panose="020F0502020204030204" pitchFamily="34" charset="0"/>
              </a:rPr>
              <a:t>This will be studied further into my analysis of Average Salary when I separate the data into tiers.</a:t>
            </a:r>
          </a:p>
        </p:txBody>
      </p:sp>
      <p:pic>
        <p:nvPicPr>
          <p:cNvPr id="4" name="Picture 3">
            <a:extLst>
              <a:ext uri="{FF2B5EF4-FFF2-40B4-BE49-F238E27FC236}">
                <a16:creationId xmlns:a16="http://schemas.microsoft.com/office/drawing/2014/main" id="{9A0EA446-F8C8-4C62-AF05-A93CD1481027}"/>
              </a:ext>
            </a:extLst>
          </p:cNvPr>
          <p:cNvPicPr>
            <a:picLocks noChangeAspect="1"/>
          </p:cNvPicPr>
          <p:nvPr/>
        </p:nvPicPr>
        <p:blipFill>
          <a:blip r:embed="rId3"/>
          <a:stretch>
            <a:fillRect/>
          </a:stretch>
        </p:blipFill>
        <p:spPr>
          <a:xfrm>
            <a:off x="-1" y="2319250"/>
            <a:ext cx="9144001" cy="2824249"/>
          </a:xfrm>
          <a:prstGeom prst="rect">
            <a:avLst/>
          </a:prstGeom>
        </p:spPr>
      </p:pic>
    </p:spTree>
    <p:extLst>
      <p:ext uri="{BB962C8B-B14F-4D97-AF65-F5344CB8AC3E}">
        <p14:creationId xmlns:p14="http://schemas.microsoft.com/office/powerpoint/2010/main" val="122479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panose="020F0502020204030204" pitchFamily="34" charset="0"/>
                <a:cs typeface="Calibri" panose="020F0502020204030204" pitchFamily="34" charset="0"/>
              </a:rPr>
              <a:t>Multiple Regression (Stepwise-no interaction)</a:t>
            </a:r>
            <a:endParaRPr dirty="0">
              <a:latin typeface="Calibri" panose="020F0502020204030204" pitchFamily="34" charset="0"/>
              <a:cs typeface="Calibri" panose="020F0502020204030204" pitchFamily="34" charset="0"/>
            </a:endParaRPr>
          </a:p>
        </p:txBody>
      </p:sp>
      <p:sp>
        <p:nvSpPr>
          <p:cNvPr id="94" name="Google Shape;94;p19"/>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indent="-285750">
              <a:spcAft>
                <a:spcPts val="1600"/>
              </a:spcAft>
            </a:pPr>
            <a:r>
              <a:rPr lang="en-US" sz="1200" dirty="0">
                <a:latin typeface="Calibri" panose="020F0502020204030204" pitchFamily="34" charset="0"/>
                <a:cs typeface="Calibri" panose="020F0502020204030204" pitchFamily="34" charset="0"/>
              </a:rPr>
              <a:t>Utilizing stepwise regression, the model with the best AIC(3147.92 ) was:</a:t>
            </a:r>
          </a:p>
          <a:p>
            <a:pPr marL="285750" indent="-285750">
              <a:spcAft>
                <a:spcPts val="1600"/>
              </a:spcAft>
            </a:pPr>
            <a:r>
              <a:rPr lang="en-US" sz="1200" dirty="0" err="1">
                <a:latin typeface="Calibri" panose="020F0502020204030204" pitchFamily="34" charset="0"/>
                <a:cs typeface="Calibri" panose="020F0502020204030204" pitchFamily="34" charset="0"/>
              </a:rPr>
              <a:t>best.model</a:t>
            </a:r>
            <a:r>
              <a:rPr lang="en-US" sz="1200" dirty="0">
                <a:latin typeface="Calibri" panose="020F0502020204030204" pitchFamily="34" charset="0"/>
                <a:cs typeface="Calibri" panose="020F0502020204030204" pitchFamily="34" charset="0"/>
              </a:rPr>
              <a:t>&lt;- </a:t>
            </a:r>
            <a:r>
              <a:rPr lang="en-US" sz="1200" dirty="0" err="1">
                <a:latin typeface="Calibri" panose="020F0502020204030204" pitchFamily="34" charset="0"/>
                <a:cs typeface="Calibri" panose="020F0502020204030204" pitchFamily="34" charset="0"/>
              </a:rPr>
              <a:t>lm</a:t>
            </a:r>
            <a:r>
              <a:rPr lang="en-US" sz="1200" dirty="0">
                <a:latin typeface="Calibri" panose="020F0502020204030204" pitchFamily="34" charset="0"/>
                <a:cs typeface="Calibri" panose="020F0502020204030204" pitchFamily="34" charset="0"/>
              </a:rPr>
              <a:t>(`Average Salary` ~ Seasons + `3PM` + `3PA` + FTM + DREB + AST +  TOV + `Contract term`, data = prop) </a:t>
            </a:r>
            <a:endParaRPr sz="12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8BAD0E0-E0A1-417D-99D1-6E9BF86D79C9}"/>
              </a:ext>
            </a:extLst>
          </p:cNvPr>
          <p:cNvPicPr>
            <a:picLocks noChangeAspect="1"/>
          </p:cNvPicPr>
          <p:nvPr/>
        </p:nvPicPr>
        <p:blipFill>
          <a:blip r:embed="rId3"/>
          <a:stretch>
            <a:fillRect/>
          </a:stretch>
        </p:blipFill>
        <p:spPr>
          <a:xfrm>
            <a:off x="1210962" y="2438400"/>
            <a:ext cx="5923006" cy="2222460"/>
          </a:xfrm>
          <a:prstGeom prst="rect">
            <a:avLst/>
          </a:prstGeom>
        </p:spPr>
      </p:pic>
    </p:spTree>
    <p:extLst>
      <p:ext uri="{BB962C8B-B14F-4D97-AF65-F5344CB8AC3E}">
        <p14:creationId xmlns:p14="http://schemas.microsoft.com/office/powerpoint/2010/main" val="4667825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17419</TotalTime>
  <Words>1837</Words>
  <Application>Microsoft Office PowerPoint</Application>
  <PresentationFormat>On-screen Show (16:9)</PresentationFormat>
  <Paragraphs>98</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Average NBA Salary Analysis</vt:lpstr>
      <vt:lpstr>Background</vt:lpstr>
      <vt:lpstr>Motivation</vt:lpstr>
      <vt:lpstr>Main Questions</vt:lpstr>
      <vt:lpstr>The Data</vt:lpstr>
      <vt:lpstr>Analysis Techniques</vt:lpstr>
      <vt:lpstr>Exploratory Analysis</vt:lpstr>
      <vt:lpstr>Exploratory Analysis-Dendrogram </vt:lpstr>
      <vt:lpstr>Multiple Regression (Stepwise-no interaction)</vt:lpstr>
      <vt:lpstr>Significant Predictors, Summary, &amp; Q-Q Plot</vt:lpstr>
      <vt:lpstr>Multiple Regression Analysis(Stepwise-interaction)</vt:lpstr>
      <vt:lpstr>Significant Predictors, Summary, &amp; Q-Q Plot</vt:lpstr>
      <vt:lpstr>Multiple Regression Analysis (Prediction Accuracy)</vt:lpstr>
      <vt:lpstr>Support Vector Accuracy</vt:lpstr>
      <vt:lpstr>Separation of data by tiers</vt:lpstr>
      <vt:lpstr>Difference is significance and accuracy</vt:lpstr>
      <vt:lpstr>Recap: Most Significant Predictors &amp; Accurate Model</vt:lpstr>
      <vt:lpstr>Recommendations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Antonio 311 Analysis</dc:title>
  <dc:creator>Dylan</dc:creator>
  <cp:lastModifiedBy>Anthony Orozco</cp:lastModifiedBy>
  <cp:revision>51</cp:revision>
  <dcterms:modified xsi:type="dcterms:W3CDTF">2020-10-11T00:32:09Z</dcterms:modified>
</cp:coreProperties>
</file>