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1" r:id="rId4"/>
    <p:sldId id="260" r:id="rId5"/>
    <p:sldId id="269" r:id="rId6"/>
    <p:sldId id="268" r:id="rId7"/>
    <p:sldId id="271" r:id="rId8"/>
    <p:sldId id="270" r:id="rId9"/>
    <p:sldId id="272" r:id="rId10"/>
    <p:sldId id="274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A8C2F-9334-4540-9CCA-B61D80DF4138}">
          <p14:sldIdLst>
            <p14:sldId id="256"/>
            <p14:sldId id="265"/>
            <p14:sldId id="261"/>
            <p14:sldId id="260"/>
            <p14:sldId id="269"/>
            <p14:sldId id="268"/>
            <p14:sldId id="271"/>
            <p14:sldId id="270"/>
            <p14:sldId id="272"/>
            <p14:sldId id="274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F215-C84A-4390-903C-67A5F8D46996}" type="datetimeFigureOut">
              <a:rPr lang="en-US" smtClean="0"/>
              <a:t>02/01/2019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5E68F-CB88-4473-9FB1-7914CA3C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DC2-3F76-4054-94EA-AA15DB3F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A560-D6D4-49B4-A305-38F6FF53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D5D-714A-43A5-AF2F-B2D72FF8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1547-F5E2-49A0-8A43-B197A36115E8}" type="datetime1">
              <a:rPr lang="en-US" smtClean="0"/>
              <a:t>02/01/2019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FD00-B881-4ACD-8C45-1BEAE8A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7E8-1090-4E34-BDF7-DB3D6EAF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169-65D8-4F67-950E-B6EFB56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35D2-24E6-4559-9A2C-8921029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970A-BF0B-4EC5-B2D2-201B805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1665-5ECE-49E0-B8C2-70619E5391C0}" type="datetime1">
              <a:rPr lang="en-US" smtClean="0"/>
              <a:t>02/01/2019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EF2-7DD5-47BB-9A8E-1C53C35C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074-4750-4CCB-B34C-2A0DCD7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BC90-5AB8-4DDA-AAA8-D2F3ABFA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74D1-75D9-4513-996F-738C830E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2A9-5625-46F2-BB71-8E4A260F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92-37F6-412C-800F-234D2E793BC9}" type="datetime1">
              <a:rPr lang="en-US" smtClean="0"/>
              <a:t>02/01/2019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21C-F4BA-416D-92BA-2101123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1BD-196A-4268-8EB6-F291090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01E-52B9-491A-BD6B-075439F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7F-FC0E-4381-9E81-564E72FA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2E6-5A81-41C7-9A11-BE0CE28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F6A-21A6-4C3D-9F47-7CB5826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54C-1CEB-4AC6-8BB7-324F7AD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FED-1F27-4E95-8037-195CF3C8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586-C677-4112-99B4-C86874A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2EF-DE62-406C-A36E-E6E7331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24D5-E9BF-47F2-852F-C99CED95C525}" type="datetime1">
              <a:rPr lang="en-US" smtClean="0"/>
              <a:t>02/01/2019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688-A34D-47B3-B891-CF8893F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BF8-6AC5-4F2D-A1EE-3AC918D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39E4-16A4-4D13-96F9-C9AF78A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8260-D968-4336-B5EF-6B8D935D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F508-73C3-4530-B8B5-0D30340A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C77-A7F3-4739-93E6-457B7D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7B27-46FE-4802-8903-B6A59575501F}" type="datetime1">
              <a:rPr lang="en-US" smtClean="0"/>
              <a:t>02/01/2019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EF3D-FD52-49DA-AF1C-2C4455D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B0C-3737-441A-98F7-99CC873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47-2C68-4004-B7C4-07BD91C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E61-587E-4ACF-99CE-CD22FCE5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D622-C5E0-4DE6-B641-3CB165BC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4AAF-EA55-4CD9-88C4-330F32C6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913D-EF40-48D2-88A0-FD5D3598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2878D-6828-44A4-AC3D-A625A6F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7722-9DD3-420C-A6B6-0A380613E11A}" type="datetime1">
              <a:rPr lang="en-US" smtClean="0"/>
              <a:t>02/01/2019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48BF-2776-457B-AD85-8476DB2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D617-C6CF-49AF-8AA2-1E27AF9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B1D-DDBE-4030-B8D5-4EB9B5A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801A-F400-44B8-8150-EED9D05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BAC-ED2B-43AC-9ABA-9079BDA6A08D}" type="datetime1">
              <a:rPr lang="en-US" smtClean="0"/>
              <a:t>02/01/2019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E905-EE65-4B2F-B0F3-3F76752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4A07-AAD5-447A-9995-529B59A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7521-E5ED-4787-BFD2-7BC0DCC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55E-9DAB-4AEC-BBB4-19D5375BD67E}" type="datetime1">
              <a:rPr lang="en-US" smtClean="0"/>
              <a:t>02/01/2019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F7D-4F10-4FD2-9CE9-9C17C47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660-CA9F-486A-B1E2-D03FFBC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2A4-4D77-4E63-A394-BE6378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09B-F9F0-4464-A2DB-44ECCACA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1294-AEF9-48DB-8111-B2366FC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404B-73BA-4162-A377-516DEC14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B155-BFD4-4A0C-8EBC-E4D664BD3001}" type="datetime1">
              <a:rPr lang="en-US" smtClean="0"/>
              <a:t>02/01/2019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97AF-65B3-4FDD-8350-6E24724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1303-F88D-4D13-8192-061B2E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726-1A16-4E20-ADF1-34C1D97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D2F1-AFC1-4F43-8BC3-BC4E93187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BFB-DFFA-40A9-8F79-839AF39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1F78-D4D9-4E15-B831-D7717E1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FEE3-0481-44A2-B2CF-D26684A76F61}" type="datetime1">
              <a:rPr lang="en-US" smtClean="0"/>
              <a:t>02/01/2019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B2BA-76DD-4AA9-9277-0247F48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6F-AF82-4458-9F67-3707450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0ADAE-150D-4038-B685-36C01A7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E16-585E-43EC-9BE7-49AAED7E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174-8C90-4C26-887F-0A291E5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0347-F2B0-4AB2-B6D2-4325758BE932}" type="datetime1">
              <a:rPr lang="en-US" smtClean="0"/>
              <a:t>02/01/2019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9A5A-5E2F-492B-89EC-D18BEA8B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7CB-8897-4E42-A85C-2D9287B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patcog.2014.07.01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4A7-157E-434B-92D6-14754B01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595751"/>
            <a:ext cx="9716086" cy="2410869"/>
          </a:xfrm>
        </p:spPr>
        <p:txBody>
          <a:bodyPr/>
          <a:lstStyle/>
          <a:p>
            <a:r>
              <a:rPr lang="en-US" sz="2800" dirty="0"/>
              <a:t>Directed Research </a:t>
            </a:r>
            <a:br>
              <a:rPr lang="en-US" dirty="0"/>
            </a:br>
            <a:r>
              <a:rPr lang="en-US" dirty="0"/>
              <a:t>Outlier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2ED-4A1D-40D4-9B6C-CF81875E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768229"/>
            <a:ext cx="9051235" cy="1655762"/>
          </a:xfrm>
        </p:spPr>
        <p:txBody>
          <a:bodyPr/>
          <a:lstStyle/>
          <a:p>
            <a:pPr algn="r"/>
            <a:r>
              <a:rPr lang="en-US" dirty="0"/>
              <a:t>Muthulakshmi Chandrasekaran </a:t>
            </a:r>
          </a:p>
          <a:p>
            <a:pPr algn="r"/>
            <a:r>
              <a:rPr lang="en-US" dirty="0"/>
              <a:t>USC ID : 4486180242</a:t>
            </a:r>
          </a:p>
          <a:p>
            <a:pPr algn="r"/>
            <a:r>
              <a:rPr lang="en-US" dirty="0"/>
              <a:t>Masters in Electrical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2EB0F2-65AA-4D0A-BEC6-2D2A1C747FDB}"/>
              </a:ext>
            </a:extLst>
          </p:cNvPr>
          <p:cNvSpPr txBox="1">
            <a:spLocks/>
          </p:cNvSpPr>
          <p:nvPr/>
        </p:nvSpPr>
        <p:spPr>
          <a:xfrm>
            <a:off x="954157" y="3851379"/>
            <a:ext cx="9998765" cy="571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02/01/2019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ABE-BB90-42CE-AEAB-1F74361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7C42-6980-4A44-9E2D-0A51BA16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E350-2A03-4694-9D93-F705D080A0F3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3D </a:t>
            </a:r>
            <a:r>
              <a:rPr lang="en-US" sz="3600" b="1" dirty="0" err="1"/>
              <a:t>dataframe</a:t>
            </a:r>
            <a:r>
              <a:rPr lang="en-US" sz="3600" b="1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30" y="884875"/>
            <a:ext cx="7295854" cy="446295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Panel Size : 99 * 170 * 9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Check! Number of Unique ROI_IDs : 99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9ADC95-4051-4C92-9891-88E8A5D2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61" y="1510173"/>
            <a:ext cx="5505450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501BC-FCE9-4C27-90D9-C2442B94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36" y="4109371"/>
            <a:ext cx="2495550" cy="7429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0F00443-4001-4D95-BD42-DBA22904BD39}"/>
              </a:ext>
            </a:extLst>
          </p:cNvPr>
          <p:cNvSpPr txBox="1">
            <a:spLocks/>
          </p:cNvSpPr>
          <p:nvPr/>
        </p:nvSpPr>
        <p:spPr>
          <a:xfrm>
            <a:off x="838200" y="5153706"/>
            <a:ext cx="5505450" cy="1202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Now, 3D </a:t>
            </a:r>
            <a:r>
              <a:rPr lang="en-US" sz="2400" dirty="0" err="1"/>
              <a:t>dataframe</a:t>
            </a:r>
            <a:r>
              <a:rPr lang="en-US" sz="2400" dirty="0"/>
              <a:t>, wherein each </a:t>
            </a:r>
            <a:r>
              <a:rPr lang="en-US" sz="2400" dirty="0" err="1"/>
              <a:t>dataframe</a:t>
            </a:r>
            <a:r>
              <a:rPr lang="en-US" sz="2400" dirty="0"/>
              <a:t> corresponds to one ROI_ID.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D72F3-73D7-4B5C-852C-9850839E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B484-1967-44A5-8F75-FCAB3AFD9068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Trying Outlier Detection using 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884875"/>
            <a:ext cx="7295854" cy="148636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For each ROI, find the IQR.</a:t>
            </a:r>
          </a:p>
          <a:p>
            <a:pPr algn="just"/>
            <a:r>
              <a:rPr lang="en-US" sz="2400" dirty="0"/>
              <a:t>Store it in a dictionary. </a:t>
            </a:r>
          </a:p>
          <a:p>
            <a:pPr algn="just"/>
            <a:r>
              <a:rPr lang="en-US" sz="2400" dirty="0"/>
              <a:t>For the test file, check with the saved IQR.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02/01/2019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8BD655-5199-4D52-A0DD-F9F56B69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9" y="2415571"/>
            <a:ext cx="5114925" cy="2695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11215-3661-4C21-B068-F7778C040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81"/>
          <a:stretch/>
        </p:blipFill>
        <p:spPr>
          <a:xfrm>
            <a:off x="5870917" y="1702972"/>
            <a:ext cx="600446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884875"/>
            <a:ext cx="7295854" cy="148636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Trying to put it in data frame </a:t>
            </a:r>
          </a:p>
          <a:p>
            <a:pPr algn="just"/>
            <a:r>
              <a:rPr lang="en-US" sz="2400" dirty="0"/>
              <a:t>One class SVM – target</a:t>
            </a:r>
          </a:p>
          <a:p>
            <a:pPr algn="just"/>
            <a:r>
              <a:rPr lang="en-US" sz="2400" dirty="0"/>
              <a:t>T test </a:t>
            </a:r>
            <a:r>
              <a:rPr lang="en-US" sz="2400"/>
              <a:t>on pandas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02/01/2019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244640-D921-4988-9C01-16B7281CC2E4}"/>
              </a:ext>
            </a:extLst>
          </p:cNvPr>
          <p:cNvSpPr txBox="1">
            <a:spLocks/>
          </p:cNvSpPr>
          <p:nvPr/>
        </p:nvSpPr>
        <p:spPr>
          <a:xfrm>
            <a:off x="4555761" y="2538699"/>
            <a:ext cx="40548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90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CE5B-1037-44CB-82FF-FD64B59E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Detection Methods </a:t>
            </a:r>
          </a:p>
          <a:p>
            <a:pPr lvl="1"/>
            <a:r>
              <a:rPr lang="en-US" dirty="0"/>
              <a:t>Z – Score </a:t>
            </a:r>
          </a:p>
          <a:p>
            <a:pPr lvl="1"/>
            <a:r>
              <a:rPr lang="en-US" dirty="0"/>
              <a:t>IQR</a:t>
            </a:r>
          </a:p>
          <a:p>
            <a:pPr lvl="1"/>
            <a:r>
              <a:rPr lang="en-US" dirty="0"/>
              <a:t>One Class SVM</a:t>
            </a:r>
          </a:p>
          <a:p>
            <a:r>
              <a:rPr lang="en-US" dirty="0"/>
              <a:t>Working with data files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9698-6620-42D0-B456-DEFC299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317E5-589B-4A37-A5E5-1C5E15639128}"/>
              </a:ext>
            </a:extLst>
          </p:cNvPr>
          <p:cNvSpPr txBox="1">
            <a:spLocks/>
          </p:cNvSpPr>
          <p:nvPr/>
        </p:nvSpPr>
        <p:spPr>
          <a:xfrm>
            <a:off x="838200" y="478301"/>
            <a:ext cx="11030243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Overview of the work done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EBDB3F-98BE-463B-ACE3-6323C45D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77F-25EA-43D0-8F51-39F4D76B52CB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3D70-0406-4C5C-89FE-A24E31BC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0"/>
            <a:ext cx="10515600" cy="774358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– Z Score and IQR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9F1FB-1888-4CB6-A3D3-7A949A196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45" y="774357"/>
                <a:ext cx="7641718" cy="524143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Outliers – visualization – Boxplot or Scatter plot</a:t>
                </a:r>
              </a:p>
              <a:p>
                <a:pPr algn="just"/>
                <a:r>
                  <a:rPr lang="en-US" sz="2400" b="1" dirty="0">
                    <a:solidFill>
                      <a:srgbClr val="FF0000"/>
                    </a:solidFill>
                  </a:rPr>
                  <a:t>Z – Score </a:t>
                </a:r>
                <a:r>
                  <a:rPr lang="en-US" sz="2400" b="1" dirty="0"/>
                  <a:t>: </a:t>
                </a:r>
                <a:r>
                  <a:rPr lang="en-US" sz="2400" dirty="0"/>
                  <a:t>To describe any data point by finding its relationship w.r.t SD and Mean of the group of data points. </a:t>
                </a:r>
              </a:p>
              <a:p>
                <a:pPr algn="just"/>
                <a:r>
                  <a:rPr lang="en-US" sz="2400" dirty="0"/>
                  <a:t>Simply, finding normal distribution of data(mean=0 and SD = 1)</a:t>
                </a:r>
              </a:p>
              <a:p>
                <a:pPr algn="just"/>
                <a:r>
                  <a:rPr lang="en-US" sz="2400" dirty="0"/>
                  <a:t>Outliers : Points that are too far from 0. Generally, Threshold used 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; Outliers have Z – Score value &gt; 3 or &lt; -3. </a:t>
                </a:r>
              </a:p>
              <a:p>
                <a:pPr algn="just"/>
                <a:r>
                  <a:rPr lang="en-US" sz="2400" b="1" dirty="0">
                    <a:solidFill>
                      <a:srgbClr val="FF0000"/>
                    </a:solidFill>
                  </a:rPr>
                  <a:t>IQR</a:t>
                </a:r>
                <a:r>
                  <a:rPr lang="en-US" sz="2400" dirty="0"/>
                  <a:t> – measure of dispersion; similar to SD</a:t>
                </a:r>
              </a:p>
              <a:p>
                <a:pPr algn="just"/>
                <a:r>
                  <a:rPr lang="en-US" sz="2400" dirty="0"/>
                  <a:t>Difference between upper and lower values of middle 50% of the data; or simply difference between 75th and 25th percentiles; or between upper and lower quartiles, IQR = Q3 − Q1.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9F1FB-1888-4CB6-A3D3-7A949A196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45" y="774357"/>
                <a:ext cx="7641718" cy="5241431"/>
              </a:xfrm>
              <a:blipFill>
                <a:blip r:embed="rId2"/>
                <a:stretch>
                  <a:fillRect l="-1037" t="-1628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E58A-D2F1-4696-85EB-16150CDD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3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EE718D-4E76-41D9-935E-FE59F4E82966}"/>
              </a:ext>
            </a:extLst>
          </p:cNvPr>
          <p:cNvGrpSpPr/>
          <p:nvPr/>
        </p:nvGrpSpPr>
        <p:grpSpPr>
          <a:xfrm>
            <a:off x="8349970" y="1003554"/>
            <a:ext cx="2436789" cy="1181979"/>
            <a:chOff x="8349970" y="1003554"/>
            <a:chExt cx="2436789" cy="11819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D48E79-4D92-4836-A52F-B064DC526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303" t="52502" r="39622" b="23033"/>
            <a:stretch/>
          </p:blipFill>
          <p:spPr>
            <a:xfrm>
              <a:off x="8349970" y="1003554"/>
              <a:ext cx="2436789" cy="86312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F30A97-FD2D-4750-A687-22D4AFDFDD43}"/>
                </a:ext>
              </a:extLst>
            </p:cNvPr>
            <p:cNvSpPr txBox="1"/>
            <p:nvPr/>
          </p:nvSpPr>
          <p:spPr>
            <a:xfrm>
              <a:off x="9198592" y="1846979"/>
              <a:ext cx="1023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Z – Score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4A90E0-9DDE-4866-924C-E2AB78823AD6}"/>
              </a:ext>
            </a:extLst>
          </p:cNvPr>
          <p:cNvGrpSpPr/>
          <p:nvPr/>
        </p:nvGrpSpPr>
        <p:grpSpPr>
          <a:xfrm>
            <a:off x="7989570" y="3429000"/>
            <a:ext cx="3985260" cy="1706513"/>
            <a:chOff x="7989570" y="3429000"/>
            <a:chExt cx="3985260" cy="17065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04EAF7-99DE-4261-800C-14541B9C9F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6237" b="19869"/>
            <a:stretch/>
          </p:blipFill>
          <p:spPr>
            <a:xfrm>
              <a:off x="7989570" y="3429000"/>
              <a:ext cx="3985260" cy="139207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43C8E8-BCA6-4C8A-958D-2D35EAC9EC73}"/>
                </a:ext>
              </a:extLst>
            </p:cNvPr>
            <p:cNvSpPr/>
            <p:nvPr/>
          </p:nvSpPr>
          <p:spPr>
            <a:xfrm>
              <a:off x="9198592" y="4796959"/>
              <a:ext cx="4860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IQR</a:t>
              </a:r>
            </a:p>
          </p:txBody>
        </p:sp>
      </p:grp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75B4552-1079-45FB-B1F5-C08F4BBD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7D55-0D7B-411A-9966-0D909A796F39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– 1 class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949" y="884875"/>
                <a:ext cx="7295854" cy="446295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Unsupervised Learning </a:t>
                </a:r>
              </a:p>
              <a:p>
                <a:pPr algn="just"/>
                <a:r>
                  <a:rPr lang="en-US" sz="2400" dirty="0"/>
                  <a:t>Training – on only one class of data(normal class)</a:t>
                </a:r>
              </a:p>
              <a:p>
                <a:pPr algn="just"/>
                <a:r>
                  <a:rPr lang="en-US" sz="2400" dirty="0"/>
                  <a:t>Any new data – classified or detected as outlier – position calculated relative to inliers</a:t>
                </a:r>
              </a:p>
              <a:p>
                <a:pPr algn="just"/>
                <a:r>
                  <a:rPr lang="en-US" sz="2400" dirty="0"/>
                  <a:t>Concept : finding an hyper sphere in which most of training samples are included in a minimum volume. </a:t>
                </a:r>
              </a:p>
              <a:p>
                <a:pPr algn="just"/>
                <a:r>
                  <a:rPr lang="en-US" sz="2400" dirty="0"/>
                  <a:t>Objective : estimate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- enclosing most of learning samples into hyper sphere </a:t>
                </a:r>
                <a:br>
                  <a:rPr lang="en-US" sz="24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with minimum volume. (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– size of feature vector,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decision function). 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algn="just"/>
                <a:r>
                  <a:rPr lang="en-US" sz="2400" dirty="0"/>
                  <a:t>Function available in </a:t>
                </a:r>
                <a:r>
                  <a:rPr lang="en-US" sz="2400" dirty="0" err="1"/>
                  <a:t>scikit</a:t>
                </a:r>
                <a:r>
                  <a:rPr lang="en-US" sz="2400" dirty="0"/>
                  <a:t>- learn only. Not in </a:t>
                </a:r>
                <a:r>
                  <a:rPr lang="en-US" sz="2400" dirty="0" err="1"/>
                  <a:t>Scipy</a:t>
                </a:r>
                <a:r>
                  <a:rPr lang="en-US" sz="2400" dirty="0"/>
                  <a:t>. 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9" y="884875"/>
                <a:ext cx="7295854" cy="4462952"/>
              </a:xfrm>
              <a:blipFill>
                <a:blip r:embed="rId2"/>
                <a:stretch>
                  <a:fillRect l="-1086" t="-1913" r="-1337" b="-1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22F6B2-602E-451B-B19C-4169954BB4A8}"/>
              </a:ext>
            </a:extLst>
          </p:cNvPr>
          <p:cNvGrpSpPr/>
          <p:nvPr/>
        </p:nvGrpSpPr>
        <p:grpSpPr>
          <a:xfrm>
            <a:off x="7492802" y="1416682"/>
            <a:ext cx="5168118" cy="3000573"/>
            <a:chOff x="7619415" y="136525"/>
            <a:chExt cx="4757516" cy="26137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7510BB-EE23-48FF-914B-E11BCB138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9415" y="136525"/>
              <a:ext cx="4198620" cy="240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9F0666-98C3-4D84-9B2E-B802F650661F}"/>
                </a:ext>
              </a:extLst>
            </p:cNvPr>
            <p:cNvSpPr txBox="1"/>
            <p:nvPr/>
          </p:nvSpPr>
          <p:spPr>
            <a:xfrm>
              <a:off x="8178311" y="2473308"/>
              <a:ext cx="4198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classification based on 1-class SVM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5233E1-C9A5-4135-B30A-712CF750DD9F}"/>
              </a:ext>
            </a:extLst>
          </p:cNvPr>
          <p:cNvSpPr txBox="1"/>
          <p:nvPr/>
        </p:nvSpPr>
        <p:spPr>
          <a:xfrm>
            <a:off x="393895" y="5711485"/>
            <a:ext cx="1124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 : Yasmine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Guerbai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Youcef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Chibani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Bilal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Hadjadji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“The effective use of the one-class SVM classifier for handwritten signature verification based on writer-independent parameters”,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hlinkClick r:id="rId4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https://doi.org/10.1016/j.patcog.2014.07.016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5F11069-13D5-428C-9C4A-B0BDC59F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F946-69C8-4CF2-A553-A25795BC30E4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Data files – Sample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E26146-FEB5-42C1-AE4D-CFA08364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8" y="902777"/>
            <a:ext cx="10896600" cy="4486275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3DE12E1-F679-4003-B11B-46107691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660-34F0-4929-937D-1B7281072CEB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Data files –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68" y="745121"/>
            <a:ext cx="10393716" cy="524297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170 files in total containing statistics </a:t>
            </a:r>
          </a:p>
          <a:p>
            <a:pPr algn="just"/>
            <a:r>
              <a:rPr lang="en-US" sz="2400" dirty="0"/>
              <a:t>9 columns in each file : </a:t>
            </a:r>
          </a:p>
          <a:p>
            <a:pPr lvl="1" algn="just"/>
            <a:r>
              <a:rPr lang="en-US" sz="2000" dirty="0"/>
              <a:t>ROI_ID</a:t>
            </a:r>
          </a:p>
          <a:p>
            <a:pPr lvl="1" algn="just"/>
            <a:r>
              <a:rPr lang="en-US" sz="2000" dirty="0" err="1"/>
              <a:t>Mean_Thickness</a:t>
            </a:r>
            <a:r>
              <a:rPr lang="en-US" sz="2000" dirty="0"/>
              <a:t>(mm)</a:t>
            </a:r>
          </a:p>
          <a:p>
            <a:pPr lvl="1" algn="just"/>
            <a:r>
              <a:rPr lang="en-US" sz="2000" dirty="0" err="1"/>
              <a:t>GM_Volume</a:t>
            </a:r>
            <a:r>
              <a:rPr lang="en-US" sz="2000" dirty="0"/>
              <a:t>(mm^3)</a:t>
            </a:r>
          </a:p>
          <a:p>
            <a:pPr lvl="1" algn="just"/>
            <a:r>
              <a:rPr lang="en-US" sz="2000" dirty="0" err="1"/>
              <a:t>CSF_Volume</a:t>
            </a:r>
            <a:r>
              <a:rPr lang="en-US" sz="2000" dirty="0"/>
              <a:t>(mm^3)</a:t>
            </a:r>
          </a:p>
          <a:p>
            <a:pPr lvl="1" algn="just"/>
            <a:r>
              <a:rPr lang="en-US" sz="2000" dirty="0" err="1"/>
              <a:t>WM_Volume</a:t>
            </a:r>
            <a:r>
              <a:rPr lang="en-US" sz="2000" dirty="0"/>
              <a:t>(mm^3)</a:t>
            </a:r>
            <a:endParaRPr lang="en-US" sz="2400" dirty="0"/>
          </a:p>
          <a:p>
            <a:pPr algn="just"/>
            <a:r>
              <a:rPr lang="en-US" sz="2400" dirty="0"/>
              <a:t>99 rows in each file, this means there are 99 ROIs</a:t>
            </a:r>
          </a:p>
          <a:p>
            <a:pPr algn="just"/>
            <a:r>
              <a:rPr lang="en-US" sz="2400" dirty="0"/>
              <a:t>Most values are float, there are many values that are 0.0 and </a:t>
            </a:r>
            <a:r>
              <a:rPr lang="en-US" sz="2400" dirty="0" err="1"/>
              <a:t>NaN</a:t>
            </a:r>
            <a:r>
              <a:rPr lang="en-US" sz="2400" dirty="0"/>
              <a:t> as well.</a:t>
            </a:r>
          </a:p>
          <a:p>
            <a:pPr algn="just"/>
            <a:r>
              <a:rPr lang="en-US" sz="2400" dirty="0"/>
              <a:t>Each row is separated by a new line, and each column by a </a:t>
            </a:r>
            <a:r>
              <a:rPr lang="en-US" sz="2400" dirty="0" err="1"/>
              <a:t>tabspace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Observation : </a:t>
            </a:r>
          </a:p>
          <a:p>
            <a:pPr marL="0" indent="0" algn="just">
              <a:buNone/>
            </a:pPr>
            <a:r>
              <a:rPr lang="en-US" sz="2400" dirty="0"/>
              <a:t>	All these 170 files have same ROIs </a:t>
            </a:r>
            <a:r>
              <a:rPr lang="en-US" sz="2400" dirty="0" err="1"/>
              <a:t>i.e</a:t>
            </a:r>
            <a:r>
              <a:rPr lang="en-US" sz="2400" dirty="0"/>
              <a:t> all files have 99 rows, and 9 columns, and the data in each file is for same ROIs for each subject.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452B99-A128-440A-98BE-3E8A9344C221}"/>
              </a:ext>
            </a:extLst>
          </p:cNvPr>
          <p:cNvSpPr txBox="1">
            <a:spLocks/>
          </p:cNvSpPr>
          <p:nvPr/>
        </p:nvSpPr>
        <p:spPr>
          <a:xfrm>
            <a:off x="5270974" y="1611033"/>
            <a:ext cx="4413709" cy="1473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000" dirty="0" err="1"/>
              <a:t>Total_Volume</a:t>
            </a:r>
            <a:r>
              <a:rPr lang="en-US" sz="2000" dirty="0"/>
              <a:t>(GM+WM)(mm^3)</a:t>
            </a:r>
          </a:p>
          <a:p>
            <a:pPr lvl="1" algn="just"/>
            <a:r>
              <a:rPr lang="en-US" sz="2000" dirty="0" err="1"/>
              <a:t>Cortical_Area_mid</a:t>
            </a:r>
            <a:r>
              <a:rPr lang="en-US" sz="2000" dirty="0"/>
              <a:t>(mm^2)</a:t>
            </a:r>
          </a:p>
          <a:p>
            <a:pPr lvl="1" algn="just"/>
            <a:r>
              <a:rPr lang="en-US" sz="2000" dirty="0" err="1"/>
              <a:t>Cortical_Area_inner</a:t>
            </a:r>
            <a:r>
              <a:rPr lang="en-US" sz="2000" dirty="0"/>
              <a:t>(mm^2)</a:t>
            </a:r>
          </a:p>
          <a:p>
            <a:pPr lvl="1" algn="just"/>
            <a:r>
              <a:rPr lang="en-US" sz="2000" dirty="0" err="1"/>
              <a:t>Cortical_Area_pial</a:t>
            </a:r>
            <a:r>
              <a:rPr lang="en-US" sz="2000" dirty="0"/>
              <a:t>(mm^2)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15A172F-9A2E-4A4B-B2C3-EAD71805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F5C-902E-4769-B8CF-ABA124BD4A8A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430508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What am I doing?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7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0BB0E9-5150-4969-A1B8-EDB0BCBAF424}"/>
              </a:ext>
            </a:extLst>
          </p:cNvPr>
          <p:cNvGrpSpPr/>
          <p:nvPr/>
        </p:nvGrpSpPr>
        <p:grpSpPr>
          <a:xfrm>
            <a:off x="1364776" y="1562738"/>
            <a:ext cx="4361584" cy="3502649"/>
            <a:chOff x="1364776" y="1562738"/>
            <a:chExt cx="4361584" cy="35026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FD147F-7D5C-46AE-B6DF-40BDD0E3C296}"/>
                </a:ext>
              </a:extLst>
            </p:cNvPr>
            <p:cNvSpPr/>
            <p:nvPr/>
          </p:nvSpPr>
          <p:spPr>
            <a:xfrm>
              <a:off x="1364776" y="1610436"/>
              <a:ext cx="2429302" cy="22109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AA8789-E732-410C-B034-7F23BB31CE9F}"/>
                </a:ext>
              </a:extLst>
            </p:cNvPr>
            <p:cNvSpPr/>
            <p:nvPr/>
          </p:nvSpPr>
          <p:spPr>
            <a:xfrm>
              <a:off x="1517176" y="1762836"/>
              <a:ext cx="2429302" cy="22109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7E798D-3820-4DA2-8030-3358BD9750E3}"/>
                </a:ext>
              </a:extLst>
            </p:cNvPr>
            <p:cNvSpPr/>
            <p:nvPr/>
          </p:nvSpPr>
          <p:spPr>
            <a:xfrm>
              <a:off x="1669576" y="1915236"/>
              <a:ext cx="2429302" cy="2210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4E80F-23F1-4927-BF40-6E8C1EFA369D}"/>
                </a:ext>
              </a:extLst>
            </p:cNvPr>
            <p:cNvSpPr/>
            <p:nvPr/>
          </p:nvSpPr>
          <p:spPr>
            <a:xfrm>
              <a:off x="2094932" y="2363235"/>
              <a:ext cx="2429302" cy="22109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74AAA9-FC3F-47D1-A888-24EF21BDBA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6968" y="4708476"/>
              <a:ext cx="24850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4F66440-8178-4878-9B3E-E7D5D6612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147" y="2333664"/>
              <a:ext cx="0" cy="2240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630E36-E4C5-4D34-A8DE-2CEE2D294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0182" y="1562738"/>
              <a:ext cx="722192" cy="83023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F878A8-A00D-44EB-A75B-802EA57683F9}"/>
                </a:ext>
              </a:extLst>
            </p:cNvPr>
            <p:cNvSpPr txBox="1"/>
            <p:nvPr/>
          </p:nvSpPr>
          <p:spPr>
            <a:xfrm>
              <a:off x="4251278" y="1762836"/>
              <a:ext cx="9212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170 files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2BACE3-2069-4F5C-90F7-4BE6A482478A}"/>
                </a:ext>
              </a:extLst>
            </p:cNvPr>
            <p:cNvSpPr txBox="1"/>
            <p:nvPr/>
          </p:nvSpPr>
          <p:spPr>
            <a:xfrm>
              <a:off x="4805147" y="3247367"/>
              <a:ext cx="9212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99 rows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CA8730-0E19-4379-9E86-32C50BB2C03D}"/>
                </a:ext>
              </a:extLst>
            </p:cNvPr>
            <p:cNvSpPr txBox="1"/>
            <p:nvPr/>
          </p:nvSpPr>
          <p:spPr>
            <a:xfrm>
              <a:off x="2772760" y="4726833"/>
              <a:ext cx="1326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 columns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679A13-8285-4A9B-A860-727B9FD98DA3}"/>
              </a:ext>
            </a:extLst>
          </p:cNvPr>
          <p:cNvGrpSpPr/>
          <p:nvPr/>
        </p:nvGrpSpPr>
        <p:grpSpPr>
          <a:xfrm>
            <a:off x="7161094" y="1562738"/>
            <a:ext cx="4398553" cy="3502649"/>
            <a:chOff x="7515939" y="1562738"/>
            <a:chExt cx="4398553" cy="35026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551AD1-76F9-4F8D-A2CA-62BBA1A926D0}"/>
                </a:ext>
              </a:extLst>
            </p:cNvPr>
            <p:cNvSpPr/>
            <p:nvPr/>
          </p:nvSpPr>
          <p:spPr>
            <a:xfrm>
              <a:off x="7515939" y="1610436"/>
              <a:ext cx="2429302" cy="22109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066A65-32F6-417F-B1F3-0C4AAECA8E22}"/>
                </a:ext>
              </a:extLst>
            </p:cNvPr>
            <p:cNvSpPr/>
            <p:nvPr/>
          </p:nvSpPr>
          <p:spPr>
            <a:xfrm>
              <a:off x="7668339" y="1762836"/>
              <a:ext cx="2429302" cy="22109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EDE7-8B40-4AA3-97BA-59C23EAC2F47}"/>
                </a:ext>
              </a:extLst>
            </p:cNvPr>
            <p:cNvSpPr/>
            <p:nvPr/>
          </p:nvSpPr>
          <p:spPr>
            <a:xfrm>
              <a:off x="7820739" y="1915236"/>
              <a:ext cx="2429302" cy="22109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16D5438-0A4A-4874-B0AA-333A8C4B3B70}"/>
                </a:ext>
              </a:extLst>
            </p:cNvPr>
            <p:cNvSpPr/>
            <p:nvPr/>
          </p:nvSpPr>
          <p:spPr>
            <a:xfrm>
              <a:off x="8246095" y="2363235"/>
              <a:ext cx="2429302" cy="22109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3185723-49D8-4AFA-B54B-6915C5B7763D}"/>
                </a:ext>
              </a:extLst>
            </p:cNvPr>
            <p:cNvCxnSpPr>
              <a:cxnSpLocks/>
            </p:cNvCxnSpPr>
            <p:nvPr/>
          </p:nvCxnSpPr>
          <p:spPr>
            <a:xfrm>
              <a:off x="8238131" y="4708476"/>
              <a:ext cx="24850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C983C44-59BC-410F-9868-414E3F91B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6310" y="2333664"/>
              <a:ext cx="0" cy="2240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65E187-29A9-41B3-8393-B65D26586F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345" y="1562738"/>
              <a:ext cx="722192" cy="83023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17BFCD-0E21-420E-86FF-81D83688F64E}"/>
                </a:ext>
              </a:extLst>
            </p:cNvPr>
            <p:cNvSpPr txBox="1"/>
            <p:nvPr/>
          </p:nvSpPr>
          <p:spPr>
            <a:xfrm>
              <a:off x="10402440" y="1762836"/>
              <a:ext cx="1475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99 </a:t>
              </a:r>
              <a:r>
                <a:rPr lang="en-US" sz="1600" b="1" dirty="0" err="1"/>
                <a:t>dataframes</a:t>
              </a:r>
              <a:endParaRPr lang="en-US" sz="16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DF54EB-C2AE-408C-8CA7-DE71565735BD}"/>
                </a:ext>
              </a:extLst>
            </p:cNvPr>
            <p:cNvSpPr txBox="1"/>
            <p:nvPr/>
          </p:nvSpPr>
          <p:spPr>
            <a:xfrm>
              <a:off x="10956310" y="3247367"/>
              <a:ext cx="958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170 rows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BBE186-BAA0-42D8-8A88-7ACDC0C8B251}"/>
                </a:ext>
              </a:extLst>
            </p:cNvPr>
            <p:cNvSpPr txBox="1"/>
            <p:nvPr/>
          </p:nvSpPr>
          <p:spPr>
            <a:xfrm>
              <a:off x="8923923" y="4726833"/>
              <a:ext cx="1326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 columns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AA3A73-3C3B-4B0D-A043-455091FFFAFB}"/>
              </a:ext>
            </a:extLst>
          </p:cNvPr>
          <p:cNvSpPr/>
          <p:nvPr/>
        </p:nvSpPr>
        <p:spPr>
          <a:xfrm>
            <a:off x="5870917" y="3020704"/>
            <a:ext cx="921210" cy="70402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2D0C84E4-6015-4C01-A1F1-BD28E2EC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2DF4-4DB5-4468-97DB-BBE9ABBEEA82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Reading in Python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968" y="884874"/>
                <a:ext cx="10515599" cy="495636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Using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𝒈𝒍𝒐𝒃</m:t>
                    </m:r>
                  </m:oMath>
                </a14:m>
                <a:endParaRPr lang="en-US" sz="2200" b="1" dirty="0"/>
              </a:p>
              <a:p>
                <a:pPr algn="just"/>
                <a:r>
                  <a:rPr lang="en-US" sz="2400" dirty="0"/>
                  <a:t>glob – used to find all pathnames matching the pattern specified. Based on rules of Unix Shell. </a:t>
                </a:r>
              </a:p>
              <a:p>
                <a:pPr algn="just"/>
                <a:r>
                  <a:rPr lang="en-US" sz="2400" dirty="0"/>
                  <a:t>Since all files are stored in a folder, this command is used to access each file, and store it as </a:t>
                </a:r>
                <a:r>
                  <a:rPr lang="en-US" sz="2400" dirty="0" err="1"/>
                  <a:t>dataframe</a:t>
                </a:r>
                <a:r>
                  <a:rPr lang="en-US" sz="2400" dirty="0"/>
                  <a:t>. </a:t>
                </a:r>
              </a:p>
              <a:p>
                <a:pPr algn="just"/>
                <a:r>
                  <a:rPr lang="en-US" sz="2400" dirty="0"/>
                  <a:t>Each file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400" dirty="0">
                    <a:sym typeface="Wingdings" panose="05000000000000000000" pitchFamily="2" charset="2"/>
                  </a:rPr>
                  <a:t> read using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𝒓𝒆𝒂𝒅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𝒄𝒔𝒗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from Pandas </a:t>
                </a:r>
              </a:p>
              <a:p>
                <a:pPr algn="just"/>
                <a:r>
                  <a:rPr lang="en-US" sz="2400" dirty="0">
                    <a:sym typeface="Wingdings" panose="05000000000000000000" pitchFamily="2" charset="2"/>
                  </a:rPr>
                  <a:t>Each file is stored as a </a:t>
                </a:r>
                <a:r>
                  <a:rPr lang="en-US" sz="2400" dirty="0" err="1">
                    <a:sym typeface="Wingdings" panose="05000000000000000000" pitchFamily="2" charset="2"/>
                  </a:rPr>
                  <a:t>dataframe</a:t>
                </a:r>
                <a:endParaRPr lang="en-US" sz="2400" dirty="0">
                  <a:sym typeface="Wingdings" panose="05000000000000000000" pitchFamily="2" charset="2"/>
                </a:endParaRPr>
              </a:p>
              <a:p>
                <a:pPr algn="just"/>
                <a:r>
                  <a:rPr lang="en-US" sz="2400" dirty="0">
                    <a:sym typeface="Wingdings" panose="05000000000000000000" pitchFamily="2" charset="2"/>
                  </a:rPr>
                  <a:t>All </a:t>
                </a:r>
                <a:r>
                  <a:rPr lang="en-US" sz="2400" dirty="0" err="1">
                    <a:sym typeface="Wingdings" panose="05000000000000000000" pitchFamily="2" charset="2"/>
                  </a:rPr>
                  <a:t>dataframes</a:t>
                </a:r>
                <a:r>
                  <a:rPr lang="en-US" sz="2400" dirty="0">
                    <a:sym typeface="Wingdings" panose="05000000000000000000" pitchFamily="2" charset="2"/>
                  </a:rPr>
                  <a:t> are stored in a list.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968" y="884874"/>
                <a:ext cx="10515599" cy="4956367"/>
              </a:xfrm>
              <a:blipFill>
                <a:blip r:embed="rId2"/>
                <a:stretch>
                  <a:fillRect l="-754" t="-1722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04E772-91DA-4B1F-97FE-6E3F92D0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5" y="4334826"/>
            <a:ext cx="7029450" cy="163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79EF8F-9E26-4FE5-BFE7-FFD57C63B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676" y="4370460"/>
            <a:ext cx="2438400" cy="1085850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D380F7-6DE6-419A-AEF9-A6485635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4EF-E311-4E35-9222-71BACB6B8F55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Converting Data into 3D </a:t>
            </a:r>
            <a:r>
              <a:rPr lang="en-US" sz="3600" b="1" dirty="0" err="1"/>
              <a:t>dataframe</a:t>
            </a:r>
            <a:r>
              <a:rPr lang="en-US" sz="3600" b="1" dirty="0"/>
              <a:t> using </a:t>
            </a:r>
            <a:r>
              <a:rPr lang="en-US" sz="3600" b="1" dirty="0" err="1"/>
              <a:t>pd.panels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884875"/>
            <a:ext cx="7295854" cy="446295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Data is first arranged as a 2D </a:t>
            </a:r>
            <a:r>
              <a:rPr lang="en-US" sz="2400" dirty="0" err="1"/>
              <a:t>dataframe</a:t>
            </a:r>
            <a:r>
              <a:rPr lang="en-US" sz="2400" dirty="0"/>
              <a:t> : containing 99*170 =   16830 rows and 9 columns.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Need : </a:t>
            </a:r>
            <a:r>
              <a:rPr lang="en-US" sz="2400" dirty="0" err="1"/>
              <a:t>dataframes</a:t>
            </a:r>
            <a:r>
              <a:rPr lang="en-US" sz="2400" dirty="0"/>
              <a:t> based on ROI. </a:t>
            </a:r>
          </a:p>
          <a:p>
            <a:pPr algn="just"/>
            <a:r>
              <a:rPr lang="en-US" sz="2400" dirty="0"/>
              <a:t>Unique ROI_IDs are found.</a:t>
            </a:r>
          </a:p>
          <a:p>
            <a:pPr algn="just"/>
            <a:r>
              <a:rPr lang="en-US" sz="2400" dirty="0"/>
              <a:t>All rows matching one ROI_ID are grouped together as a </a:t>
            </a:r>
            <a:r>
              <a:rPr lang="en-US" sz="2400" dirty="0" err="1"/>
              <a:t>dataframe</a:t>
            </a:r>
            <a:r>
              <a:rPr lang="en-US" sz="2400" dirty="0"/>
              <a:t>, and put in a dictionary, the key being ROI_ID. </a:t>
            </a:r>
          </a:p>
          <a:p>
            <a:pPr algn="just"/>
            <a:r>
              <a:rPr lang="en-US" sz="2400" dirty="0"/>
              <a:t>This dictionary is converted to a panel.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A2E16-1D87-4E0D-84B0-3FC52685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12" y="2626991"/>
            <a:ext cx="4114800" cy="1666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2D51A-AAD0-4123-B3D5-D304CA26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609" y="900341"/>
            <a:ext cx="4171950" cy="1162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F4B040-8C94-4DB6-B129-49EBE19C8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01" y="5280588"/>
            <a:ext cx="5010150" cy="5715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93BEC21-A19E-4546-9AFE-25889ECB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AEC2-E6E7-4407-9CF5-3C079CAC1A11}" type="datetime1">
              <a:rPr lang="en-US" smtClean="0"/>
              <a:t>02/01/2019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708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Directed Research  Outlier Detection</vt:lpstr>
      <vt:lpstr>PowerPoint Presentation</vt:lpstr>
      <vt:lpstr>Outlier Detection – Z Score and IQR</vt:lpstr>
      <vt:lpstr>Outlier Detection – 1 class SVM</vt:lpstr>
      <vt:lpstr>Data files – Sample data </vt:lpstr>
      <vt:lpstr>Data files – Exploration </vt:lpstr>
      <vt:lpstr>What am I doing?</vt:lpstr>
      <vt:lpstr>Reading in Python </vt:lpstr>
      <vt:lpstr>Converting Data into 3D dataframe using pd.panels</vt:lpstr>
      <vt:lpstr>3D dataframe!</vt:lpstr>
      <vt:lpstr>Trying Outlier Detection using IQR</vt:lpstr>
      <vt:lpstr>Working 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 BrainSuite and Outlier Detection</dc:title>
  <dc:creator>Muthulakshmi</dc:creator>
  <cp:lastModifiedBy>Muthulakshmi Chandrasekaran</cp:lastModifiedBy>
  <cp:revision>98</cp:revision>
  <dcterms:created xsi:type="dcterms:W3CDTF">2019-01-25T01:41:14Z</dcterms:created>
  <dcterms:modified xsi:type="dcterms:W3CDTF">2019-02-01T20:46:02Z</dcterms:modified>
</cp:coreProperties>
</file>