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9F215-C84A-4390-903C-67A5F8D46996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5E68F-CB88-4473-9FB1-7914CA3C7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30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BDC2-3F76-4054-94EA-AA15DB3F7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DA560-D6D4-49B4-A305-38F6FF53A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B2D5D-714A-43A5-AF2F-B2D72FF8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C891-B731-452B-8D64-9FF27CC5AF99}" type="datetime1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6FD00-B881-4ACD-8C45-1BEAE8A2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0B7E8-1090-4E34-BDF7-DB3D6EAF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7169-65D8-4F67-950E-B6EFB564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535D2-24E6-4559-9A2C-89210298C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1970A-BF0B-4EC5-B2D2-201B805E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9793-8AFB-4FEA-81A5-2E66A39946C2}" type="datetime1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6EEF2-7DD5-47BB-9A8E-1C53C35C6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E4074-4750-4CCB-B34C-2A0DCD73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4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F0BC90-5AB8-4DDA-AAA8-D2F3ABFA3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B74D1-75D9-4513-996F-738C830EE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B92A9-5625-46F2-BB71-8E4A260F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48D5E-39B3-4443-AF9D-E03035B48963}" type="datetime1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9D21C-F4BA-416D-92BA-21011237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741BD-196A-4268-8EB6-F2910900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1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301E-52B9-491A-BD6B-075439F1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33E7F-FC0E-4381-9E81-564E72FAE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CD2E6-5A81-41C7-9A11-BE0CE284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EB04-E48D-4494-8A94-CFED7FB4B5DA}" type="datetime1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73F6A-21A6-4C3D-9F47-7CB5826CA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6754C-1CEB-4AC6-8BB7-324F7AD4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4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DFED-1F27-4E95-8037-195CF3C85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2E586-C677-4112-99B4-C86874A66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902EF-DE62-406C-A36E-E6E73316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A4F6-7BBA-4EA1-A221-261AED26FF5F}" type="datetime1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C5688-A34D-47B3-B891-CF8893F5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E0BF8-6AC5-4F2D-A1EE-3AC918DE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39E4-16A4-4D13-96F9-C9AF78A7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C8260-D968-4336-B5EF-6B8D935D5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5F508-73C3-4530-B8B5-0D30340A6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CFC77-A7F3-4739-93E6-457B7D46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D24F-3E9B-48C3-B039-902505DBD942}" type="datetime1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1EF3D-FD52-49DA-AF1C-2C4455D0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C1B0C-3737-441A-98F7-99CC873C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1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9347-2C68-4004-B7C4-07BD91C3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8CE61-587E-4ACF-99CE-CD22FCE5C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9D622-C5E0-4DE6-B641-3CB165BC5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14AAF-EA55-4CD9-88C4-330F32C68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A913D-EF40-48D2-88A0-FD5D35988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92878D-6828-44A4-AC3D-A625A6F53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0038-5E3B-4F7F-B6EF-2B836CA6281E}" type="datetime1">
              <a:rPr lang="en-US" smtClean="0"/>
              <a:t>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9448BF-2776-457B-AD85-8476DB273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8D617-C6CF-49AF-8AA2-1E27AF9B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9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3B1D-DDBE-4030-B8D5-4EB9B5A5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BA801A-F400-44B8-8150-EED9D055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46433-E7AA-4FD4-9A56-E04F1F8D81E4}" type="datetime1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1E905-EE65-4B2F-B0F3-3F76752A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94A07-AAD5-447A-9995-529B59A1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2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537521-E5ED-4787-BFD2-7BC0DCC4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47B6-5B7B-4FDC-9365-6AC9EDDA9C45}" type="datetime1">
              <a:rPr lang="en-US" smtClean="0"/>
              <a:t>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BEF7D-4F10-4FD2-9CE9-9C17C472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32660-CA9F-486A-B1E2-D03FFBC1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6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72A4-4D77-4E63-A394-BE6378CF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7A09B-F9F0-4464-A2DB-44ECCACAD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F1294-AEF9-48DB-8111-B2366FC1E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0404B-73BA-4162-A377-516DEC14A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BDFC-BEFB-4E73-A387-626AB43E8895}" type="datetime1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697AF-65B3-4FDD-8350-6E247241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01303-F88D-4D13-8192-061B2E7A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C726-1A16-4E20-ADF1-34C1D977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2D2F1-AFC1-4F43-8BC3-BC4E93187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1BBFB-DFFA-40A9-8F79-839AF392E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81F78-D4D9-4E15-B831-D7717E14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ECEF-2FDE-4BF8-B96E-C92857D8D495}" type="datetime1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8B2BA-76DD-4AA9-9277-0247F48B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9D26F-AF82-4458-9F67-3707450C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2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0ADAE-150D-4038-B685-36C01A75C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06E16-585E-43EC-9BE7-49AAED7EB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F1174-8C90-4C26-887F-0A291E531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EBB09-A985-4D42-B46E-98D624A07386}" type="datetime1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39A5A-5E2F-492B-89EC-D18BEA8B6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9F7CB-8897-4E42-A85C-2D9287B1E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7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16/j.patcog.2014.07.01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D14A7-157E-434B-92D6-14754B018F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Directed Research </a:t>
            </a:r>
            <a:br>
              <a:rPr lang="en-US" dirty="0"/>
            </a:br>
            <a:r>
              <a:rPr lang="en-US" dirty="0" err="1"/>
              <a:t>BrainSuite</a:t>
            </a:r>
            <a:r>
              <a:rPr lang="en-US" dirty="0"/>
              <a:t> – </a:t>
            </a:r>
            <a:r>
              <a:rPr lang="en-US" dirty="0" err="1"/>
              <a:t>SVReg</a:t>
            </a:r>
            <a:br>
              <a:rPr lang="en-US" dirty="0"/>
            </a:br>
            <a:r>
              <a:rPr lang="en-US" dirty="0"/>
              <a:t> Outlier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082ED-4A1D-40D4-9B6C-CF81875E5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765" y="4768229"/>
            <a:ext cx="9051235" cy="1655762"/>
          </a:xfrm>
        </p:spPr>
        <p:txBody>
          <a:bodyPr/>
          <a:lstStyle/>
          <a:p>
            <a:pPr algn="r"/>
            <a:r>
              <a:rPr lang="en-US" dirty="0"/>
              <a:t>Muthulakshmi Chandrasekaran </a:t>
            </a:r>
          </a:p>
          <a:p>
            <a:pPr algn="r"/>
            <a:r>
              <a:rPr lang="en-US" dirty="0"/>
              <a:t>USC ID : 4486180242</a:t>
            </a:r>
          </a:p>
          <a:p>
            <a:pPr algn="r"/>
            <a:r>
              <a:rPr lang="en-US" dirty="0"/>
              <a:t>Masters in Electrical Engineering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72EB0F2-65AA-4D0A-BEC6-2D2A1C747FDB}"/>
              </a:ext>
            </a:extLst>
          </p:cNvPr>
          <p:cNvSpPr txBox="1">
            <a:spLocks/>
          </p:cNvSpPr>
          <p:nvPr/>
        </p:nvSpPr>
        <p:spPr>
          <a:xfrm>
            <a:off x="954157" y="3851379"/>
            <a:ext cx="9998765" cy="571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01/25/2019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22D8E-212D-44C5-9461-1E332970A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2246D-F170-4765-B175-83E655B140CF}" type="datetime1">
              <a:rPr lang="en-US" smtClean="0"/>
              <a:t>1/25/2019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2ABE-BB90-42CE-AEAB-1F743612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7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3053F-4286-41BB-84B5-C1526FE21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878" y="0"/>
            <a:ext cx="11030243" cy="959803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BrainSuite</a:t>
            </a:r>
            <a:r>
              <a:rPr lang="en-US" sz="3600" dirty="0"/>
              <a:t> – Step 1 : Cortical Surface Extraction Sequence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0929A-65B7-4902-B4AF-60176D39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EB04-E48D-4494-8A94-CFED7FB4B5DA}" type="datetime1">
              <a:rPr lang="en-US" smtClean="0"/>
              <a:t>1/25/2019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F7D21-B9AB-4282-A00D-21500796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80018-AF73-4567-867B-EFFC67B20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198" y="1282309"/>
            <a:ext cx="7567716" cy="50603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8ADEDE-D0E1-4F0F-9860-5B2528A372B2}"/>
              </a:ext>
            </a:extLst>
          </p:cNvPr>
          <p:cNvSpPr txBox="1"/>
          <p:nvPr/>
        </p:nvSpPr>
        <p:spPr>
          <a:xfrm>
            <a:off x="211015" y="1493326"/>
            <a:ext cx="3559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Isolate the brain from the image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: T1 Weighted MRI Image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: 3D Models of inner cortical and </a:t>
            </a:r>
            <a:r>
              <a:rPr lang="en-US" dirty="0" err="1"/>
              <a:t>pial</a:t>
            </a:r>
            <a:r>
              <a:rPr lang="en-US" dirty="0"/>
              <a:t> surfaces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 – step sequence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B2135-FAE7-4865-A776-9D8C55374695}"/>
              </a:ext>
            </a:extLst>
          </p:cNvPr>
          <p:cNvSpPr txBox="1"/>
          <p:nvPr/>
        </p:nvSpPr>
        <p:spPr>
          <a:xfrm>
            <a:off x="222737" y="3980963"/>
            <a:ext cx="3559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File Used </a:t>
            </a:r>
            <a:r>
              <a:rPr lang="en-US" dirty="0"/>
              <a:t>: 2523412.nii.gz</a:t>
            </a:r>
          </a:p>
          <a:p>
            <a:pPr algn="just"/>
            <a:r>
              <a:rPr lang="en-US" dirty="0"/>
              <a:t>(A part of the Beijing Enhanced dataset, released by Beijing Normal University)</a:t>
            </a:r>
          </a:p>
        </p:txBody>
      </p:sp>
    </p:spTree>
    <p:extLst>
      <p:ext uri="{BB962C8B-B14F-4D97-AF65-F5344CB8AC3E}">
        <p14:creationId xmlns:p14="http://schemas.microsoft.com/office/powerpoint/2010/main" val="39407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D66C-8F1B-4D2C-95D6-F4E5F2DBA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5" y="0"/>
            <a:ext cx="10515600" cy="959167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BrainSuite</a:t>
            </a:r>
            <a:r>
              <a:rPr lang="en-US" sz="3600" b="1" dirty="0"/>
              <a:t> – </a:t>
            </a:r>
            <a:r>
              <a:rPr lang="en-US" sz="3600" dirty="0"/>
              <a:t>Step 2 : Surface Volume Registration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CA419-7F48-41C0-8D67-FADAA2BE8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AD6D-B30E-451B-A6AD-184939B7577B}" type="datetime1">
              <a:rPr lang="en-US" smtClean="0"/>
              <a:t>1/25/2019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BA50D-F1EC-40DE-93F5-21FD5706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19EF1D-A5DE-4E21-9C3A-31B684C24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455" y="959167"/>
            <a:ext cx="9109076" cy="47812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8B5120-2C4E-4F81-A3E4-B2A38F97FF07}"/>
              </a:ext>
            </a:extLst>
          </p:cNvPr>
          <p:cNvSpPr txBox="1"/>
          <p:nvPr/>
        </p:nvSpPr>
        <p:spPr>
          <a:xfrm>
            <a:off x="0" y="1241946"/>
            <a:ext cx="30948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SV Reg – co – registers Surface and Volume info from brain images – to map to labeled atlas 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Atlas used : BrainSuiteAtlas1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Outputs : Labeled Brain Surfaces &amp; Volumes, Statistics of GM, WM, CSF, Tot. Volume, Avg. Cortical Thickness, Surface Area for all ROIs </a:t>
            </a:r>
          </a:p>
        </p:txBody>
      </p:sp>
    </p:spTree>
    <p:extLst>
      <p:ext uri="{BB962C8B-B14F-4D97-AF65-F5344CB8AC3E}">
        <p14:creationId xmlns:p14="http://schemas.microsoft.com/office/powerpoint/2010/main" val="171584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467F1-BAB3-43B5-BB80-BB0159170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53" y="20078"/>
            <a:ext cx="10515600" cy="1008687"/>
          </a:xfrm>
        </p:spPr>
        <p:txBody>
          <a:bodyPr>
            <a:normAutofit/>
          </a:bodyPr>
          <a:lstStyle/>
          <a:p>
            <a:r>
              <a:rPr lang="en-US" sz="3600" b="1" dirty="0"/>
              <a:t>Statistics file – Opening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66FAD-4956-4FD3-8F36-A8E5F2644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490" y="897157"/>
            <a:ext cx="11704320" cy="8894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i="1" dirty="0"/>
              <a:t>fileprefix</a:t>
            </a:r>
            <a:r>
              <a:rPr lang="en-US" sz="2600" dirty="0"/>
              <a:t>.roiwise.stats.txt - volume (mm</a:t>
            </a:r>
            <a:r>
              <a:rPr lang="en-US" sz="2600" baseline="30000" dirty="0"/>
              <a:t>3</a:t>
            </a:r>
            <a:r>
              <a:rPr lang="en-US" sz="2600" dirty="0"/>
              <a:t>) and average cortical thickness (mm) of labeled structures.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605B4-A4BF-4E91-A84B-301C2904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BCEE-2ECF-49F0-AFF2-8F21EFF776FB}" type="datetime1">
              <a:rPr lang="en-US" smtClean="0"/>
              <a:t>1/25/2019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ED3EC-9A15-484D-BFC8-D53AE278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2C81B2-CD7C-4206-B5A3-2E5A8840B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19" y="2521116"/>
            <a:ext cx="5919978" cy="25001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7706AD-75BE-4766-AD87-17C28D10A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814" y="2798874"/>
            <a:ext cx="5829300" cy="224104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A5BFD9-3D95-4B81-BAED-397763FD5476}"/>
              </a:ext>
            </a:extLst>
          </p:cNvPr>
          <p:cNvSpPr txBox="1">
            <a:spLocks/>
          </p:cNvSpPr>
          <p:nvPr/>
        </p:nvSpPr>
        <p:spPr>
          <a:xfrm>
            <a:off x="2209800" y="2156073"/>
            <a:ext cx="1929618" cy="370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b="1" dirty="0"/>
              <a:t>Using </a:t>
            </a:r>
            <a:r>
              <a:rPr lang="en-US" sz="2000" b="1" dirty="0" err="1"/>
              <a:t>csv.reader</a:t>
            </a:r>
            <a:endParaRPr lang="en-US" sz="2000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5C816B-CD8D-4C52-9CEA-C4B7548C7EBF}"/>
              </a:ext>
            </a:extLst>
          </p:cNvPr>
          <p:cNvSpPr txBox="1">
            <a:spLocks/>
          </p:cNvSpPr>
          <p:nvPr/>
        </p:nvSpPr>
        <p:spPr>
          <a:xfrm>
            <a:off x="8369105" y="2199095"/>
            <a:ext cx="1929618" cy="370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b="1" dirty="0"/>
              <a:t>Using Pandas</a:t>
            </a:r>
          </a:p>
        </p:txBody>
      </p:sp>
    </p:spTree>
    <p:extLst>
      <p:ext uri="{BB962C8B-B14F-4D97-AF65-F5344CB8AC3E}">
        <p14:creationId xmlns:p14="http://schemas.microsoft.com/office/powerpoint/2010/main" val="386230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9BCA-84F4-4871-B08C-7619834E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82" y="-11943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Statistics file – Opening in Excel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5EBF-1FA2-4272-9D91-6C0BE80F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896" y="1042131"/>
            <a:ext cx="7779434" cy="494592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Get Data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From File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From Text/CSV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EEAA9-1453-4D47-8DBC-088DB4160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EB04-E48D-4494-8A94-CFED7FB4B5DA}" type="datetime1">
              <a:rPr lang="en-US" smtClean="0"/>
              <a:t>1/25/2019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3DBE6-0055-4240-9EA0-A1560E91D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593B0D-5BA7-4DC7-AA76-1AE8BBE8F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643" y="1964690"/>
            <a:ext cx="6567678" cy="33032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350363-C101-4F49-BC77-F06A1A36B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1895476"/>
            <a:ext cx="5013960" cy="3160395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60EF369-8EB9-43DE-A2E6-96087CE8A398}"/>
              </a:ext>
            </a:extLst>
          </p:cNvPr>
          <p:cNvSpPr txBox="1">
            <a:spLocks/>
          </p:cNvSpPr>
          <p:nvPr/>
        </p:nvSpPr>
        <p:spPr>
          <a:xfrm>
            <a:off x="393896" y="5593788"/>
            <a:ext cx="7779434" cy="494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NaN</a:t>
            </a:r>
            <a:r>
              <a:rPr lang="en-US" dirty="0"/>
              <a:t> values are not displayed as </a:t>
            </a:r>
            <a:r>
              <a:rPr lang="en-US" dirty="0" err="1"/>
              <a:t>NaN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7122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136525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 – 1 class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F28DE9-4C9B-4572-85D5-3F1B3472B5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6949" y="884875"/>
                <a:ext cx="7295854" cy="4462952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400" dirty="0"/>
                  <a:t>Unsupervised Learning </a:t>
                </a:r>
              </a:p>
              <a:p>
                <a:pPr algn="just"/>
                <a:r>
                  <a:rPr lang="en-US" sz="2400" dirty="0"/>
                  <a:t>Training – on only one class of data(normal class)</a:t>
                </a:r>
              </a:p>
              <a:p>
                <a:pPr algn="just"/>
                <a:r>
                  <a:rPr lang="en-US" sz="2400" dirty="0"/>
                  <a:t>Any new data – classified or detected as outlier – position calculated relative to inliers</a:t>
                </a:r>
              </a:p>
              <a:p>
                <a:pPr algn="just"/>
                <a:r>
                  <a:rPr lang="en-US" sz="2400" dirty="0"/>
                  <a:t>Concept : finding an hyper sphere in which most of training samples are included in a minimum volume. </a:t>
                </a:r>
              </a:p>
              <a:p>
                <a:pPr algn="just"/>
                <a:r>
                  <a:rPr lang="en-US" sz="2400" dirty="0"/>
                  <a:t>Objective : estimate a function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- enclosing most of learning samples into hyper sphere </a:t>
                </a:r>
                <a:br>
                  <a:rPr lang="en-US" sz="2400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, with minimum volume. (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 – size of feature vector,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decision function). </a:t>
                </a:r>
              </a:p>
              <a:p>
                <a:pPr marL="0" indent="0" algn="just">
                  <a:buNone/>
                </a:pPr>
                <a:endParaRPr lang="en-US" sz="2400" dirty="0"/>
              </a:p>
              <a:p>
                <a:pPr algn="just"/>
                <a:r>
                  <a:rPr lang="en-US" sz="2400" dirty="0"/>
                  <a:t>Function available in </a:t>
                </a:r>
                <a:r>
                  <a:rPr lang="en-US" sz="2400" dirty="0" err="1"/>
                  <a:t>scikit</a:t>
                </a:r>
                <a:r>
                  <a:rPr lang="en-US" sz="2400" dirty="0"/>
                  <a:t>- learn only. Not in </a:t>
                </a:r>
                <a:r>
                  <a:rPr lang="en-US" sz="2400" dirty="0" err="1"/>
                  <a:t>Scipy</a:t>
                </a:r>
                <a:r>
                  <a:rPr lang="en-US" sz="2400" dirty="0"/>
                  <a:t>. </a:t>
                </a:r>
              </a:p>
              <a:p>
                <a:pPr algn="just"/>
                <a:endParaRPr lang="en-US" sz="2400" dirty="0"/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F28DE9-4C9B-4572-85D5-3F1B3472B5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6949" y="884875"/>
                <a:ext cx="7295854" cy="4462952"/>
              </a:xfrm>
              <a:blipFill>
                <a:blip r:embed="rId2"/>
                <a:stretch>
                  <a:fillRect l="-1086" t="-1913" r="-1337" b="-1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7AEF2-9FF4-46A9-B352-45850CAD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EB04-E48D-4494-8A94-CFED7FB4B5DA}" type="datetime1">
              <a:rPr lang="en-US" smtClean="0"/>
              <a:t>1/25/2019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22F6B2-602E-451B-B19C-4169954BB4A8}"/>
              </a:ext>
            </a:extLst>
          </p:cNvPr>
          <p:cNvGrpSpPr/>
          <p:nvPr/>
        </p:nvGrpSpPr>
        <p:grpSpPr>
          <a:xfrm>
            <a:off x="7492802" y="1416682"/>
            <a:ext cx="5168118" cy="3000573"/>
            <a:chOff x="7619415" y="136525"/>
            <a:chExt cx="4757516" cy="261378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D7510BB-EE23-48FF-914B-E11BCB138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19415" y="136525"/>
              <a:ext cx="4198620" cy="24003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9F0666-98C3-4D84-9B2E-B802F650661F}"/>
                </a:ext>
              </a:extLst>
            </p:cNvPr>
            <p:cNvSpPr txBox="1"/>
            <p:nvPr/>
          </p:nvSpPr>
          <p:spPr>
            <a:xfrm>
              <a:off x="8178311" y="2473308"/>
              <a:ext cx="41986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 classification based on 1-class SVM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25233E1-C9A5-4135-B30A-712CF750DD9F}"/>
              </a:ext>
            </a:extLst>
          </p:cNvPr>
          <p:cNvSpPr txBox="1"/>
          <p:nvPr/>
        </p:nvSpPr>
        <p:spPr>
          <a:xfrm>
            <a:off x="393895" y="5711485"/>
            <a:ext cx="11240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Ref : Yasmine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Guerbai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Youcef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Chibani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Bilal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Hadjadji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“The effective use of the one-class SVM classifier for handwritten signature verification based on writer-independent parameters”, 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  <a:hlinkClick r:id="rId4" tooltip="Persistent link using digital object identifi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https://doi.org/10.1016/j.patcog.2014.07.016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90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13D70-0406-4C5C-89FE-A24E31BCC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14" y="0"/>
            <a:ext cx="10515600" cy="774358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 – </a:t>
            </a:r>
            <a:r>
              <a:rPr lang="en-US" sz="3600" b="1" dirty="0" err="1"/>
              <a:t>Scipy</a:t>
            </a:r>
            <a:r>
              <a:rPr lang="en-US" sz="3600" b="1" dirty="0"/>
              <a:t> </a:t>
            </a:r>
            <a:r>
              <a:rPr lang="en-US" sz="3600" b="1" dirty="0" err="1"/>
              <a:t>builtin</a:t>
            </a:r>
            <a:r>
              <a:rPr lang="en-US" sz="3600" b="1" dirty="0"/>
              <a:t> – Z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B9F1FB-1888-4CB6-A3D3-7A949A196E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4745" y="774358"/>
                <a:ext cx="7241735" cy="435133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400" dirty="0"/>
                  <a:t>Outliers – visualization – Boxplot or Scatter plot</a:t>
                </a:r>
              </a:p>
              <a:p>
                <a:pPr algn="just"/>
                <a:r>
                  <a:rPr lang="en-US" sz="2400" dirty="0"/>
                  <a:t>To describe any data point by finding its relationship w.r.t SD and Mean of the group of data points. </a:t>
                </a:r>
              </a:p>
              <a:p>
                <a:pPr algn="just"/>
                <a:r>
                  <a:rPr lang="en-US" sz="2400" dirty="0"/>
                  <a:t>Simply, finding normal distribution of data(mean=0 and SD = 1)</a:t>
                </a:r>
              </a:p>
              <a:p>
                <a:pPr algn="just"/>
                <a:r>
                  <a:rPr lang="en-US" sz="2400" dirty="0"/>
                  <a:t>Outliers : Points that are too far from 0. Generally, Threshold used 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/>
                  <a:t>; Outliers have Z – Score value &gt; 3 or &lt; -3. </a:t>
                </a:r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B9F1FB-1888-4CB6-A3D3-7A949A196E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745" y="774358"/>
                <a:ext cx="7241735" cy="4351338"/>
              </a:xfrm>
              <a:blipFill>
                <a:blip r:embed="rId2"/>
                <a:stretch>
                  <a:fillRect l="-1094" t="-1961" r="-1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536E5-8ACB-40CA-AF08-9C54B3ADC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EB04-E48D-4494-8A94-CFED7FB4B5DA}" type="datetime1">
              <a:rPr lang="en-US" smtClean="0"/>
              <a:t>1/25/2019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0E58A-D2F1-4696-85EB-16150CDDF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7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91A979-A00A-4299-A2C3-292E98490A7F}"/>
              </a:ext>
            </a:extLst>
          </p:cNvPr>
          <p:cNvGrpSpPr/>
          <p:nvPr/>
        </p:nvGrpSpPr>
        <p:grpSpPr>
          <a:xfrm>
            <a:off x="508659" y="3998888"/>
            <a:ext cx="6267646" cy="2397064"/>
            <a:chOff x="508659" y="3998888"/>
            <a:chExt cx="6267646" cy="239706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21BBCF9-ADF3-474F-804B-773370837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5932" y="3998888"/>
              <a:ext cx="2980373" cy="225361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2202ED0-7E02-49E6-B241-C71EF19A8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8659" y="3998888"/>
              <a:ext cx="2980373" cy="220027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702EDD-2687-4B12-A2D6-77B05B379935}"/>
                </a:ext>
              </a:extLst>
            </p:cNvPr>
            <p:cNvSpPr txBox="1"/>
            <p:nvPr/>
          </p:nvSpPr>
          <p:spPr>
            <a:xfrm>
              <a:off x="2130358" y="6118953"/>
              <a:ext cx="2743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Example : Outlier Removal using Z Score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85F41D-1239-41A0-A77C-8A9DFC903BF6}"/>
              </a:ext>
            </a:extLst>
          </p:cNvPr>
          <p:cNvGrpSpPr/>
          <p:nvPr/>
        </p:nvGrpSpPr>
        <p:grpSpPr>
          <a:xfrm>
            <a:off x="7703380" y="625973"/>
            <a:ext cx="4015740" cy="3528060"/>
            <a:chOff x="7703380" y="625973"/>
            <a:chExt cx="4015740" cy="352806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FD48E79-4D92-4836-A52F-B064DC526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03380" y="625973"/>
              <a:ext cx="4015740" cy="352806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2C21137-FDDC-4944-9F91-16EEC660CF93}"/>
                </a:ext>
              </a:extLst>
            </p:cNvPr>
            <p:cNvSpPr/>
            <p:nvPr/>
          </p:nvSpPr>
          <p:spPr>
            <a:xfrm>
              <a:off x="7809869" y="2577946"/>
              <a:ext cx="1940059" cy="672030"/>
            </a:xfrm>
            <a:prstGeom prst="rect">
              <a:avLst/>
            </a:prstGeom>
            <a:noFill/>
            <a:ln w="285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812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13D70-0406-4C5C-89FE-A24E31BCC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14" y="0"/>
            <a:ext cx="10515600" cy="774358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 – </a:t>
            </a:r>
            <a:r>
              <a:rPr lang="en-US" sz="3600" b="1" dirty="0" err="1"/>
              <a:t>Numpy</a:t>
            </a:r>
            <a:r>
              <a:rPr lang="en-US" sz="3600" b="1" dirty="0"/>
              <a:t> </a:t>
            </a:r>
            <a:r>
              <a:rPr lang="en-US" sz="3600" b="1" dirty="0" err="1"/>
              <a:t>builtin</a:t>
            </a:r>
            <a:r>
              <a:rPr lang="en-US" sz="3600" b="1" dirty="0"/>
              <a:t> – Quantile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1FB-1888-4CB6-A3D3-7A949A196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45" y="774358"/>
            <a:ext cx="6573275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IQR – measure of dispersion; similar to SD</a:t>
            </a:r>
          </a:p>
          <a:p>
            <a:pPr algn="just"/>
            <a:r>
              <a:rPr lang="en-US" sz="2400" dirty="0"/>
              <a:t>Difference between upper and lower values of middle 50% of the data; or simply difference between 75th and 25th percentiles; or between upper and lower quartiles, IQR = Q3 − Q1.</a:t>
            </a:r>
          </a:p>
          <a:p>
            <a:pPr algn="just"/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536E5-8ACB-40CA-AF08-9C54B3ADC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EB04-E48D-4494-8A94-CFED7FB4B5DA}" type="datetime1">
              <a:rPr lang="en-US" smtClean="0"/>
              <a:t>1/25/2019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0E58A-D2F1-4696-85EB-16150CDDF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8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0C38F1-8C97-40B3-BA81-8B0B26D2DF4F}"/>
              </a:ext>
            </a:extLst>
          </p:cNvPr>
          <p:cNvGrpSpPr/>
          <p:nvPr/>
        </p:nvGrpSpPr>
        <p:grpSpPr>
          <a:xfrm>
            <a:off x="154745" y="3193572"/>
            <a:ext cx="6201695" cy="2496802"/>
            <a:chOff x="154745" y="3193572"/>
            <a:chExt cx="6201695" cy="249680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2510E26-8616-4A73-928E-25D32C26F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745" y="3213100"/>
              <a:ext cx="2980373" cy="220027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AAB9704-BC54-4332-9CC1-42DF13C76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02737" y="3193572"/>
              <a:ext cx="2953703" cy="222027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E90F10-DA9A-4AAF-A1A0-42786E16CCD0}"/>
                </a:ext>
              </a:extLst>
            </p:cNvPr>
            <p:cNvSpPr txBox="1"/>
            <p:nvPr/>
          </p:nvSpPr>
          <p:spPr>
            <a:xfrm>
              <a:off x="1949308" y="5413375"/>
              <a:ext cx="2743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Example : Outlier Removal using Quantile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DD048F-47D6-4443-8340-3881BCC8130D}"/>
              </a:ext>
            </a:extLst>
          </p:cNvPr>
          <p:cNvGrpSpPr/>
          <p:nvPr/>
        </p:nvGrpSpPr>
        <p:grpSpPr>
          <a:xfrm>
            <a:off x="7809869" y="625792"/>
            <a:ext cx="4004150" cy="4107180"/>
            <a:chOff x="7809869" y="625792"/>
            <a:chExt cx="4004150" cy="410718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5901B95-B4AB-45CB-9CCB-80118ED78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8759" y="625792"/>
              <a:ext cx="3985260" cy="410718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5D6E274-F15A-4278-B77C-865EEDAA1431}"/>
                </a:ext>
              </a:extLst>
            </p:cNvPr>
            <p:cNvSpPr/>
            <p:nvPr/>
          </p:nvSpPr>
          <p:spPr>
            <a:xfrm>
              <a:off x="7809869" y="2555914"/>
              <a:ext cx="1794563" cy="637658"/>
            </a:xfrm>
            <a:prstGeom prst="rect">
              <a:avLst/>
            </a:prstGeom>
            <a:noFill/>
            <a:ln w="285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262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E278-8928-43B0-86BB-C1DF6E29B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761" y="2538699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370F2-E658-4591-9F72-AA88594BD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EB04-E48D-4494-8A94-CFED7FB4B5DA}" type="datetime1">
              <a:rPr lang="en-US" smtClean="0"/>
              <a:t>1/25/2019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4DD98-DF19-4A00-9155-74258D4B7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8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480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 Theme</vt:lpstr>
      <vt:lpstr>Directed Research  BrainSuite – SVReg  Outlier Detection</vt:lpstr>
      <vt:lpstr>BrainSuite – Step 1 : Cortical Surface Extraction Sequence </vt:lpstr>
      <vt:lpstr>BrainSuite – Step 2 : Surface Volume Registration</vt:lpstr>
      <vt:lpstr>Statistics file – Opening in Python</vt:lpstr>
      <vt:lpstr>Statistics file – Opening in Excel </vt:lpstr>
      <vt:lpstr>Outlier Detection – 1 class SVM</vt:lpstr>
      <vt:lpstr>Outlier Detection – Scipy builtin – Z Score</vt:lpstr>
      <vt:lpstr>Outlier Detection – Numpy builtin – Quantile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Directed Research  BrainSuite and Outlier Detection</dc:title>
  <dc:creator>Muthulakshmi</dc:creator>
  <cp:lastModifiedBy>Muthulakshmi Chandrasekaran</cp:lastModifiedBy>
  <cp:revision>51</cp:revision>
  <dcterms:created xsi:type="dcterms:W3CDTF">2019-01-25T01:41:14Z</dcterms:created>
  <dcterms:modified xsi:type="dcterms:W3CDTF">2019-01-25T20:25:19Z</dcterms:modified>
</cp:coreProperties>
</file>