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71" r:id="rId4"/>
    <p:sldId id="281" r:id="rId5"/>
    <p:sldId id="276" r:id="rId6"/>
    <p:sldId id="280" r:id="rId7"/>
    <p:sldId id="260" r:id="rId8"/>
    <p:sldId id="283" r:id="rId9"/>
    <p:sldId id="296" r:id="rId10"/>
    <p:sldId id="284" r:id="rId11"/>
    <p:sldId id="286" r:id="rId12"/>
    <p:sldId id="290" r:id="rId13"/>
    <p:sldId id="291" r:id="rId14"/>
    <p:sldId id="275" r:id="rId15"/>
    <p:sldId id="288" r:id="rId16"/>
    <p:sldId id="292" r:id="rId17"/>
    <p:sldId id="293" r:id="rId18"/>
    <p:sldId id="294" r:id="rId19"/>
    <p:sldId id="295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FA8C2F-9334-4540-9CCA-B61D80DF4138}">
          <p14:sldIdLst>
            <p14:sldId id="256"/>
            <p14:sldId id="265"/>
            <p14:sldId id="271"/>
            <p14:sldId id="281"/>
            <p14:sldId id="276"/>
            <p14:sldId id="280"/>
            <p14:sldId id="260"/>
            <p14:sldId id="283"/>
            <p14:sldId id="296"/>
            <p14:sldId id="284"/>
            <p14:sldId id="286"/>
            <p14:sldId id="290"/>
            <p14:sldId id="291"/>
            <p14:sldId id="275"/>
            <p14:sldId id="288"/>
            <p14:sldId id="292"/>
            <p14:sldId id="293"/>
            <p14:sldId id="294"/>
            <p14:sldId id="295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357D1-DE2C-44DF-9A17-A9F6D30B9B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8617D9D-49F4-45B3-ACA9-504B79907300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ln w="6350" cmpd="sng">
                <a:noFill/>
              </a:ln>
              <a:solidFill>
                <a:schemeClr val="tx1"/>
              </a:solidFill>
            </a:rPr>
            <a:t>Read each file as </a:t>
          </a:r>
          <a:r>
            <a:rPr lang="en-US" b="1" dirty="0" err="1">
              <a:ln w="6350" cmpd="sng">
                <a:noFill/>
              </a:ln>
              <a:solidFill>
                <a:schemeClr val="tx1"/>
              </a:solidFill>
            </a:rPr>
            <a:t>dataframe</a:t>
          </a:r>
          <a:endParaRPr lang="en-US" b="1" dirty="0">
            <a:ln w="6350" cmpd="sng">
              <a:noFill/>
            </a:ln>
            <a:solidFill>
              <a:schemeClr val="tx1"/>
            </a:solidFill>
          </a:endParaRPr>
        </a:p>
      </dgm:t>
    </dgm:pt>
    <dgm:pt modelId="{FA8B91C4-3072-4B94-986B-D1697412B788}" type="parTrans" cxnId="{0EE6D695-A4F3-4575-A960-93755DC5593F}">
      <dgm:prSet/>
      <dgm:spPr/>
      <dgm:t>
        <a:bodyPr/>
        <a:lstStyle/>
        <a:p>
          <a:endParaRPr lang="en-US">
            <a:ln w="6350" cmpd="sng">
              <a:solidFill>
                <a:schemeClr val="tx1"/>
              </a:solidFill>
            </a:ln>
            <a:noFill/>
          </a:endParaRPr>
        </a:p>
      </dgm:t>
    </dgm:pt>
    <dgm:pt modelId="{E755F691-046E-456E-953E-15370FA73FC4}" type="sibTrans" cxnId="{0EE6D695-A4F3-4575-A960-93755DC5593F}">
      <dgm:prSet/>
      <dgm:spPr/>
      <dgm:t>
        <a:bodyPr/>
        <a:lstStyle/>
        <a:p>
          <a:endParaRPr lang="en-US">
            <a:ln w="6350" cmpd="sng">
              <a:solidFill>
                <a:schemeClr val="tx1"/>
              </a:solidFill>
            </a:ln>
            <a:noFill/>
          </a:endParaRPr>
        </a:p>
      </dgm:t>
    </dgm:pt>
    <dgm:pt modelId="{293DFB10-4F3D-4C58-8C12-61302B776689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ln w="6350" cmpd="sng">
                <a:noFill/>
              </a:ln>
              <a:solidFill>
                <a:schemeClr val="tx1"/>
              </a:solidFill>
            </a:rPr>
            <a:t>Post – processing and write files</a:t>
          </a:r>
        </a:p>
      </dgm:t>
    </dgm:pt>
    <dgm:pt modelId="{1BF16BB6-09F7-4D8F-B23B-26B785DC8481}" type="parTrans" cxnId="{34DFA2F3-4AA7-4B9C-919B-358826E7F70F}">
      <dgm:prSet/>
      <dgm:spPr/>
      <dgm:t>
        <a:bodyPr/>
        <a:lstStyle/>
        <a:p>
          <a:endParaRPr lang="en-US"/>
        </a:p>
      </dgm:t>
    </dgm:pt>
    <dgm:pt modelId="{1C9ED4E4-2509-4001-A1B2-61EF2BE76C5D}" type="sibTrans" cxnId="{34DFA2F3-4AA7-4B9C-919B-358826E7F70F}">
      <dgm:prSet/>
      <dgm:spPr/>
      <dgm:t>
        <a:bodyPr/>
        <a:lstStyle/>
        <a:p>
          <a:endParaRPr lang="en-US"/>
        </a:p>
      </dgm:t>
    </dgm:pt>
    <dgm:pt modelId="{F6286B9B-93DD-4AD7-95EE-93F931C501CC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ln w="6350" cmpd="sng">
                <a:noFill/>
              </a:ln>
              <a:solidFill>
                <a:schemeClr val="tx1"/>
              </a:solidFill>
            </a:rPr>
            <a:t>Convert data into 3D </a:t>
          </a:r>
          <a:r>
            <a:rPr lang="en-US" b="1" dirty="0" err="1">
              <a:ln w="6350" cmpd="sng">
                <a:noFill/>
              </a:ln>
              <a:solidFill>
                <a:schemeClr val="tx1"/>
              </a:solidFill>
            </a:rPr>
            <a:t>dataframe</a:t>
          </a:r>
          <a:endParaRPr lang="en-US" b="1" dirty="0">
            <a:ln w="6350" cmpd="sng">
              <a:noFill/>
            </a:ln>
            <a:solidFill>
              <a:schemeClr val="tx1"/>
            </a:solidFill>
          </a:endParaRPr>
        </a:p>
      </dgm:t>
    </dgm:pt>
    <dgm:pt modelId="{B5715A0E-EA6B-4D25-8D4C-5784813E2C73}" type="parTrans" cxnId="{B3887ECD-E453-4B9A-8F7F-ADE79240EFB1}">
      <dgm:prSet/>
      <dgm:spPr/>
      <dgm:t>
        <a:bodyPr/>
        <a:lstStyle/>
        <a:p>
          <a:endParaRPr lang="en-US"/>
        </a:p>
      </dgm:t>
    </dgm:pt>
    <dgm:pt modelId="{3B621E65-4D1F-420C-A51D-A42172EDB1E2}" type="sibTrans" cxnId="{B3887ECD-E453-4B9A-8F7F-ADE79240EFB1}">
      <dgm:prSet/>
      <dgm:spPr/>
      <dgm:t>
        <a:bodyPr/>
        <a:lstStyle/>
        <a:p>
          <a:endParaRPr lang="en-US"/>
        </a:p>
      </dgm:t>
    </dgm:pt>
    <dgm:pt modelId="{050E18A1-D761-4CC7-B77B-FE3164E24B7E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ln w="6350" cmpd="sng">
                <a:noFill/>
              </a:ln>
              <a:solidFill>
                <a:schemeClr val="tx1"/>
              </a:solidFill>
            </a:rPr>
            <a:t>Outlier Detection – IQR</a:t>
          </a:r>
        </a:p>
      </dgm:t>
    </dgm:pt>
    <dgm:pt modelId="{DEA2FB4C-668F-40D6-B510-A89C617CB91D}" type="parTrans" cxnId="{AE91863C-1CDA-4C07-B179-FAEA376173D3}">
      <dgm:prSet/>
      <dgm:spPr/>
      <dgm:t>
        <a:bodyPr/>
        <a:lstStyle/>
        <a:p>
          <a:endParaRPr lang="en-US"/>
        </a:p>
      </dgm:t>
    </dgm:pt>
    <dgm:pt modelId="{775D5764-CC75-4576-97F8-3F99D15CB193}" type="sibTrans" cxnId="{AE91863C-1CDA-4C07-B179-FAEA376173D3}">
      <dgm:prSet/>
      <dgm:spPr/>
      <dgm:t>
        <a:bodyPr/>
        <a:lstStyle/>
        <a:p>
          <a:endParaRPr lang="en-US"/>
        </a:p>
      </dgm:t>
    </dgm:pt>
    <dgm:pt modelId="{AC89CCBD-08D1-4DD3-89F0-FE0C101C4773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ln w="6350" cmpd="sng">
                <a:noFill/>
              </a:ln>
              <a:solidFill>
                <a:schemeClr val="tx1"/>
              </a:solidFill>
            </a:rPr>
            <a:t>Create Output Files</a:t>
          </a:r>
        </a:p>
      </dgm:t>
    </dgm:pt>
    <dgm:pt modelId="{F0B70C8D-702C-4857-BBF1-81E8122309F9}" type="parTrans" cxnId="{1F0F22AC-196A-42CD-A379-DD0D93117D39}">
      <dgm:prSet/>
      <dgm:spPr/>
      <dgm:t>
        <a:bodyPr/>
        <a:lstStyle/>
        <a:p>
          <a:endParaRPr lang="en-US"/>
        </a:p>
      </dgm:t>
    </dgm:pt>
    <dgm:pt modelId="{FC62AEEB-9884-4A29-BFE3-2315F31C44F5}" type="sibTrans" cxnId="{1F0F22AC-196A-42CD-A379-DD0D93117D39}">
      <dgm:prSet/>
      <dgm:spPr/>
      <dgm:t>
        <a:bodyPr/>
        <a:lstStyle/>
        <a:p>
          <a:endParaRPr lang="en-US"/>
        </a:p>
      </dgm:t>
    </dgm:pt>
    <dgm:pt modelId="{19ABFA08-8F87-4A52-9D0A-196A14B85268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US" b="1" dirty="0">
              <a:ln w="6350" cmpd="sng">
                <a:noFill/>
              </a:ln>
              <a:solidFill>
                <a:schemeClr val="bg1">
                  <a:lumMod val="50000"/>
                </a:schemeClr>
              </a:solidFill>
            </a:rPr>
            <a:t>Step 1</a:t>
          </a:r>
        </a:p>
      </dgm:t>
    </dgm:pt>
    <dgm:pt modelId="{F4D20DA7-7D1F-4388-A920-3789EFBF1CC3}" type="parTrans" cxnId="{B789BCE9-783B-4785-9C14-159EF8B6E242}">
      <dgm:prSet/>
      <dgm:spPr/>
      <dgm:t>
        <a:bodyPr/>
        <a:lstStyle/>
        <a:p>
          <a:endParaRPr lang="en-US"/>
        </a:p>
      </dgm:t>
    </dgm:pt>
    <dgm:pt modelId="{2360AAF5-AA3B-4E9C-83DF-A516E36DE087}" type="sibTrans" cxnId="{B789BCE9-783B-4785-9C14-159EF8B6E242}">
      <dgm:prSet/>
      <dgm:spPr/>
      <dgm:t>
        <a:bodyPr/>
        <a:lstStyle/>
        <a:p>
          <a:endParaRPr lang="en-US"/>
        </a:p>
      </dgm:t>
    </dgm:pt>
    <dgm:pt modelId="{79644A11-BB38-4F29-B927-CA50B1CA6365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US" b="1" dirty="0">
              <a:ln w="6350" cmpd="sng">
                <a:noFill/>
              </a:ln>
              <a:solidFill>
                <a:schemeClr val="bg1">
                  <a:lumMod val="50000"/>
                </a:schemeClr>
              </a:solidFill>
            </a:rPr>
            <a:t>Step 2</a:t>
          </a:r>
          <a:endParaRPr lang="en-US" b="1" dirty="0">
            <a:ln w="6350" cmpd="sng">
              <a:noFill/>
            </a:ln>
            <a:solidFill>
              <a:schemeClr val="tx1"/>
            </a:solidFill>
          </a:endParaRPr>
        </a:p>
      </dgm:t>
    </dgm:pt>
    <dgm:pt modelId="{46E236C7-C6B5-4651-BC35-5CE222AB010D}" type="parTrans" cxnId="{63D57CD3-26A6-4245-AF44-07AF948248B9}">
      <dgm:prSet/>
      <dgm:spPr/>
      <dgm:t>
        <a:bodyPr/>
        <a:lstStyle/>
        <a:p>
          <a:endParaRPr lang="en-US"/>
        </a:p>
      </dgm:t>
    </dgm:pt>
    <dgm:pt modelId="{A666CC35-5199-4F8D-B44B-8D068A9330D4}" type="sibTrans" cxnId="{63D57CD3-26A6-4245-AF44-07AF948248B9}">
      <dgm:prSet/>
      <dgm:spPr/>
      <dgm:t>
        <a:bodyPr/>
        <a:lstStyle/>
        <a:p>
          <a:endParaRPr lang="en-US"/>
        </a:p>
      </dgm:t>
    </dgm:pt>
    <dgm:pt modelId="{FF372CAB-0DC7-463F-B853-1BF2F7C27CFD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US" b="1" dirty="0">
              <a:ln w="6350" cmpd="sng">
                <a:noFill/>
              </a:ln>
              <a:solidFill>
                <a:schemeClr val="bg1">
                  <a:lumMod val="50000"/>
                </a:schemeClr>
              </a:solidFill>
            </a:rPr>
            <a:t>Step 3</a:t>
          </a:r>
          <a:endParaRPr lang="en-US" b="1" dirty="0">
            <a:ln w="6350" cmpd="sng">
              <a:noFill/>
            </a:ln>
            <a:solidFill>
              <a:schemeClr val="tx1"/>
            </a:solidFill>
          </a:endParaRPr>
        </a:p>
      </dgm:t>
    </dgm:pt>
    <dgm:pt modelId="{E5602BB1-3976-4380-AE48-58395FE01235}" type="parTrans" cxnId="{38794B98-7FD6-43A3-81A7-A5E39229C424}">
      <dgm:prSet/>
      <dgm:spPr/>
      <dgm:t>
        <a:bodyPr/>
        <a:lstStyle/>
        <a:p>
          <a:endParaRPr lang="en-US"/>
        </a:p>
      </dgm:t>
    </dgm:pt>
    <dgm:pt modelId="{1688FB65-37D7-4096-B531-1A3B98C2406D}" type="sibTrans" cxnId="{38794B98-7FD6-43A3-81A7-A5E39229C424}">
      <dgm:prSet/>
      <dgm:spPr/>
      <dgm:t>
        <a:bodyPr/>
        <a:lstStyle/>
        <a:p>
          <a:endParaRPr lang="en-US"/>
        </a:p>
      </dgm:t>
    </dgm:pt>
    <dgm:pt modelId="{FA0A51CD-A1FE-402D-8568-075B9E10CE5F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US" b="1" dirty="0">
              <a:ln w="6350" cmpd="sng">
                <a:noFill/>
              </a:ln>
              <a:solidFill>
                <a:schemeClr val="bg1">
                  <a:lumMod val="50000"/>
                </a:schemeClr>
              </a:solidFill>
            </a:rPr>
            <a:t>Step 4</a:t>
          </a:r>
          <a:endParaRPr lang="en-US" b="1" dirty="0">
            <a:ln w="6350" cmpd="sng">
              <a:noFill/>
            </a:ln>
            <a:solidFill>
              <a:schemeClr val="tx1"/>
            </a:solidFill>
          </a:endParaRPr>
        </a:p>
      </dgm:t>
    </dgm:pt>
    <dgm:pt modelId="{7246B668-7C40-43A5-9118-AE41F8268BCD}" type="parTrans" cxnId="{BF00C052-1179-4A03-8FB4-39DDEF80B34E}">
      <dgm:prSet/>
      <dgm:spPr/>
      <dgm:t>
        <a:bodyPr/>
        <a:lstStyle/>
        <a:p>
          <a:endParaRPr lang="en-US"/>
        </a:p>
      </dgm:t>
    </dgm:pt>
    <dgm:pt modelId="{0DDE172A-D8EF-4875-9E8F-5C4FCD9218DE}" type="sibTrans" cxnId="{BF00C052-1179-4A03-8FB4-39DDEF80B34E}">
      <dgm:prSet/>
      <dgm:spPr/>
      <dgm:t>
        <a:bodyPr/>
        <a:lstStyle/>
        <a:p>
          <a:endParaRPr lang="en-US"/>
        </a:p>
      </dgm:t>
    </dgm:pt>
    <dgm:pt modelId="{4587BF5D-BB0D-42EC-8817-FCB4D77D3B5F}">
      <dgm:prSet phldrT="[Text]"/>
      <dgm:spPr>
        <a:noFill/>
        <a:ln>
          <a:noFill/>
        </a:ln>
      </dgm:spPr>
      <dgm:t>
        <a:bodyPr/>
        <a:lstStyle/>
        <a:p>
          <a:pPr algn="ctr">
            <a:buNone/>
          </a:pPr>
          <a:r>
            <a:rPr lang="en-US" b="1" dirty="0">
              <a:ln w="6350" cmpd="sng">
                <a:noFill/>
              </a:ln>
              <a:solidFill>
                <a:schemeClr val="bg1">
                  <a:lumMod val="50000"/>
                </a:schemeClr>
              </a:solidFill>
            </a:rPr>
            <a:t>Step 5</a:t>
          </a:r>
          <a:endParaRPr lang="en-US" b="1" dirty="0">
            <a:ln w="6350" cmpd="sng">
              <a:noFill/>
            </a:ln>
            <a:solidFill>
              <a:schemeClr val="tx1"/>
            </a:solidFill>
          </a:endParaRPr>
        </a:p>
      </dgm:t>
    </dgm:pt>
    <dgm:pt modelId="{B3F8FE8F-29DE-447F-BF19-44B46D7DECBE}" type="parTrans" cxnId="{364757CD-1F3E-4742-87AE-DF4865104480}">
      <dgm:prSet/>
      <dgm:spPr/>
      <dgm:t>
        <a:bodyPr/>
        <a:lstStyle/>
        <a:p>
          <a:endParaRPr lang="en-US"/>
        </a:p>
      </dgm:t>
    </dgm:pt>
    <dgm:pt modelId="{099317C5-5F27-466E-BA1A-E45FC152E2C1}" type="sibTrans" cxnId="{364757CD-1F3E-4742-87AE-DF4865104480}">
      <dgm:prSet/>
      <dgm:spPr/>
      <dgm:t>
        <a:bodyPr/>
        <a:lstStyle/>
        <a:p>
          <a:endParaRPr lang="en-US"/>
        </a:p>
      </dgm:t>
    </dgm:pt>
    <dgm:pt modelId="{7DB3365D-EABC-415E-B283-13E7DCDF3EE1}" type="pres">
      <dgm:prSet presAssocID="{DAE357D1-DE2C-44DF-9A17-A9F6D30B9BA2}" presName="Name0" presStyleCnt="0">
        <dgm:presLayoutVars>
          <dgm:dir/>
          <dgm:animLvl val="lvl"/>
          <dgm:resizeHandles val="exact"/>
        </dgm:presLayoutVars>
      </dgm:prSet>
      <dgm:spPr/>
    </dgm:pt>
    <dgm:pt modelId="{1DA7E28A-51D7-4F56-9AEE-AFFA27570ED5}" type="pres">
      <dgm:prSet presAssocID="{68617D9D-49F4-45B3-ACA9-504B79907300}" presName="composite" presStyleCnt="0"/>
      <dgm:spPr/>
    </dgm:pt>
    <dgm:pt modelId="{56F69B1A-C1C4-4035-A0D1-7DEB525736BF}" type="pres">
      <dgm:prSet presAssocID="{68617D9D-49F4-45B3-ACA9-504B79907300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A1971BC-4C49-4F52-8B6D-B6B2C8672519}" type="pres">
      <dgm:prSet presAssocID="{68617D9D-49F4-45B3-ACA9-504B79907300}" presName="desTx" presStyleLbl="revTx" presStyleIdx="0" presStyleCnt="5">
        <dgm:presLayoutVars>
          <dgm:bulletEnabled val="1"/>
        </dgm:presLayoutVars>
      </dgm:prSet>
      <dgm:spPr/>
    </dgm:pt>
    <dgm:pt modelId="{CC001431-62CC-4EB2-8F3A-DF0E414B9902}" type="pres">
      <dgm:prSet presAssocID="{E755F691-046E-456E-953E-15370FA73FC4}" presName="space" presStyleCnt="0"/>
      <dgm:spPr/>
    </dgm:pt>
    <dgm:pt modelId="{FBCA2EEA-0BE9-418E-A890-4C348FD4B68F}" type="pres">
      <dgm:prSet presAssocID="{F6286B9B-93DD-4AD7-95EE-93F931C501CC}" presName="composite" presStyleCnt="0"/>
      <dgm:spPr/>
    </dgm:pt>
    <dgm:pt modelId="{AE07559A-3C3D-433F-AC02-27FC856395D6}" type="pres">
      <dgm:prSet presAssocID="{F6286B9B-93DD-4AD7-95EE-93F931C501CC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015767D-2F33-4AB7-839A-51D9887EACEE}" type="pres">
      <dgm:prSet presAssocID="{F6286B9B-93DD-4AD7-95EE-93F931C501CC}" presName="desTx" presStyleLbl="revTx" presStyleIdx="1" presStyleCnt="5">
        <dgm:presLayoutVars>
          <dgm:bulletEnabled val="1"/>
        </dgm:presLayoutVars>
      </dgm:prSet>
      <dgm:spPr/>
    </dgm:pt>
    <dgm:pt modelId="{F6A1E761-C1CB-4411-9F2B-BC80E9FF8418}" type="pres">
      <dgm:prSet presAssocID="{3B621E65-4D1F-420C-A51D-A42172EDB1E2}" presName="space" presStyleCnt="0"/>
      <dgm:spPr/>
    </dgm:pt>
    <dgm:pt modelId="{0A21A17C-1FDB-48C0-8D4B-1758B81802C1}" type="pres">
      <dgm:prSet presAssocID="{050E18A1-D761-4CC7-B77B-FE3164E24B7E}" presName="composite" presStyleCnt="0"/>
      <dgm:spPr/>
    </dgm:pt>
    <dgm:pt modelId="{61313AF6-2727-4A48-81A3-9A89D6F03A37}" type="pres">
      <dgm:prSet presAssocID="{050E18A1-D761-4CC7-B77B-FE3164E24B7E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475837B-4F64-4989-96A1-68A0ABD79D03}" type="pres">
      <dgm:prSet presAssocID="{050E18A1-D761-4CC7-B77B-FE3164E24B7E}" presName="desTx" presStyleLbl="revTx" presStyleIdx="2" presStyleCnt="5">
        <dgm:presLayoutVars>
          <dgm:bulletEnabled val="1"/>
        </dgm:presLayoutVars>
      </dgm:prSet>
      <dgm:spPr/>
    </dgm:pt>
    <dgm:pt modelId="{F812E772-279B-4171-A71B-DAF9E7E2C9DC}" type="pres">
      <dgm:prSet presAssocID="{775D5764-CC75-4576-97F8-3F99D15CB193}" presName="space" presStyleCnt="0"/>
      <dgm:spPr/>
    </dgm:pt>
    <dgm:pt modelId="{3169B53A-1216-49AA-AE6D-25129F6AD43D}" type="pres">
      <dgm:prSet presAssocID="{AC89CCBD-08D1-4DD3-89F0-FE0C101C4773}" presName="composite" presStyleCnt="0"/>
      <dgm:spPr/>
    </dgm:pt>
    <dgm:pt modelId="{644337AA-51C8-4296-BDFF-0A6E1610F367}" type="pres">
      <dgm:prSet presAssocID="{AC89CCBD-08D1-4DD3-89F0-FE0C101C4773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1A69629-609B-43C2-9E65-EB3097FDD266}" type="pres">
      <dgm:prSet presAssocID="{AC89CCBD-08D1-4DD3-89F0-FE0C101C4773}" presName="desTx" presStyleLbl="revTx" presStyleIdx="3" presStyleCnt="5">
        <dgm:presLayoutVars>
          <dgm:bulletEnabled val="1"/>
        </dgm:presLayoutVars>
      </dgm:prSet>
      <dgm:spPr/>
    </dgm:pt>
    <dgm:pt modelId="{9CA31FF5-4283-4F6E-9E00-F6862E4B5DB1}" type="pres">
      <dgm:prSet presAssocID="{FC62AEEB-9884-4A29-BFE3-2315F31C44F5}" presName="space" presStyleCnt="0"/>
      <dgm:spPr/>
    </dgm:pt>
    <dgm:pt modelId="{0A0BDDCC-489B-439E-A908-B3416BF96A35}" type="pres">
      <dgm:prSet presAssocID="{293DFB10-4F3D-4C58-8C12-61302B776689}" presName="composite" presStyleCnt="0"/>
      <dgm:spPr/>
    </dgm:pt>
    <dgm:pt modelId="{1FF1EF2A-3230-4ACD-BAF0-600F7CEA77AA}" type="pres">
      <dgm:prSet presAssocID="{293DFB10-4F3D-4C58-8C12-61302B776689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26BE735-2994-4AB3-8614-AAC53EFE71C4}" type="pres">
      <dgm:prSet presAssocID="{293DFB10-4F3D-4C58-8C12-61302B776689}" presName="desTx" presStyleLbl="revTx" presStyleIdx="4" presStyleCnt="5">
        <dgm:presLayoutVars>
          <dgm:bulletEnabled val="1"/>
        </dgm:presLayoutVars>
      </dgm:prSet>
      <dgm:spPr/>
    </dgm:pt>
  </dgm:ptLst>
  <dgm:cxnLst>
    <dgm:cxn modelId="{38C1B301-E2D1-41A4-ADB0-07C7D6CD9007}" type="presOf" srcId="{19ABFA08-8F87-4A52-9D0A-196A14B85268}" destId="{DA1971BC-4C49-4F52-8B6D-B6B2C8672519}" srcOrd="0" destOrd="0" presId="urn:microsoft.com/office/officeart/2005/8/layout/chevron1"/>
    <dgm:cxn modelId="{3C16550C-AB0B-4F4B-BF99-5FDB8DAEBB6E}" type="presOf" srcId="{79644A11-BB38-4F29-B927-CA50B1CA6365}" destId="{4015767D-2F33-4AB7-839A-51D9887EACEE}" srcOrd="0" destOrd="0" presId="urn:microsoft.com/office/officeart/2005/8/layout/chevron1"/>
    <dgm:cxn modelId="{55DB191F-E233-4AF2-ABBF-CF9C0DAF00C1}" type="presOf" srcId="{293DFB10-4F3D-4C58-8C12-61302B776689}" destId="{1FF1EF2A-3230-4ACD-BAF0-600F7CEA77AA}" srcOrd="0" destOrd="0" presId="urn:microsoft.com/office/officeart/2005/8/layout/chevron1"/>
    <dgm:cxn modelId="{54CE8F2A-4D14-49A4-9C1B-1DEB7A127C88}" type="presOf" srcId="{FA0A51CD-A1FE-402D-8568-075B9E10CE5F}" destId="{61A69629-609B-43C2-9E65-EB3097FDD266}" srcOrd="0" destOrd="0" presId="urn:microsoft.com/office/officeart/2005/8/layout/chevron1"/>
    <dgm:cxn modelId="{AE91863C-1CDA-4C07-B179-FAEA376173D3}" srcId="{DAE357D1-DE2C-44DF-9A17-A9F6D30B9BA2}" destId="{050E18A1-D761-4CC7-B77B-FE3164E24B7E}" srcOrd="2" destOrd="0" parTransId="{DEA2FB4C-668F-40D6-B510-A89C617CB91D}" sibTransId="{775D5764-CC75-4576-97F8-3F99D15CB193}"/>
    <dgm:cxn modelId="{E250165E-96F2-4F04-BD51-D1102BC21728}" type="presOf" srcId="{4587BF5D-BB0D-42EC-8817-FCB4D77D3B5F}" destId="{B26BE735-2994-4AB3-8614-AAC53EFE71C4}" srcOrd="0" destOrd="0" presId="urn:microsoft.com/office/officeart/2005/8/layout/chevron1"/>
    <dgm:cxn modelId="{7359A164-5EEE-421B-8E5E-2E57B18777A2}" type="presOf" srcId="{050E18A1-D761-4CC7-B77B-FE3164E24B7E}" destId="{61313AF6-2727-4A48-81A3-9A89D6F03A37}" srcOrd="0" destOrd="0" presId="urn:microsoft.com/office/officeart/2005/8/layout/chevron1"/>
    <dgm:cxn modelId="{6619FD4B-143D-4EE3-895F-2190B7C7480D}" type="presOf" srcId="{68617D9D-49F4-45B3-ACA9-504B79907300}" destId="{56F69B1A-C1C4-4035-A0D1-7DEB525736BF}" srcOrd="0" destOrd="0" presId="urn:microsoft.com/office/officeart/2005/8/layout/chevron1"/>
    <dgm:cxn modelId="{6A43A54C-5A72-4C48-8322-4EC512FA735D}" type="presOf" srcId="{FF372CAB-0DC7-463F-B853-1BF2F7C27CFD}" destId="{C475837B-4F64-4989-96A1-68A0ABD79D03}" srcOrd="0" destOrd="0" presId="urn:microsoft.com/office/officeart/2005/8/layout/chevron1"/>
    <dgm:cxn modelId="{BF00C052-1179-4A03-8FB4-39DDEF80B34E}" srcId="{AC89CCBD-08D1-4DD3-89F0-FE0C101C4773}" destId="{FA0A51CD-A1FE-402D-8568-075B9E10CE5F}" srcOrd="0" destOrd="0" parTransId="{7246B668-7C40-43A5-9118-AE41F8268BCD}" sibTransId="{0DDE172A-D8EF-4875-9E8F-5C4FCD9218DE}"/>
    <dgm:cxn modelId="{166DDE87-E5B8-45CF-9D95-A701124AC252}" type="presOf" srcId="{F6286B9B-93DD-4AD7-95EE-93F931C501CC}" destId="{AE07559A-3C3D-433F-AC02-27FC856395D6}" srcOrd="0" destOrd="0" presId="urn:microsoft.com/office/officeart/2005/8/layout/chevron1"/>
    <dgm:cxn modelId="{0EE6D695-A4F3-4575-A960-93755DC5593F}" srcId="{DAE357D1-DE2C-44DF-9A17-A9F6D30B9BA2}" destId="{68617D9D-49F4-45B3-ACA9-504B79907300}" srcOrd="0" destOrd="0" parTransId="{FA8B91C4-3072-4B94-986B-D1697412B788}" sibTransId="{E755F691-046E-456E-953E-15370FA73FC4}"/>
    <dgm:cxn modelId="{38794B98-7FD6-43A3-81A7-A5E39229C424}" srcId="{050E18A1-D761-4CC7-B77B-FE3164E24B7E}" destId="{FF372CAB-0DC7-463F-B853-1BF2F7C27CFD}" srcOrd="0" destOrd="0" parTransId="{E5602BB1-3976-4380-AE48-58395FE01235}" sibTransId="{1688FB65-37D7-4096-B531-1A3B98C2406D}"/>
    <dgm:cxn modelId="{1F0F22AC-196A-42CD-A379-DD0D93117D39}" srcId="{DAE357D1-DE2C-44DF-9A17-A9F6D30B9BA2}" destId="{AC89CCBD-08D1-4DD3-89F0-FE0C101C4773}" srcOrd="3" destOrd="0" parTransId="{F0B70C8D-702C-4857-BBF1-81E8122309F9}" sibTransId="{FC62AEEB-9884-4A29-BFE3-2315F31C44F5}"/>
    <dgm:cxn modelId="{7559F4B7-12E4-4668-BC5B-5E3320D54E55}" type="presOf" srcId="{DAE357D1-DE2C-44DF-9A17-A9F6D30B9BA2}" destId="{7DB3365D-EABC-415E-B283-13E7DCDF3EE1}" srcOrd="0" destOrd="0" presId="urn:microsoft.com/office/officeart/2005/8/layout/chevron1"/>
    <dgm:cxn modelId="{364757CD-1F3E-4742-87AE-DF4865104480}" srcId="{293DFB10-4F3D-4C58-8C12-61302B776689}" destId="{4587BF5D-BB0D-42EC-8817-FCB4D77D3B5F}" srcOrd="0" destOrd="0" parTransId="{B3F8FE8F-29DE-447F-BF19-44B46D7DECBE}" sibTransId="{099317C5-5F27-466E-BA1A-E45FC152E2C1}"/>
    <dgm:cxn modelId="{B3887ECD-E453-4B9A-8F7F-ADE79240EFB1}" srcId="{DAE357D1-DE2C-44DF-9A17-A9F6D30B9BA2}" destId="{F6286B9B-93DD-4AD7-95EE-93F931C501CC}" srcOrd="1" destOrd="0" parTransId="{B5715A0E-EA6B-4D25-8D4C-5784813E2C73}" sibTransId="{3B621E65-4D1F-420C-A51D-A42172EDB1E2}"/>
    <dgm:cxn modelId="{641E62D1-570D-4165-AD68-67B89EE06C90}" type="presOf" srcId="{AC89CCBD-08D1-4DD3-89F0-FE0C101C4773}" destId="{644337AA-51C8-4296-BDFF-0A6E1610F367}" srcOrd="0" destOrd="0" presId="urn:microsoft.com/office/officeart/2005/8/layout/chevron1"/>
    <dgm:cxn modelId="{63D57CD3-26A6-4245-AF44-07AF948248B9}" srcId="{F6286B9B-93DD-4AD7-95EE-93F931C501CC}" destId="{79644A11-BB38-4F29-B927-CA50B1CA6365}" srcOrd="0" destOrd="0" parTransId="{46E236C7-C6B5-4651-BC35-5CE222AB010D}" sibTransId="{A666CC35-5199-4F8D-B44B-8D068A9330D4}"/>
    <dgm:cxn modelId="{B789BCE9-783B-4785-9C14-159EF8B6E242}" srcId="{68617D9D-49F4-45B3-ACA9-504B79907300}" destId="{19ABFA08-8F87-4A52-9D0A-196A14B85268}" srcOrd="0" destOrd="0" parTransId="{F4D20DA7-7D1F-4388-A920-3789EFBF1CC3}" sibTransId="{2360AAF5-AA3B-4E9C-83DF-A516E36DE087}"/>
    <dgm:cxn modelId="{34DFA2F3-4AA7-4B9C-919B-358826E7F70F}" srcId="{DAE357D1-DE2C-44DF-9A17-A9F6D30B9BA2}" destId="{293DFB10-4F3D-4C58-8C12-61302B776689}" srcOrd="4" destOrd="0" parTransId="{1BF16BB6-09F7-4D8F-B23B-26B785DC8481}" sibTransId="{1C9ED4E4-2509-4001-A1B2-61EF2BE76C5D}"/>
    <dgm:cxn modelId="{54B187B5-8A6C-4E09-A063-01288D1FB213}" type="presParOf" srcId="{7DB3365D-EABC-415E-B283-13E7DCDF3EE1}" destId="{1DA7E28A-51D7-4F56-9AEE-AFFA27570ED5}" srcOrd="0" destOrd="0" presId="urn:microsoft.com/office/officeart/2005/8/layout/chevron1"/>
    <dgm:cxn modelId="{E7A79CFA-C056-48BF-8891-B642D0FA12E1}" type="presParOf" srcId="{1DA7E28A-51D7-4F56-9AEE-AFFA27570ED5}" destId="{56F69B1A-C1C4-4035-A0D1-7DEB525736BF}" srcOrd="0" destOrd="0" presId="urn:microsoft.com/office/officeart/2005/8/layout/chevron1"/>
    <dgm:cxn modelId="{68B0E287-4D2E-42C6-9E69-80E24199AB43}" type="presParOf" srcId="{1DA7E28A-51D7-4F56-9AEE-AFFA27570ED5}" destId="{DA1971BC-4C49-4F52-8B6D-B6B2C8672519}" srcOrd="1" destOrd="0" presId="urn:microsoft.com/office/officeart/2005/8/layout/chevron1"/>
    <dgm:cxn modelId="{45BD19EA-143C-4DD0-A073-D64434D026B7}" type="presParOf" srcId="{7DB3365D-EABC-415E-B283-13E7DCDF3EE1}" destId="{CC001431-62CC-4EB2-8F3A-DF0E414B9902}" srcOrd="1" destOrd="0" presId="urn:microsoft.com/office/officeart/2005/8/layout/chevron1"/>
    <dgm:cxn modelId="{0DFF5B40-0E4E-4514-A026-2F677338592E}" type="presParOf" srcId="{7DB3365D-EABC-415E-B283-13E7DCDF3EE1}" destId="{FBCA2EEA-0BE9-418E-A890-4C348FD4B68F}" srcOrd="2" destOrd="0" presId="urn:microsoft.com/office/officeart/2005/8/layout/chevron1"/>
    <dgm:cxn modelId="{A020FCEC-19EE-4825-9818-3AAD33E27F1D}" type="presParOf" srcId="{FBCA2EEA-0BE9-418E-A890-4C348FD4B68F}" destId="{AE07559A-3C3D-433F-AC02-27FC856395D6}" srcOrd="0" destOrd="0" presId="urn:microsoft.com/office/officeart/2005/8/layout/chevron1"/>
    <dgm:cxn modelId="{09A2D534-3E9C-4B3D-87B1-5A9B98FE20F2}" type="presParOf" srcId="{FBCA2EEA-0BE9-418E-A890-4C348FD4B68F}" destId="{4015767D-2F33-4AB7-839A-51D9887EACEE}" srcOrd="1" destOrd="0" presId="urn:microsoft.com/office/officeart/2005/8/layout/chevron1"/>
    <dgm:cxn modelId="{18C3F70C-2B9D-46CB-98BE-AB3E4080D74D}" type="presParOf" srcId="{7DB3365D-EABC-415E-B283-13E7DCDF3EE1}" destId="{F6A1E761-C1CB-4411-9F2B-BC80E9FF8418}" srcOrd="3" destOrd="0" presId="urn:microsoft.com/office/officeart/2005/8/layout/chevron1"/>
    <dgm:cxn modelId="{36C4E2E6-0F55-43A6-8BF7-1171A4B1A95D}" type="presParOf" srcId="{7DB3365D-EABC-415E-B283-13E7DCDF3EE1}" destId="{0A21A17C-1FDB-48C0-8D4B-1758B81802C1}" srcOrd="4" destOrd="0" presId="urn:microsoft.com/office/officeart/2005/8/layout/chevron1"/>
    <dgm:cxn modelId="{E373E348-B319-431A-8B9D-732E0E6F3114}" type="presParOf" srcId="{0A21A17C-1FDB-48C0-8D4B-1758B81802C1}" destId="{61313AF6-2727-4A48-81A3-9A89D6F03A37}" srcOrd="0" destOrd="0" presId="urn:microsoft.com/office/officeart/2005/8/layout/chevron1"/>
    <dgm:cxn modelId="{74874709-FA0B-4BBB-A768-8AFBF35B6C1F}" type="presParOf" srcId="{0A21A17C-1FDB-48C0-8D4B-1758B81802C1}" destId="{C475837B-4F64-4989-96A1-68A0ABD79D03}" srcOrd="1" destOrd="0" presId="urn:microsoft.com/office/officeart/2005/8/layout/chevron1"/>
    <dgm:cxn modelId="{995D6708-F09E-44D6-BB51-B554C21399A1}" type="presParOf" srcId="{7DB3365D-EABC-415E-B283-13E7DCDF3EE1}" destId="{F812E772-279B-4171-A71B-DAF9E7E2C9DC}" srcOrd="5" destOrd="0" presId="urn:microsoft.com/office/officeart/2005/8/layout/chevron1"/>
    <dgm:cxn modelId="{F91EF00B-E219-4D6F-B12D-49C70F4C751D}" type="presParOf" srcId="{7DB3365D-EABC-415E-B283-13E7DCDF3EE1}" destId="{3169B53A-1216-49AA-AE6D-25129F6AD43D}" srcOrd="6" destOrd="0" presId="urn:microsoft.com/office/officeart/2005/8/layout/chevron1"/>
    <dgm:cxn modelId="{937B77BE-C1AC-4543-84D3-3D7C11C8D0EE}" type="presParOf" srcId="{3169B53A-1216-49AA-AE6D-25129F6AD43D}" destId="{644337AA-51C8-4296-BDFF-0A6E1610F367}" srcOrd="0" destOrd="0" presId="urn:microsoft.com/office/officeart/2005/8/layout/chevron1"/>
    <dgm:cxn modelId="{8ED60E6D-B0BE-4967-86D5-2AC115D5FFAF}" type="presParOf" srcId="{3169B53A-1216-49AA-AE6D-25129F6AD43D}" destId="{61A69629-609B-43C2-9E65-EB3097FDD266}" srcOrd="1" destOrd="0" presId="urn:microsoft.com/office/officeart/2005/8/layout/chevron1"/>
    <dgm:cxn modelId="{1A00A8ED-41F7-4128-924E-4AB59A4EDECF}" type="presParOf" srcId="{7DB3365D-EABC-415E-B283-13E7DCDF3EE1}" destId="{9CA31FF5-4283-4F6E-9E00-F6862E4B5DB1}" srcOrd="7" destOrd="0" presId="urn:microsoft.com/office/officeart/2005/8/layout/chevron1"/>
    <dgm:cxn modelId="{D833124F-23CE-46C1-88D5-9E2E0C13449C}" type="presParOf" srcId="{7DB3365D-EABC-415E-B283-13E7DCDF3EE1}" destId="{0A0BDDCC-489B-439E-A908-B3416BF96A35}" srcOrd="8" destOrd="0" presId="urn:microsoft.com/office/officeart/2005/8/layout/chevron1"/>
    <dgm:cxn modelId="{D551BEA5-397C-4E19-BDBC-318841C8CF63}" type="presParOf" srcId="{0A0BDDCC-489B-439E-A908-B3416BF96A35}" destId="{1FF1EF2A-3230-4ACD-BAF0-600F7CEA77AA}" srcOrd="0" destOrd="0" presId="urn:microsoft.com/office/officeart/2005/8/layout/chevron1"/>
    <dgm:cxn modelId="{1F5ED392-26A4-49BF-BF4C-898065F17558}" type="presParOf" srcId="{0A0BDDCC-489B-439E-A908-B3416BF96A35}" destId="{B26BE735-2994-4AB3-8614-AAC53EFE71C4}" srcOrd="1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69B1A-C1C4-4035-A0D1-7DEB525736BF}">
      <dsp:nvSpPr>
        <dsp:cNvPr id="0" name=""/>
        <dsp:cNvSpPr/>
      </dsp:nvSpPr>
      <dsp:spPr>
        <a:xfrm>
          <a:off x="5983" y="186722"/>
          <a:ext cx="2585581" cy="1026000"/>
        </a:xfrm>
        <a:prstGeom prst="chevron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n w="6350" cmpd="sng">
                <a:noFill/>
              </a:ln>
              <a:solidFill>
                <a:schemeClr val="tx1"/>
              </a:solidFill>
            </a:rPr>
            <a:t>Read each file as </a:t>
          </a:r>
          <a:r>
            <a:rPr lang="en-US" sz="1900" b="1" kern="1200" dirty="0" err="1">
              <a:ln w="6350" cmpd="sng">
                <a:noFill/>
              </a:ln>
              <a:solidFill>
                <a:schemeClr val="tx1"/>
              </a:solidFill>
            </a:rPr>
            <a:t>dataframe</a:t>
          </a:r>
          <a:endParaRPr lang="en-US" sz="1900" b="1" kern="1200" dirty="0">
            <a:ln w="6350" cmpd="sng">
              <a:noFill/>
            </a:ln>
            <a:solidFill>
              <a:schemeClr val="tx1"/>
            </a:solidFill>
          </a:endParaRPr>
        </a:p>
      </dsp:txBody>
      <dsp:txXfrm>
        <a:off x="518983" y="186722"/>
        <a:ext cx="1559581" cy="1026000"/>
      </dsp:txXfrm>
    </dsp:sp>
    <dsp:sp modelId="{DA1971BC-4C49-4F52-8B6D-B6B2C8672519}">
      <dsp:nvSpPr>
        <dsp:cNvPr id="0" name=""/>
        <dsp:cNvSpPr/>
      </dsp:nvSpPr>
      <dsp:spPr>
        <a:xfrm>
          <a:off x="5983" y="1340972"/>
          <a:ext cx="2068465" cy="3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b="1" kern="1200" dirty="0">
              <a:ln w="6350" cmpd="sng">
                <a:noFill/>
              </a:ln>
              <a:solidFill>
                <a:schemeClr val="bg1">
                  <a:lumMod val="50000"/>
                </a:schemeClr>
              </a:solidFill>
            </a:rPr>
            <a:t>Step 1</a:t>
          </a:r>
        </a:p>
      </dsp:txBody>
      <dsp:txXfrm>
        <a:off x="5983" y="1340972"/>
        <a:ext cx="2068465" cy="342000"/>
      </dsp:txXfrm>
    </dsp:sp>
    <dsp:sp modelId="{AE07559A-3C3D-433F-AC02-27FC856395D6}">
      <dsp:nvSpPr>
        <dsp:cNvPr id="0" name=""/>
        <dsp:cNvSpPr/>
      </dsp:nvSpPr>
      <dsp:spPr>
        <a:xfrm>
          <a:off x="2375565" y="186722"/>
          <a:ext cx="2585581" cy="1026000"/>
        </a:xfrm>
        <a:prstGeom prst="chevron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n w="6350" cmpd="sng">
                <a:noFill/>
              </a:ln>
              <a:solidFill>
                <a:schemeClr val="tx1"/>
              </a:solidFill>
            </a:rPr>
            <a:t>Convert data into 3D </a:t>
          </a:r>
          <a:r>
            <a:rPr lang="en-US" sz="1900" b="1" kern="1200" dirty="0" err="1">
              <a:ln w="6350" cmpd="sng">
                <a:noFill/>
              </a:ln>
              <a:solidFill>
                <a:schemeClr val="tx1"/>
              </a:solidFill>
            </a:rPr>
            <a:t>dataframe</a:t>
          </a:r>
          <a:endParaRPr lang="en-US" sz="1900" b="1" kern="1200" dirty="0">
            <a:ln w="6350" cmpd="sng">
              <a:noFill/>
            </a:ln>
            <a:solidFill>
              <a:schemeClr val="tx1"/>
            </a:solidFill>
          </a:endParaRPr>
        </a:p>
      </dsp:txBody>
      <dsp:txXfrm>
        <a:off x="2888565" y="186722"/>
        <a:ext cx="1559581" cy="1026000"/>
      </dsp:txXfrm>
    </dsp:sp>
    <dsp:sp modelId="{4015767D-2F33-4AB7-839A-51D9887EACEE}">
      <dsp:nvSpPr>
        <dsp:cNvPr id="0" name=""/>
        <dsp:cNvSpPr/>
      </dsp:nvSpPr>
      <dsp:spPr>
        <a:xfrm>
          <a:off x="2375565" y="1340972"/>
          <a:ext cx="2068465" cy="3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b="1" kern="1200" dirty="0">
              <a:ln w="6350" cmpd="sng">
                <a:noFill/>
              </a:ln>
              <a:solidFill>
                <a:schemeClr val="bg1">
                  <a:lumMod val="50000"/>
                </a:schemeClr>
              </a:solidFill>
            </a:rPr>
            <a:t>Step 2</a:t>
          </a:r>
          <a:endParaRPr lang="en-US" sz="1900" b="1" kern="1200" dirty="0">
            <a:ln w="6350" cmpd="sng">
              <a:noFill/>
            </a:ln>
            <a:solidFill>
              <a:schemeClr val="tx1"/>
            </a:solidFill>
          </a:endParaRPr>
        </a:p>
      </dsp:txBody>
      <dsp:txXfrm>
        <a:off x="2375565" y="1340972"/>
        <a:ext cx="2068465" cy="342000"/>
      </dsp:txXfrm>
    </dsp:sp>
    <dsp:sp modelId="{61313AF6-2727-4A48-81A3-9A89D6F03A37}">
      <dsp:nvSpPr>
        <dsp:cNvPr id="0" name=""/>
        <dsp:cNvSpPr/>
      </dsp:nvSpPr>
      <dsp:spPr>
        <a:xfrm>
          <a:off x="4745146" y="186722"/>
          <a:ext cx="2585581" cy="1026000"/>
        </a:xfrm>
        <a:prstGeom prst="chevron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n w="6350" cmpd="sng">
                <a:noFill/>
              </a:ln>
              <a:solidFill>
                <a:schemeClr val="tx1"/>
              </a:solidFill>
            </a:rPr>
            <a:t>Outlier Detection – IQR</a:t>
          </a:r>
        </a:p>
      </dsp:txBody>
      <dsp:txXfrm>
        <a:off x="5258146" y="186722"/>
        <a:ext cx="1559581" cy="1026000"/>
      </dsp:txXfrm>
    </dsp:sp>
    <dsp:sp modelId="{C475837B-4F64-4989-96A1-68A0ABD79D03}">
      <dsp:nvSpPr>
        <dsp:cNvPr id="0" name=""/>
        <dsp:cNvSpPr/>
      </dsp:nvSpPr>
      <dsp:spPr>
        <a:xfrm>
          <a:off x="4745146" y="1340972"/>
          <a:ext cx="2068465" cy="3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b="1" kern="1200" dirty="0">
              <a:ln w="6350" cmpd="sng">
                <a:noFill/>
              </a:ln>
              <a:solidFill>
                <a:schemeClr val="bg1">
                  <a:lumMod val="50000"/>
                </a:schemeClr>
              </a:solidFill>
            </a:rPr>
            <a:t>Step 3</a:t>
          </a:r>
          <a:endParaRPr lang="en-US" sz="1900" b="1" kern="1200" dirty="0">
            <a:ln w="6350" cmpd="sng">
              <a:noFill/>
            </a:ln>
            <a:solidFill>
              <a:schemeClr val="tx1"/>
            </a:solidFill>
          </a:endParaRPr>
        </a:p>
      </dsp:txBody>
      <dsp:txXfrm>
        <a:off x="4745146" y="1340972"/>
        <a:ext cx="2068465" cy="342000"/>
      </dsp:txXfrm>
    </dsp:sp>
    <dsp:sp modelId="{644337AA-51C8-4296-BDFF-0A6E1610F367}">
      <dsp:nvSpPr>
        <dsp:cNvPr id="0" name=""/>
        <dsp:cNvSpPr/>
      </dsp:nvSpPr>
      <dsp:spPr>
        <a:xfrm>
          <a:off x="7114728" y="186722"/>
          <a:ext cx="2585581" cy="1026000"/>
        </a:xfrm>
        <a:prstGeom prst="chevron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n w="6350" cmpd="sng">
                <a:noFill/>
              </a:ln>
              <a:solidFill>
                <a:schemeClr val="tx1"/>
              </a:solidFill>
            </a:rPr>
            <a:t>Create Output Files</a:t>
          </a:r>
        </a:p>
      </dsp:txBody>
      <dsp:txXfrm>
        <a:off x="7627728" y="186722"/>
        <a:ext cx="1559581" cy="1026000"/>
      </dsp:txXfrm>
    </dsp:sp>
    <dsp:sp modelId="{61A69629-609B-43C2-9E65-EB3097FDD266}">
      <dsp:nvSpPr>
        <dsp:cNvPr id="0" name=""/>
        <dsp:cNvSpPr/>
      </dsp:nvSpPr>
      <dsp:spPr>
        <a:xfrm>
          <a:off x="7114728" y="1340972"/>
          <a:ext cx="2068465" cy="3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b="1" kern="1200" dirty="0">
              <a:ln w="6350" cmpd="sng">
                <a:noFill/>
              </a:ln>
              <a:solidFill>
                <a:schemeClr val="bg1">
                  <a:lumMod val="50000"/>
                </a:schemeClr>
              </a:solidFill>
            </a:rPr>
            <a:t>Step 4</a:t>
          </a:r>
          <a:endParaRPr lang="en-US" sz="1900" b="1" kern="1200" dirty="0">
            <a:ln w="6350" cmpd="sng">
              <a:noFill/>
            </a:ln>
            <a:solidFill>
              <a:schemeClr val="tx1"/>
            </a:solidFill>
          </a:endParaRPr>
        </a:p>
      </dsp:txBody>
      <dsp:txXfrm>
        <a:off x="7114728" y="1340972"/>
        <a:ext cx="2068465" cy="342000"/>
      </dsp:txXfrm>
    </dsp:sp>
    <dsp:sp modelId="{1FF1EF2A-3230-4ACD-BAF0-600F7CEA77AA}">
      <dsp:nvSpPr>
        <dsp:cNvPr id="0" name=""/>
        <dsp:cNvSpPr/>
      </dsp:nvSpPr>
      <dsp:spPr>
        <a:xfrm>
          <a:off x="9484309" y="186722"/>
          <a:ext cx="2585581" cy="1026000"/>
        </a:xfrm>
        <a:prstGeom prst="chevron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n w="6350" cmpd="sng">
                <a:noFill/>
              </a:ln>
              <a:solidFill>
                <a:schemeClr val="tx1"/>
              </a:solidFill>
            </a:rPr>
            <a:t>Post – processing and write files</a:t>
          </a:r>
        </a:p>
      </dsp:txBody>
      <dsp:txXfrm>
        <a:off x="9997309" y="186722"/>
        <a:ext cx="1559581" cy="1026000"/>
      </dsp:txXfrm>
    </dsp:sp>
    <dsp:sp modelId="{B26BE735-2994-4AB3-8614-AAC53EFE71C4}">
      <dsp:nvSpPr>
        <dsp:cNvPr id="0" name=""/>
        <dsp:cNvSpPr/>
      </dsp:nvSpPr>
      <dsp:spPr>
        <a:xfrm>
          <a:off x="9484309" y="1340972"/>
          <a:ext cx="2068465" cy="3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b="1" kern="1200" dirty="0">
              <a:ln w="6350" cmpd="sng">
                <a:noFill/>
              </a:ln>
              <a:solidFill>
                <a:schemeClr val="bg1">
                  <a:lumMod val="50000"/>
                </a:schemeClr>
              </a:solidFill>
            </a:rPr>
            <a:t>Step 5</a:t>
          </a:r>
          <a:endParaRPr lang="en-US" sz="1900" b="1" kern="1200" dirty="0">
            <a:ln w="6350" cmpd="sng">
              <a:noFill/>
            </a:ln>
            <a:solidFill>
              <a:schemeClr val="tx1"/>
            </a:solidFill>
          </a:endParaRPr>
        </a:p>
      </dsp:txBody>
      <dsp:txXfrm>
        <a:off x="9484309" y="1340972"/>
        <a:ext cx="2068465" cy="34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F215-C84A-4390-903C-67A5F8D46996}" type="datetimeFigureOut">
              <a:rPr lang="en-US" smtClean="0"/>
              <a:t>02/15/2019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5E68F-CB88-4473-9FB1-7914CA3C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3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BDC2-3F76-4054-94EA-AA15DB3F7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DA560-D6D4-49B4-A305-38F6FF53A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2D5D-714A-43A5-AF2F-B2D72FF8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1547-F5E2-49A0-8A43-B197A36115E8}" type="datetime1">
              <a:rPr lang="en-US" smtClean="0"/>
              <a:t>02/15/2019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6FD00-B881-4ACD-8C45-1BEAE8A2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0B7E8-1090-4E34-BDF7-DB3D6EAF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7169-65D8-4F67-950E-B6EFB56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535D2-24E6-4559-9A2C-89210298C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970A-BF0B-4EC5-B2D2-201B805E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1665-5ECE-49E0-B8C2-70619E5391C0}" type="datetime1">
              <a:rPr lang="en-US" smtClean="0"/>
              <a:t>02/15/2019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EEF2-7DD5-47BB-9A8E-1C53C35C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4074-4750-4CCB-B34C-2A0DCD73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4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0BC90-5AB8-4DDA-AAA8-D2F3ABFA3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B74D1-75D9-4513-996F-738C830EE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B92A9-5625-46F2-BB71-8E4A260F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BD92-37F6-412C-800F-234D2E793BC9}" type="datetime1">
              <a:rPr lang="en-US" smtClean="0"/>
              <a:t>02/15/2019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9D21C-F4BA-416D-92BA-21011237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741BD-196A-4268-8EB6-F2910900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301E-52B9-491A-BD6B-075439F1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33E7F-FC0E-4381-9E81-564E72FA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CD2E6-5A81-41C7-9A11-BE0CE284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62D0-9720-45CF-AA47-7372A6A45C48}" type="datetime1">
              <a:rPr lang="en-US" smtClean="0"/>
              <a:t>02/15/2019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73F6A-21A6-4C3D-9F47-7CB5826C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6754C-1CEB-4AC6-8BB7-324F7AD4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DFED-1F27-4E95-8037-195CF3C8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E586-C677-4112-99B4-C86874A66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902EF-DE62-406C-A36E-E6E7331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24D5-E9BF-47F2-852F-C99CED95C525}" type="datetime1">
              <a:rPr lang="en-US" smtClean="0"/>
              <a:t>02/15/2019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C5688-A34D-47B3-B891-CF8893F5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0BF8-6AC5-4F2D-A1EE-3AC918D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39E4-16A4-4D13-96F9-C9AF78A7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8260-D968-4336-B5EF-6B8D935D5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5F508-73C3-4530-B8B5-0D30340A6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CFC77-A7F3-4739-93E6-457B7D46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7B27-46FE-4802-8903-B6A59575501F}" type="datetime1">
              <a:rPr lang="en-US" smtClean="0"/>
              <a:t>02/15/2019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1EF3D-FD52-49DA-AF1C-2C4455D0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C1B0C-3737-441A-98F7-99CC873C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9347-2C68-4004-B7C4-07BD91C3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8CE61-587E-4ACF-99CE-CD22FCE5C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9D622-C5E0-4DE6-B641-3CB165BC5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14AAF-EA55-4CD9-88C4-330F32C68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A913D-EF40-48D2-88A0-FD5D35988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2878D-6828-44A4-AC3D-A625A6F5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7722-9DD3-420C-A6B6-0A380613E11A}" type="datetime1">
              <a:rPr lang="en-US" smtClean="0"/>
              <a:t>02/15/2019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448BF-2776-457B-AD85-8476DB27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8D617-C6CF-49AF-8AA2-1E27AF9B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3B1D-DDBE-4030-B8D5-4EB9B5A5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A801A-F400-44B8-8150-EED9D055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FBAC-ED2B-43AC-9ABA-9079BDA6A08D}" type="datetime1">
              <a:rPr lang="en-US" smtClean="0"/>
              <a:t>02/15/2019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1E905-EE65-4B2F-B0F3-3F76752A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94A07-AAD5-447A-9995-529B59A1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37521-E5ED-4787-BFD2-7BC0DCC4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855E-9DAB-4AEC-BBB4-19D5375BD67E}" type="datetime1">
              <a:rPr lang="en-US" smtClean="0"/>
              <a:t>02/15/2019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BEF7D-4F10-4FD2-9CE9-9C17C472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2660-CA9F-486A-B1E2-D03FFBC1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6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72A4-4D77-4E63-A394-BE6378CF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A09B-F9F0-4464-A2DB-44ECCACAD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F1294-AEF9-48DB-8111-B2366FC1E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0404B-73BA-4162-A377-516DEC14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B155-BFD4-4A0C-8EBC-E4D664BD3001}" type="datetime1">
              <a:rPr lang="en-US" smtClean="0"/>
              <a:t>02/15/2019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697AF-65B3-4FDD-8350-6E247241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01303-F88D-4D13-8192-061B2E7A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C726-1A16-4E20-ADF1-34C1D977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2D2F1-AFC1-4F43-8BC3-BC4E93187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1BBFB-DFFA-40A9-8F79-839AF392E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81F78-D4D9-4E15-B831-D7717E14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FEE3-0481-44A2-B2CF-D26684A76F61}" type="datetime1">
              <a:rPr lang="en-US" smtClean="0"/>
              <a:t>02/15/2019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8B2BA-76DD-4AA9-9277-0247F48B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D26F-AF82-4458-9F67-3707450C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0ADAE-150D-4038-B685-36C01A75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06E16-585E-43EC-9BE7-49AAED7EB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F1174-8C90-4C26-887F-0A291E531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60347-F2B0-4AB2-B6D2-4325758BE932}" type="datetime1">
              <a:rPr lang="en-US" smtClean="0"/>
              <a:t>02/15/2019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9A5A-5E2F-492B-89EC-D18BEA8B6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9F7CB-8897-4E42-A85C-2D9287B1E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737D-B60E-42B2-BAEB-B2CB1795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7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patcog.2014.07.01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14A7-157E-434B-92D6-14754B018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323" y="595751"/>
            <a:ext cx="9716086" cy="2410869"/>
          </a:xfrm>
        </p:spPr>
        <p:txBody>
          <a:bodyPr/>
          <a:lstStyle/>
          <a:p>
            <a:r>
              <a:rPr lang="en-US" sz="2800" dirty="0"/>
              <a:t>Directed Research </a:t>
            </a:r>
            <a:br>
              <a:rPr lang="en-US" dirty="0"/>
            </a:br>
            <a:r>
              <a:rPr lang="en-US" dirty="0"/>
              <a:t>Outlier Detection </a:t>
            </a:r>
            <a:br>
              <a:rPr lang="en-US" dirty="0"/>
            </a:br>
            <a:r>
              <a:rPr lang="en-US" dirty="0" err="1"/>
              <a:t>Nilearn</a:t>
            </a:r>
            <a:r>
              <a:rPr lang="en-US" dirty="0"/>
              <a:t> -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082ED-4A1D-40D4-9B6C-CF81875E5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765" y="4768229"/>
            <a:ext cx="9051235" cy="1655762"/>
          </a:xfrm>
        </p:spPr>
        <p:txBody>
          <a:bodyPr/>
          <a:lstStyle/>
          <a:p>
            <a:pPr algn="r"/>
            <a:r>
              <a:rPr lang="en-US" dirty="0"/>
              <a:t>Muthulakshmi Chandrasekaran </a:t>
            </a:r>
          </a:p>
          <a:p>
            <a:pPr algn="r"/>
            <a:r>
              <a:rPr lang="en-US" dirty="0"/>
              <a:t>USC ID : 4486180242</a:t>
            </a:r>
          </a:p>
          <a:p>
            <a:pPr algn="r"/>
            <a:r>
              <a:rPr lang="en-US" dirty="0"/>
              <a:t>Masters in Electrical Engineering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2EB0F2-65AA-4D0A-BEC6-2D2A1C747FDB}"/>
              </a:ext>
            </a:extLst>
          </p:cNvPr>
          <p:cNvSpPr txBox="1">
            <a:spLocks/>
          </p:cNvSpPr>
          <p:nvPr/>
        </p:nvSpPr>
        <p:spPr>
          <a:xfrm>
            <a:off x="954157" y="3006621"/>
            <a:ext cx="9998765" cy="1416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02/15/2019</a:t>
            </a:r>
          </a:p>
          <a:p>
            <a:r>
              <a:rPr lang="en-US" dirty="0"/>
              <a:t>Summarizing the work of Week5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2ABE-BB90-42CE-AEAB-1F743612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F7C42-6980-4A44-9E2D-0A51BA16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E350-2A03-4694-9D93-F705D080A0F3}" type="datetime1">
              <a:rPr lang="en-US" smtClean="0"/>
              <a:t>02/15/2019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70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 Methods : Z - Score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10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02/15/2019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79BF2-B115-401B-93A5-8BD2D1AC2420}"/>
              </a:ext>
            </a:extLst>
          </p:cNvPr>
          <p:cNvSpPr/>
          <p:nvPr/>
        </p:nvSpPr>
        <p:spPr>
          <a:xfrm>
            <a:off x="1913792" y="6071627"/>
            <a:ext cx="8364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Ref : Hans-Peter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Kriegel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Peer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Kröger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Arthur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Zimek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, “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Outlier Detection Techniques”,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2010 SIAM International Conference on Data Mining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57FE28-E893-4555-9A47-AF4D4150D7A2}"/>
                  </a:ext>
                </a:extLst>
              </p:cNvPr>
              <p:cNvSpPr/>
              <p:nvPr/>
            </p:nvSpPr>
            <p:spPr>
              <a:xfrm>
                <a:off x="613117" y="782292"/>
                <a:ext cx="9796975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Z – Score 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Assume data follows a normal distribution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Check if new points also follow the same distribution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Outliers strongly deviate from the distribution 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Simply, finding normal distribution of data(mean=0 and SD = 1)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Outliers : Points that are too far from 0. 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Generally, Threshold used 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±3</m:t>
                    </m:r>
                  </m:oMath>
                </a14:m>
                <a:r>
                  <a:rPr lang="en-US" sz="2400" dirty="0"/>
                  <a:t>; Outliers have Z – Score value &gt; 3 or &lt; -3. 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Disadvantages: </a:t>
                </a:r>
              </a:p>
              <a:p>
                <a:pPr marL="1200150" lvl="2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Not robust </a:t>
                </a:r>
              </a:p>
              <a:p>
                <a:pPr marL="1200150" lvl="2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Low flexibility</a:t>
                </a:r>
              </a:p>
              <a:p>
                <a:pPr lvl="2" algn="just"/>
                <a:endParaRPr lang="en-US" sz="2400" dirty="0"/>
              </a:p>
              <a:p>
                <a:pPr lvl="2"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57FE28-E893-4555-9A47-AF4D4150D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17" y="782292"/>
                <a:ext cx="9796975" cy="5632311"/>
              </a:xfrm>
              <a:prstGeom prst="rect">
                <a:avLst/>
              </a:prstGeom>
              <a:blipFill>
                <a:blip r:embed="rId2"/>
                <a:stretch>
                  <a:fillRect l="-871" t="-866" r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02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 Methods : LOF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11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02/15/2019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79BF2-B115-401B-93A5-8BD2D1AC2420}"/>
              </a:ext>
            </a:extLst>
          </p:cNvPr>
          <p:cNvSpPr/>
          <p:nvPr/>
        </p:nvSpPr>
        <p:spPr>
          <a:xfrm>
            <a:off x="1884763" y="5894685"/>
            <a:ext cx="8652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Ref : Hans-Peter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Kriegel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Peer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Kröger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Arthur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Zimek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, “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Outlier Detection Techniques”,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2010 SIAM International Conference on Data Mining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https://scikit-learn.org/stable/auto_examples/neighbors/plot_lof_outlier_detection.html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57FE28-E893-4555-9A47-AF4D4150D7A2}"/>
                  </a:ext>
                </a:extLst>
              </p:cNvPr>
              <p:cNvSpPr/>
              <p:nvPr/>
            </p:nvSpPr>
            <p:spPr>
              <a:xfrm>
                <a:off x="345788" y="746036"/>
                <a:ext cx="10303412" cy="5047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LOF – Local Outlier Factor 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Unsupervised Outlier Detection – anomaly score of each sample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Measures local deviation of density of a given sample with respect to its neighbors; a measure of how isolated a sample is with respect to its neighbors(usually k NN).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Samples having lower density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sz="2200" dirty="0"/>
                  <a:t> considered outliers.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𝐿𝑂𝐹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en-US" sz="2200" dirty="0"/>
                  <a:t> indicates no outlier </a:t>
                </a:r>
              </a:p>
              <a:p>
                <a:pPr lvl="1" algn="just"/>
                <a:r>
                  <a:rPr lang="en-US" sz="2200" dirty="0"/>
                  <a:t>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𝐿𝑂𝐹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US" sz="2200" dirty="0"/>
                  <a:t> indicates an outlier.  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Disadvantages: </a:t>
                </a:r>
              </a:p>
              <a:p>
                <a:pPr marL="1200150" lvl="2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Not robust </a:t>
                </a:r>
              </a:p>
              <a:p>
                <a:pPr marL="1200150" lvl="2" indent="-28575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Low flexibility</a:t>
                </a:r>
              </a:p>
              <a:p>
                <a:pPr lvl="2" algn="just"/>
                <a:endParaRPr lang="en-US" sz="2400" dirty="0"/>
              </a:p>
              <a:p>
                <a:pPr lvl="2"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57FE28-E893-4555-9A47-AF4D4150D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88" y="746036"/>
                <a:ext cx="10303412" cy="5047536"/>
              </a:xfrm>
              <a:prstGeom prst="rect">
                <a:avLst/>
              </a:prstGeom>
              <a:blipFill>
                <a:blip r:embed="rId2"/>
                <a:stretch>
                  <a:fillRect l="-828" t="-966"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800FA4B-6D69-4FBF-8B33-61FEAB773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284" y="2271078"/>
            <a:ext cx="4297680" cy="3421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DB2DEF-45CE-4001-84B7-4BEB9F8EB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48" y="4570255"/>
            <a:ext cx="6334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03D584-FE48-4204-8E0C-3ACBA2DA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193" y="1252613"/>
            <a:ext cx="3867150" cy="2990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 Methods : </a:t>
            </a:r>
            <a:r>
              <a:rPr lang="en-US" sz="3600" b="1" dirty="0" err="1"/>
              <a:t>Dbscan</a:t>
            </a:r>
            <a:r>
              <a:rPr lang="en-US" sz="3600" b="1" dirty="0"/>
              <a:t>(parameter </a:t>
            </a:r>
            <a:r>
              <a:rPr lang="en-US" sz="3600" b="1" dirty="0" err="1"/>
              <a:t>MinPts</a:t>
            </a:r>
            <a:r>
              <a:rPr lang="en-US" sz="3600" b="1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12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02/15/2019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79BF2-B115-401B-93A5-8BD2D1AC2420}"/>
              </a:ext>
            </a:extLst>
          </p:cNvPr>
          <p:cNvSpPr/>
          <p:nvPr/>
        </p:nvSpPr>
        <p:spPr>
          <a:xfrm>
            <a:off x="1688709" y="5808901"/>
            <a:ext cx="9440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Ref : Hans-Peter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Kriegel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Peer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Kröger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Arthur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Zimek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, “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Outlier Detection Techniques”,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2010 SIAM International Conference on Data Mining;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Scikit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– learn documentation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https://towardsdatascience.com/a-brief-overview-of-outlier-detection-techniques-1e0b2c19e561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57FE28-E893-4555-9A47-AF4D4150D7A2}"/>
              </a:ext>
            </a:extLst>
          </p:cNvPr>
          <p:cNvSpPr/>
          <p:nvPr/>
        </p:nvSpPr>
        <p:spPr>
          <a:xfrm>
            <a:off x="395403" y="840545"/>
            <a:ext cx="772653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Density Based Spatial Clustering of Applications with Noise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Cluster – maximal set of densely connected points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Three types of points, Important parameters : </a:t>
            </a:r>
            <a:r>
              <a:rPr lang="en-US" sz="2400" dirty="0" err="1"/>
              <a:t>MinPts</a:t>
            </a:r>
            <a:r>
              <a:rPr lang="en-US" sz="2400" dirty="0"/>
              <a:t>, spatial metric for clustering,  density of clustering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Good for any distribution and </a:t>
            </a:r>
          </a:p>
          <a:p>
            <a:pPr algn="just"/>
            <a:r>
              <a:rPr lang="en-US" sz="2400" dirty="0"/>
              <a:t>    multidimensional data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Disadvantages: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Scaling of data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Choosing parameters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Good for data that contains</a:t>
            </a:r>
          </a:p>
          <a:p>
            <a:pPr lvl="1" algn="just"/>
            <a:r>
              <a:rPr lang="en-US" sz="2400" dirty="0"/>
              <a:t>     clusters of similar density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Order of data input matters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Not memory efficient 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483D10-7EC1-4661-AEE2-0B6F0F481D72}"/>
              </a:ext>
            </a:extLst>
          </p:cNvPr>
          <p:cNvGrpSpPr/>
          <p:nvPr/>
        </p:nvGrpSpPr>
        <p:grpSpPr>
          <a:xfrm>
            <a:off x="9236417" y="1076828"/>
            <a:ext cx="3131968" cy="1815386"/>
            <a:chOff x="9344903" y="641401"/>
            <a:chExt cx="3131968" cy="18153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3D6329-23DE-4FB5-A831-52C68682418A}"/>
                </a:ext>
              </a:extLst>
            </p:cNvPr>
            <p:cNvSpPr txBox="1"/>
            <p:nvPr/>
          </p:nvSpPr>
          <p:spPr>
            <a:xfrm>
              <a:off x="9674063" y="1007872"/>
              <a:ext cx="970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Outlier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B5BA60-4481-4246-8C9D-E329347C283D}"/>
                </a:ext>
              </a:extLst>
            </p:cNvPr>
            <p:cNvSpPr txBox="1"/>
            <p:nvPr/>
          </p:nvSpPr>
          <p:spPr>
            <a:xfrm>
              <a:off x="10573629" y="641401"/>
              <a:ext cx="156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Core Point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47FFC7-24EB-4303-8251-9A1BD0A740A1}"/>
                </a:ext>
              </a:extLst>
            </p:cNvPr>
            <p:cNvSpPr txBox="1"/>
            <p:nvPr/>
          </p:nvSpPr>
          <p:spPr>
            <a:xfrm>
              <a:off x="10916529" y="1388601"/>
              <a:ext cx="1560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Border Point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FFC9DE1B-E96C-469E-B93E-D29621D5DE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344903" y="1223842"/>
              <a:ext cx="399463" cy="32420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69A8E76C-0E2F-4533-9898-8155A7D411E9}"/>
                </a:ext>
              </a:extLst>
            </p:cNvPr>
            <p:cNvCxnSpPr/>
            <p:nvPr/>
          </p:nvCxnSpPr>
          <p:spPr>
            <a:xfrm rot="5400000">
              <a:off x="10220917" y="1054974"/>
              <a:ext cx="914094" cy="72199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CD613423-039C-4D11-9087-8FC0423CF2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188612" y="1948699"/>
              <a:ext cx="777505" cy="238672"/>
            </a:xfrm>
            <a:prstGeom prst="curvedConnector3">
              <a:avLst>
                <a:gd name="adj1" fmla="val 9704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084614E9-3551-4995-96E3-C909C3ACD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664" y="5109483"/>
            <a:ext cx="6362700" cy="8191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5E1AE96-8060-401A-A54F-663BE0212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106" y="2879991"/>
            <a:ext cx="27908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5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Outlier Detection Methods : Isolation Forests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13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02/15/2019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79BF2-B115-401B-93A5-8BD2D1AC2420}"/>
              </a:ext>
            </a:extLst>
          </p:cNvPr>
          <p:cNvSpPr/>
          <p:nvPr/>
        </p:nvSpPr>
        <p:spPr>
          <a:xfrm>
            <a:off x="1688708" y="5925013"/>
            <a:ext cx="101078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Ref : Hans-Peter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Kriegel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Peer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Kröger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Arthur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Zimek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, “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Outlier Detection Techniques”,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2010 SIAM International Conference on Data Mining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https://towardsdatascience.com/a-brief-overview-of-outlier-detection-techniques-1e0b2c19e561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57FE28-E893-4555-9A47-AF4D4150D7A2}"/>
              </a:ext>
            </a:extLst>
          </p:cNvPr>
          <p:cNvSpPr/>
          <p:nvPr/>
        </p:nvSpPr>
        <p:spPr>
          <a:xfrm>
            <a:off x="395400" y="840545"/>
            <a:ext cx="525043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Basic principle : Outliers are few and far from rest of samples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Based on binary decision trees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Algorithm : randomly picks a feature and a split value.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For prediction : compares the value against that splitting value in a node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Number of splits : path length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Outliers : shorter path lengths than the rest of the observations </a:t>
            </a:r>
          </a:p>
          <a:p>
            <a:pPr algn="just"/>
            <a:r>
              <a:rPr lang="en-US" sz="2400" dirty="0"/>
              <a:t>Disadvantages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Visulaization</a:t>
            </a:r>
            <a:r>
              <a:rPr lang="en-US" sz="2400" dirty="0"/>
              <a:t> – difficult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Not correctly optimized </a:t>
            </a:r>
            <a:r>
              <a:rPr lang="en-US" sz="2400" dirty="0">
                <a:sym typeface="Wingdings" panose="05000000000000000000" pitchFamily="2" charset="2"/>
              </a:rPr>
              <a:t> computationally expensive </a:t>
            </a:r>
            <a:r>
              <a:rPr lang="en-US" sz="2400" dirty="0"/>
              <a:t> </a:t>
            </a:r>
          </a:p>
          <a:p>
            <a:pPr lvl="2" algn="just"/>
            <a:endParaRPr lang="en-US" sz="2400" dirty="0"/>
          </a:p>
          <a:p>
            <a:pPr lvl="2" algn="just"/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FAE2CF-E9BA-4786-8700-E89BE75E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917" y="957935"/>
            <a:ext cx="6035040" cy="2314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DE4C23-0A35-46C0-967A-585D46BF4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137" y="3585491"/>
            <a:ext cx="63246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3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14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Nilearn</a:t>
            </a:r>
            <a:r>
              <a:rPr lang="en-US" sz="3600" b="1" dirty="0"/>
              <a:t>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949" y="1144609"/>
            <a:ext cx="4570436" cy="325858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Python package for neuroimaging applications</a:t>
            </a:r>
          </a:p>
          <a:p>
            <a:pPr algn="just"/>
            <a:r>
              <a:rPr lang="en-US" sz="2400" dirty="0"/>
              <a:t>Works with data stored in </a:t>
            </a:r>
            <a:r>
              <a:rPr lang="en-US" sz="2400" dirty="0" err="1"/>
              <a:t>Nifti</a:t>
            </a:r>
            <a:r>
              <a:rPr lang="en-US" sz="2400" dirty="0"/>
              <a:t> structure</a:t>
            </a:r>
          </a:p>
          <a:p>
            <a:pPr algn="just"/>
            <a:r>
              <a:rPr lang="en-US" sz="2400" dirty="0"/>
              <a:t>Input : either a filename or </a:t>
            </a:r>
            <a:r>
              <a:rPr lang="en-US" sz="2400" dirty="0" err="1"/>
              <a:t>Niftiimage</a:t>
            </a:r>
            <a:r>
              <a:rPr lang="en-US" sz="2400" dirty="0"/>
              <a:t> object</a:t>
            </a:r>
          </a:p>
          <a:p>
            <a:pPr algn="just"/>
            <a:r>
              <a:rPr lang="en-US" sz="2400" dirty="0" err="1"/>
              <a:t>Nifti</a:t>
            </a:r>
            <a:r>
              <a:rPr lang="en-US" sz="2400" dirty="0"/>
              <a:t> files </a:t>
            </a:r>
          </a:p>
          <a:p>
            <a:pPr lvl="1" algn="just"/>
            <a:r>
              <a:rPr lang="en-US" sz="2000" dirty="0"/>
              <a:t>accessed through </a:t>
            </a:r>
            <a:r>
              <a:rPr lang="en-US" sz="2000" dirty="0" err="1"/>
              <a:t>Nibabel</a:t>
            </a:r>
            <a:endParaRPr lang="en-US" sz="2000" dirty="0"/>
          </a:p>
          <a:p>
            <a:pPr lvl="1" algn="just"/>
            <a:r>
              <a:rPr lang="en-US" sz="2000" dirty="0"/>
              <a:t>usually have the extension .</a:t>
            </a:r>
            <a:r>
              <a:rPr lang="en-US" sz="2000" dirty="0" err="1"/>
              <a:t>nii</a:t>
            </a:r>
            <a:r>
              <a:rPr lang="en-US" sz="2000" dirty="0"/>
              <a:t>  or .nii.gz</a:t>
            </a:r>
          </a:p>
          <a:p>
            <a:pPr lvl="1" algn="just"/>
            <a:r>
              <a:rPr lang="en-US" sz="2000" dirty="0"/>
              <a:t>Can be 3D or 4D files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14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02/15/2019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E339E-B7E9-46DE-B433-A8C5EBDED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34" y="1144609"/>
            <a:ext cx="6353175" cy="3476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0B43D3-CC09-476F-A5AD-96A60F733EEC}"/>
              </a:ext>
            </a:extLst>
          </p:cNvPr>
          <p:cNvSpPr/>
          <p:nvPr/>
        </p:nvSpPr>
        <p:spPr>
          <a:xfrm>
            <a:off x="2593383" y="5953639"/>
            <a:ext cx="7388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Ref : http://nilearn.github.io/manipulating_images/input_output.html</a:t>
            </a:r>
          </a:p>
        </p:txBody>
      </p:sp>
    </p:spTree>
    <p:extLst>
      <p:ext uri="{BB962C8B-B14F-4D97-AF65-F5344CB8AC3E}">
        <p14:creationId xmlns:p14="http://schemas.microsoft.com/office/powerpoint/2010/main" val="223901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8" y="-3421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Nilearn</a:t>
            </a:r>
            <a:r>
              <a:rPr lang="en-US" sz="3600" b="1" dirty="0"/>
              <a:t> – Working with files generated from </a:t>
            </a:r>
            <a:r>
              <a:rPr lang="en-US" sz="3600" b="1" dirty="0" err="1"/>
              <a:t>Brainsuite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28DE9-4C9B-4572-85D5-3F1B3472B5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3334" y="975735"/>
                <a:ext cx="4570436" cy="325858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400" dirty="0"/>
                  <a:t>Input file :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2523412.nii.gz</a:t>
                </a:r>
              </a:p>
              <a:p>
                <a:pPr lvl="1" algn="just"/>
                <a:r>
                  <a:rPr lang="en-US" sz="1600" dirty="0"/>
                  <a:t>3D volume, so use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𝑝𝑙𝑜𝑡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𝑠𝑡𝑎𝑡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𝑚𝑎𝑝</m:t>
                    </m:r>
                  </m:oMath>
                </a14:m>
                <a:endParaRPr lang="en-US" sz="16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28DE9-4C9B-4572-85D5-3F1B3472B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334" y="975735"/>
                <a:ext cx="4570436" cy="3258580"/>
              </a:xfrm>
              <a:blipFill>
                <a:blip r:embed="rId2"/>
                <a:stretch>
                  <a:fillRect l="-2136" t="-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15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02/15/2019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BCF0D-8D2B-4858-8CA2-4C0CDB0F9C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38"/>
          <a:stretch/>
        </p:blipFill>
        <p:spPr>
          <a:xfrm>
            <a:off x="6256109" y="494935"/>
            <a:ext cx="5514975" cy="2672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6E47B4-12C0-41EA-894B-147E21D8B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458" b="75372"/>
          <a:stretch/>
        </p:blipFill>
        <p:spPr>
          <a:xfrm>
            <a:off x="2812261" y="957179"/>
            <a:ext cx="3283739" cy="9007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80EA9D-B008-4C31-AE1B-4FABEE416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46145"/>
            <a:ext cx="8332470" cy="1714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130444-812B-41AA-BBCE-3FA394F1A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29" y="4817648"/>
            <a:ext cx="8358188" cy="18945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90D2D7-75C1-46D4-A8BC-094DE5F7A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3117" y="3429000"/>
            <a:ext cx="3626168" cy="23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9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79" y="179332"/>
            <a:ext cx="11959321" cy="704020"/>
          </a:xfrm>
        </p:spPr>
        <p:txBody>
          <a:bodyPr>
            <a:noAutofit/>
          </a:bodyPr>
          <a:lstStyle/>
          <a:p>
            <a:r>
              <a:rPr lang="en-US" sz="3600" b="1" dirty="0" err="1"/>
              <a:t>Nilearn</a:t>
            </a:r>
            <a:r>
              <a:rPr lang="en-US" sz="3600" b="1" dirty="0"/>
              <a:t> – Working with files generated from CSE : Skull stripping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28DE9-4C9B-4572-85D5-3F1B3472B5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4949" y="767237"/>
                <a:ext cx="4570436" cy="325858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/>
                  <a:t>Mask file : 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/>
                  <a:t>2523412.mask. nii.gz</a:t>
                </a:r>
              </a:p>
              <a:p>
                <a:pPr lvl="1" algn="just"/>
                <a:r>
                  <a:rPr lang="en-US" sz="1800" dirty="0"/>
                  <a:t>3D volume, so use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𝑝𝑙𝑜𝑡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𝑠𝑡𝑎𝑡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𝑚𝑎𝑝</m:t>
                    </m:r>
                  </m:oMath>
                </a14:m>
                <a:endParaRPr lang="en-US" sz="18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28DE9-4C9B-4572-85D5-3F1B3472B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949" y="767237"/>
                <a:ext cx="4570436" cy="3258580"/>
              </a:xfrm>
              <a:blipFill>
                <a:blip r:embed="rId2"/>
                <a:stretch>
                  <a:fillRect l="-2136" t="-1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16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02/15/2019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91327-7D8E-48EF-AD81-6DF63686D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66" y="2008166"/>
            <a:ext cx="5686425" cy="3705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B895E5-4D4A-4A64-B7B6-DF9146FE1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374" y="2212953"/>
            <a:ext cx="5524500" cy="3295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C372767-9FAE-4022-9D09-468E8DE18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3364" y="808761"/>
                <a:ext cx="4570436" cy="32585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2400" dirty="0"/>
                  <a:t>Skull stripped MRI Image: 2523412.bse.nii.gz</a:t>
                </a:r>
              </a:p>
              <a:p>
                <a:pPr lvl="1" algn="just"/>
                <a:r>
                  <a:rPr lang="en-US" sz="1800" dirty="0"/>
                  <a:t>3D volume, so use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𝑝𝑙𝑜𝑡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𝑠𝑡𝑎𝑡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𝑚𝑎𝑝</m:t>
                    </m:r>
                  </m:oMath>
                </a14:m>
                <a:endParaRPr lang="en-US" sz="18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C372767-9FAE-4022-9D09-468E8DE1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364" y="808761"/>
                <a:ext cx="4570436" cy="3258580"/>
              </a:xfrm>
              <a:prstGeom prst="rect">
                <a:avLst/>
              </a:prstGeom>
              <a:blipFill>
                <a:blip r:embed="rId5"/>
                <a:stretch>
                  <a:fillRect l="-2133" t="-2622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91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79" y="179332"/>
            <a:ext cx="11959321" cy="704020"/>
          </a:xfrm>
        </p:spPr>
        <p:txBody>
          <a:bodyPr>
            <a:noAutofit/>
          </a:bodyPr>
          <a:lstStyle/>
          <a:p>
            <a:r>
              <a:rPr lang="en-US" sz="3600" b="1" dirty="0" err="1"/>
              <a:t>Nilearn</a:t>
            </a:r>
            <a:r>
              <a:rPr lang="en-US" sz="3600" b="1" dirty="0"/>
              <a:t> – Working with files from CSE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28DE9-4C9B-4572-85D5-3F1B3472B5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126" y="1144609"/>
                <a:ext cx="4999259" cy="325858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400" dirty="0"/>
                  <a:t>Tissue classification 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400" dirty="0"/>
                  <a:t>2523412.pvc.label. nii.gz</a:t>
                </a:r>
              </a:p>
              <a:p>
                <a:pPr lvl="1" algn="just">
                  <a:lnSpc>
                    <a:spcPct val="100000"/>
                  </a:lnSpc>
                </a:pPr>
                <a:r>
                  <a:rPr lang="en-US" sz="1800" dirty="0"/>
                  <a:t>3D volume, so use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𝑝𝑙𝑜𝑡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𝑠𝑡𝑎𝑡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𝑚𝑎𝑝</m:t>
                    </m:r>
                  </m:oMath>
                </a14:m>
                <a:endParaRPr lang="en-US" sz="18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28DE9-4C9B-4572-85D5-3F1B3472B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126" y="1144609"/>
                <a:ext cx="4999259" cy="3258580"/>
              </a:xfrm>
              <a:blipFill>
                <a:blip r:embed="rId2"/>
                <a:stretch>
                  <a:fillRect l="-1829" t="-1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17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02/15/2019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C372767-9FAE-4022-9D09-468E8DE18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83793" y="1186132"/>
                <a:ext cx="4770007" cy="32585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After wisp removal: 2523412.cortex.dewisp.mask.nii.gz</a:t>
                </a:r>
              </a:p>
              <a:p>
                <a:pPr lvl="1" algn="just"/>
                <a:r>
                  <a:rPr lang="en-US" sz="1800" dirty="0"/>
                  <a:t>3D volume, so use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𝑝𝑙𝑜𝑡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𝑠𝑡𝑎𝑡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𝑚𝑎𝑝</m:t>
                    </m:r>
                  </m:oMath>
                </a14:m>
                <a:endParaRPr lang="en-US" sz="18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C372767-9FAE-4022-9D09-468E8DE1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793" y="1186132"/>
                <a:ext cx="4770007" cy="3258580"/>
              </a:xfrm>
              <a:prstGeom prst="rect">
                <a:avLst/>
              </a:prstGeom>
              <a:blipFill>
                <a:blip r:embed="rId3"/>
                <a:stretch>
                  <a:fillRect l="-1916" t="-1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7A14020-80D3-4A62-BC59-38473C2A9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505" y="2453575"/>
            <a:ext cx="5505450" cy="3419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045515-AA0B-419D-8DD7-C3BB0D32E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60" y="2453575"/>
            <a:ext cx="54483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3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79" y="179332"/>
            <a:ext cx="11959321" cy="704020"/>
          </a:xfrm>
        </p:spPr>
        <p:txBody>
          <a:bodyPr>
            <a:noAutofit/>
          </a:bodyPr>
          <a:lstStyle/>
          <a:p>
            <a:r>
              <a:rPr lang="en-US" sz="3600" b="1" dirty="0" err="1"/>
              <a:t>Nilearn</a:t>
            </a:r>
            <a:r>
              <a:rPr lang="en-US" sz="3600" b="1" dirty="0"/>
              <a:t> – Working with files from </a:t>
            </a:r>
            <a:r>
              <a:rPr lang="en-US" sz="3600" b="1" dirty="0" err="1"/>
              <a:t>SVReg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28DE9-4C9B-4572-85D5-3F1B3472B5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126" y="1144609"/>
                <a:ext cx="5467350" cy="325858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400" dirty="0"/>
                  <a:t>Warped labels of atlas volume: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2523412.svreg.label. nii.gz</a:t>
                </a:r>
              </a:p>
              <a:p>
                <a:pPr lvl="1" algn="just"/>
                <a:r>
                  <a:rPr lang="en-US" sz="1800" dirty="0"/>
                  <a:t>3D volume, so use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𝑝𝑙𝑜𝑡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𝑠𝑡𝑎𝑡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𝑚𝑎𝑝</m:t>
                    </m:r>
                  </m:oMath>
                </a14:m>
                <a:endParaRPr lang="en-US" sz="18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28DE9-4C9B-4572-85D5-3F1B3472B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126" y="1144609"/>
                <a:ext cx="5467350" cy="3258580"/>
              </a:xfrm>
              <a:blipFill>
                <a:blip r:embed="rId2"/>
                <a:stretch>
                  <a:fillRect l="-1672" t="-2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18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02/15/2019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372767-9FAE-4022-9D09-468E8DE180E9}"/>
              </a:ext>
            </a:extLst>
          </p:cNvPr>
          <p:cNvSpPr txBox="1">
            <a:spLocks/>
          </p:cNvSpPr>
          <p:nvPr/>
        </p:nvSpPr>
        <p:spPr>
          <a:xfrm>
            <a:off x="6783363" y="984950"/>
            <a:ext cx="4975592" cy="3258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/>
              <a:t>3D map from subject to atlas volume : 2523412.svreg.map.nii.gz</a:t>
            </a:r>
          </a:p>
          <a:p>
            <a:pPr lvl="1" algn="just"/>
            <a:r>
              <a:rPr lang="en-US" sz="1800" dirty="0"/>
              <a:t>4D volume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42CDC-BC6F-4363-982A-50690E441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45" y="2410712"/>
            <a:ext cx="5467350" cy="3505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21F42A-30B8-40F4-A79E-94516B9E3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216" y="2266577"/>
            <a:ext cx="3924300" cy="69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8CC1E-2B2C-4160-B95E-E9519EA6C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424" y="3098800"/>
            <a:ext cx="55054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1CBB-BC8F-4C3A-AEB6-9D6F0869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429DC-502A-48B1-94C0-36923025F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04DBF-008F-4A7B-AF9B-B5B5251B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62D0-9720-45CF-AA47-7372A6A45C48}" type="datetime1">
              <a:rPr lang="en-US" smtClean="0"/>
              <a:t>02/15/2019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2E0F3-01C7-4B34-BCC9-769797BF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D5FB2-CDDA-4E37-9AB9-773C965A7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4144"/>
            <a:ext cx="4396740" cy="2598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39A532-00AE-4F33-89F2-5953ED06D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36525"/>
            <a:ext cx="4366260" cy="2606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509446-B171-4D37-9D9B-547E4B603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862" y="2881380"/>
            <a:ext cx="64674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7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CE5B-1037-44CB-82FF-FD64B59E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04"/>
            <a:ext cx="10515600" cy="4351338"/>
          </a:xfrm>
        </p:spPr>
        <p:txBody>
          <a:bodyPr/>
          <a:lstStyle/>
          <a:p>
            <a:r>
              <a:rPr lang="en-US" dirty="0"/>
              <a:t>Output file formats :</a:t>
            </a:r>
          </a:p>
          <a:p>
            <a:pPr lvl="1"/>
            <a:r>
              <a:rPr lang="en-US" dirty="0"/>
              <a:t>Outputs in a different folder</a:t>
            </a:r>
          </a:p>
          <a:p>
            <a:pPr lvl="1"/>
            <a:r>
              <a:rPr lang="en-US" dirty="0"/>
              <a:t>Output as a Text file of only outliers</a:t>
            </a:r>
          </a:p>
          <a:p>
            <a:r>
              <a:rPr lang="en-US" dirty="0"/>
              <a:t>Implementation of One Class SVM</a:t>
            </a:r>
          </a:p>
          <a:p>
            <a:r>
              <a:rPr lang="en-US" dirty="0"/>
              <a:t>Other Outlier Detection Methods</a:t>
            </a:r>
          </a:p>
          <a:p>
            <a:r>
              <a:rPr lang="en-US" dirty="0" err="1"/>
              <a:t>Nilearn</a:t>
            </a:r>
            <a:r>
              <a:rPr lang="en-US" dirty="0"/>
              <a:t> – some intro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09698-6620-42D0-B456-DEFC2990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9317E5-589B-4A37-A5E5-1C5E15639128}"/>
              </a:ext>
            </a:extLst>
          </p:cNvPr>
          <p:cNvSpPr txBox="1">
            <a:spLocks/>
          </p:cNvSpPr>
          <p:nvPr/>
        </p:nvSpPr>
        <p:spPr>
          <a:xfrm>
            <a:off x="838200" y="478301"/>
            <a:ext cx="11030243" cy="95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Overview of the work done</a:t>
            </a:r>
            <a:endParaRPr lang="en-US" sz="36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BEBDB3F-98BE-463B-ACE3-6323C45D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77F-25EA-43D0-8F51-39F4D76B52CB}" type="datetime1">
              <a:rPr lang="en-US" smtClean="0"/>
              <a:t>02/15/2019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91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20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02/15/2019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6244640-D921-4988-9C01-16B7281CC2E4}"/>
              </a:ext>
            </a:extLst>
          </p:cNvPr>
          <p:cNvSpPr txBox="1">
            <a:spLocks/>
          </p:cNvSpPr>
          <p:nvPr/>
        </p:nvSpPr>
        <p:spPr>
          <a:xfrm>
            <a:off x="4381589" y="1522699"/>
            <a:ext cx="40548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5781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626" y="186438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Input files and processing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3</a:t>
            </a:fld>
            <a:endParaRPr lang="en-US"/>
          </a:p>
        </p:txBody>
      </p:sp>
      <p:sp>
        <p:nvSpPr>
          <p:cNvPr id="43" name="Date Placeholder 42">
            <a:extLst>
              <a:ext uri="{FF2B5EF4-FFF2-40B4-BE49-F238E27FC236}">
                <a16:creationId xmlns:a16="http://schemas.microsoft.com/office/drawing/2014/main" id="{2D0C84E4-6015-4C01-A1F1-BD28E2EC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2DF4-4DB5-4468-97DB-BBE9ABBEEA82}" type="datetime1">
              <a:rPr lang="en-US" smtClean="0"/>
              <a:t>02/15/2019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2689977-1126-4E0B-B907-F73C9C088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3322697"/>
              </p:ext>
            </p:extLst>
          </p:nvPr>
        </p:nvGraphicFramePr>
        <p:xfrm>
          <a:off x="87087" y="4769850"/>
          <a:ext cx="12075875" cy="1869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55F33E8B-5C0D-4F39-80BE-63A053AB9760}"/>
              </a:ext>
            </a:extLst>
          </p:cNvPr>
          <p:cNvGrpSpPr>
            <a:grpSpLocks noChangeAspect="1"/>
          </p:cNvGrpSpPr>
          <p:nvPr/>
        </p:nvGrpSpPr>
        <p:grpSpPr>
          <a:xfrm>
            <a:off x="2388133" y="3175969"/>
            <a:ext cx="7053953" cy="1631326"/>
            <a:chOff x="398960" y="832180"/>
            <a:chExt cx="11914660" cy="27554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00AC2B-5FA6-477D-B712-143BBFF46C23}"/>
                </a:ext>
              </a:extLst>
            </p:cNvPr>
            <p:cNvSpPr txBox="1"/>
            <p:nvPr/>
          </p:nvSpPr>
          <p:spPr>
            <a:xfrm>
              <a:off x="398960" y="832180"/>
              <a:ext cx="2410132" cy="571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INPUT FILES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243C5E-B531-435F-B5A6-F1B9418EB0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26613" y="1304579"/>
              <a:ext cx="3287007" cy="2283032"/>
              <a:chOff x="1364776" y="1422375"/>
              <a:chExt cx="5869656" cy="407684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84B6F9-9E67-4816-84B7-1783A103DE72}"/>
                  </a:ext>
                </a:extLst>
              </p:cNvPr>
              <p:cNvSpPr/>
              <p:nvPr/>
            </p:nvSpPr>
            <p:spPr>
              <a:xfrm>
                <a:off x="1364776" y="1610436"/>
                <a:ext cx="2429302" cy="221093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D1DA8C9-779D-4164-8FCD-D53022FE8191}"/>
                  </a:ext>
                </a:extLst>
              </p:cNvPr>
              <p:cNvSpPr/>
              <p:nvPr/>
            </p:nvSpPr>
            <p:spPr>
              <a:xfrm>
                <a:off x="1517176" y="1762836"/>
                <a:ext cx="2429302" cy="221093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BCB05B4-2917-420F-A110-C48D99A86937}"/>
                  </a:ext>
                </a:extLst>
              </p:cNvPr>
              <p:cNvSpPr/>
              <p:nvPr/>
            </p:nvSpPr>
            <p:spPr>
              <a:xfrm>
                <a:off x="1669576" y="1915236"/>
                <a:ext cx="2429302" cy="22109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3B07107-EFB6-4106-BF6B-82CAF30A394D}"/>
                  </a:ext>
                </a:extLst>
              </p:cNvPr>
              <p:cNvSpPr/>
              <p:nvPr/>
            </p:nvSpPr>
            <p:spPr>
              <a:xfrm>
                <a:off x="2094932" y="2363235"/>
                <a:ext cx="2429302" cy="22109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C775336-F434-4B16-A5D2-2C682D50F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6968" y="4708476"/>
                <a:ext cx="24850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AFD8D6-38C5-4AAF-AF47-20D540AF6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5147" y="2333664"/>
                <a:ext cx="0" cy="2240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6CC11E5-1CBE-4545-878A-37BA03457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90182" y="1562738"/>
                <a:ext cx="722192" cy="8302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28B864-518B-4A61-8208-151FC11D6BE6}"/>
                  </a:ext>
                </a:extLst>
              </p:cNvPr>
              <p:cNvSpPr txBox="1"/>
              <p:nvPr/>
            </p:nvSpPr>
            <p:spPr>
              <a:xfrm>
                <a:off x="4098877" y="1422375"/>
                <a:ext cx="2672959" cy="83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170files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3F2D9D0-CEBE-494E-9B29-1E6816C195F4}"/>
                  </a:ext>
                </a:extLst>
              </p:cNvPr>
              <p:cNvSpPr txBox="1"/>
              <p:nvPr/>
            </p:nvSpPr>
            <p:spPr>
              <a:xfrm>
                <a:off x="4805140" y="2991422"/>
                <a:ext cx="2429292" cy="83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99 rows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96ABF20-36AA-446C-AE39-3A0624BB38CD}"/>
                  </a:ext>
                </a:extLst>
              </p:cNvPr>
              <p:cNvSpPr txBox="1"/>
              <p:nvPr/>
            </p:nvSpPr>
            <p:spPr>
              <a:xfrm>
                <a:off x="2290157" y="4663732"/>
                <a:ext cx="3007837" cy="83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9 columns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C9EE769-B566-4E84-B68E-A6FD676C13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88651" y="1250025"/>
              <a:ext cx="3698215" cy="2258300"/>
              <a:chOff x="7515939" y="1426061"/>
              <a:chExt cx="6603955" cy="403267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D896FD1-07EA-4DC2-8EE2-EC82BC323A34}"/>
                  </a:ext>
                </a:extLst>
              </p:cNvPr>
              <p:cNvSpPr/>
              <p:nvPr/>
            </p:nvSpPr>
            <p:spPr>
              <a:xfrm>
                <a:off x="7515939" y="1610436"/>
                <a:ext cx="2429302" cy="221093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98855C5-9ABE-481E-9471-5395AC37E8A6}"/>
                  </a:ext>
                </a:extLst>
              </p:cNvPr>
              <p:cNvSpPr/>
              <p:nvPr/>
            </p:nvSpPr>
            <p:spPr>
              <a:xfrm>
                <a:off x="7668339" y="1762836"/>
                <a:ext cx="2429302" cy="221093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C86CC9F-49E3-46D3-96F5-C3A7F66C81EE}"/>
                  </a:ext>
                </a:extLst>
              </p:cNvPr>
              <p:cNvSpPr/>
              <p:nvPr/>
            </p:nvSpPr>
            <p:spPr>
              <a:xfrm>
                <a:off x="7820739" y="1915236"/>
                <a:ext cx="2429302" cy="22109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E0D6E79-C9F7-4462-AF28-D390633F9218}"/>
                  </a:ext>
                </a:extLst>
              </p:cNvPr>
              <p:cNvSpPr/>
              <p:nvPr/>
            </p:nvSpPr>
            <p:spPr>
              <a:xfrm>
                <a:off x="8246095" y="2363235"/>
                <a:ext cx="2429302" cy="22109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A4276A4-89EE-404D-B72A-82D419E953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8131" y="4708476"/>
                <a:ext cx="24850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F8A61198-BBAA-4017-9C17-85A20F7699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56310" y="2333664"/>
                <a:ext cx="0" cy="2240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0ABD3147-482A-4EF7-88BC-82AA00FAA8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41345" y="1562738"/>
                <a:ext cx="722192" cy="8302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CCC043-DB39-4638-B435-45FE0579421C}"/>
                  </a:ext>
                </a:extLst>
              </p:cNvPr>
              <p:cNvSpPr txBox="1"/>
              <p:nvPr/>
            </p:nvSpPr>
            <p:spPr>
              <a:xfrm>
                <a:off x="10247217" y="1426061"/>
                <a:ext cx="3872677" cy="83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99 </a:t>
                </a:r>
                <a:r>
                  <a:rPr lang="en-US" sz="1200" b="1" dirty="0" err="1"/>
                  <a:t>dataframes</a:t>
                </a:r>
                <a:endParaRPr lang="en-US" sz="1200" b="1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A1771BE-5DAD-447D-8260-519B9010FC1C}"/>
                  </a:ext>
                </a:extLst>
              </p:cNvPr>
              <p:cNvSpPr txBox="1"/>
              <p:nvPr/>
            </p:nvSpPr>
            <p:spPr>
              <a:xfrm>
                <a:off x="10737417" y="3072244"/>
                <a:ext cx="2644107" cy="83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170 rows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276A3A9-B9D7-40A5-B950-64CCD63C56E4}"/>
                  </a:ext>
                </a:extLst>
              </p:cNvPr>
              <p:cNvSpPr txBox="1"/>
              <p:nvPr/>
            </p:nvSpPr>
            <p:spPr>
              <a:xfrm>
                <a:off x="8575514" y="4623255"/>
                <a:ext cx="3007825" cy="83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9 columns</a:t>
                </a:r>
              </a:p>
            </p:txBody>
          </p:sp>
        </p:grp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F96B07A5-71F3-4ABB-ABD9-38CE1E2155D3}"/>
                </a:ext>
              </a:extLst>
            </p:cNvPr>
            <p:cNvSpPr/>
            <p:nvPr/>
          </p:nvSpPr>
          <p:spPr>
            <a:xfrm>
              <a:off x="7901527" y="1971179"/>
              <a:ext cx="921210" cy="49281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3BB3A09-3407-4A42-A9A4-C7524751B16E}"/>
                </a:ext>
              </a:extLst>
            </p:cNvPr>
            <p:cNvSpPr txBox="1"/>
            <p:nvPr/>
          </p:nvSpPr>
          <p:spPr>
            <a:xfrm>
              <a:off x="9176973" y="900125"/>
              <a:ext cx="2877594" cy="571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OUTPUT FILES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12FB704-4A50-4A24-8C60-B9B35AA591D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4259" y="1219408"/>
              <a:ext cx="3227471" cy="2260312"/>
              <a:chOff x="1364776" y="1422375"/>
              <a:chExt cx="5763342" cy="4036271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02F49E8-C36F-43A6-9DAA-D39996C59B1B}"/>
                  </a:ext>
                </a:extLst>
              </p:cNvPr>
              <p:cNvSpPr/>
              <p:nvPr/>
            </p:nvSpPr>
            <p:spPr>
              <a:xfrm>
                <a:off x="1364776" y="1610436"/>
                <a:ext cx="2429302" cy="221093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A7A35C9-0B88-4FEC-BBA2-8CC7043F11F7}"/>
                  </a:ext>
                </a:extLst>
              </p:cNvPr>
              <p:cNvSpPr/>
              <p:nvPr/>
            </p:nvSpPr>
            <p:spPr>
              <a:xfrm>
                <a:off x="1517176" y="1762836"/>
                <a:ext cx="2429302" cy="221093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05415BB-19A9-4A49-9F9E-60165160817A}"/>
                  </a:ext>
                </a:extLst>
              </p:cNvPr>
              <p:cNvSpPr/>
              <p:nvPr/>
            </p:nvSpPr>
            <p:spPr>
              <a:xfrm>
                <a:off x="1669576" y="1915236"/>
                <a:ext cx="2429302" cy="22109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1B8416A-744B-44B3-8D9F-BB96358A83F7}"/>
                  </a:ext>
                </a:extLst>
              </p:cNvPr>
              <p:cNvSpPr/>
              <p:nvPr/>
            </p:nvSpPr>
            <p:spPr>
              <a:xfrm>
                <a:off x="2094932" y="2363235"/>
                <a:ext cx="2429302" cy="22109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7BF36F4-170C-4973-8DC7-7F32C1C64E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6968" y="4708476"/>
                <a:ext cx="24850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85A90E4A-DD36-4F9E-A113-13117FC3F4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5147" y="2333664"/>
                <a:ext cx="0" cy="2240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FE028EC7-5C40-41B1-A63E-CBB623C163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90182" y="1562738"/>
                <a:ext cx="722192" cy="8302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6BD16EF-2937-42F8-A992-8AC1DC032D5C}"/>
                  </a:ext>
                </a:extLst>
              </p:cNvPr>
              <p:cNvSpPr txBox="1"/>
              <p:nvPr/>
            </p:nvSpPr>
            <p:spPr>
              <a:xfrm>
                <a:off x="4098878" y="1422375"/>
                <a:ext cx="2548264" cy="83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170 files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F96B5AF-EFA7-4E07-B88E-EAC07D47CC84}"/>
                  </a:ext>
                </a:extLst>
              </p:cNvPr>
              <p:cNvSpPr txBox="1"/>
              <p:nvPr/>
            </p:nvSpPr>
            <p:spPr>
              <a:xfrm>
                <a:off x="4673812" y="3254088"/>
                <a:ext cx="2454306" cy="83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99 rows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3F4D3DF-FC7C-431F-84F0-B1E2878B3643}"/>
                  </a:ext>
                </a:extLst>
              </p:cNvPr>
              <p:cNvSpPr txBox="1"/>
              <p:nvPr/>
            </p:nvSpPr>
            <p:spPr>
              <a:xfrm>
                <a:off x="2101717" y="4623161"/>
                <a:ext cx="2853338" cy="83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9 columns</a:t>
                </a:r>
              </a:p>
            </p:txBody>
          </p:sp>
        </p:grpSp>
        <p:sp>
          <p:nvSpPr>
            <p:cNvPr id="78" name="Arrow: Right 77">
              <a:extLst>
                <a:ext uri="{FF2B5EF4-FFF2-40B4-BE49-F238E27FC236}">
                  <a16:creationId xmlns:a16="http://schemas.microsoft.com/office/drawing/2014/main" id="{E9EF423F-642D-4929-AC1A-79B8DFDA223A}"/>
                </a:ext>
              </a:extLst>
            </p:cNvPr>
            <p:cNvSpPr/>
            <p:nvPr/>
          </p:nvSpPr>
          <p:spPr>
            <a:xfrm>
              <a:off x="3359196" y="1981124"/>
              <a:ext cx="921210" cy="49281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EC4172C7-6091-4BAE-8E30-2E290A909ED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1270"/>
          <a:stretch/>
        </p:blipFill>
        <p:spPr>
          <a:xfrm>
            <a:off x="565638" y="960834"/>
            <a:ext cx="10896600" cy="21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8DD9-97D7-45B3-AD76-30F222A6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D49D-E85D-4690-8E1B-6BFC5CD2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7245E-C96A-4C43-8627-7CD0B2DF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62D0-9720-45CF-AA47-7372A6A45C48}" type="datetime1">
              <a:rPr lang="en-US" smtClean="0"/>
              <a:t>02/15/2019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5BF0C-7FAA-41FA-BEC4-DDC9EF1F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54070C-A4F7-45AB-817B-0F5C2A529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24" y="3665220"/>
            <a:ext cx="5143500" cy="3192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CD968C-9551-43DB-892B-31B73CFD8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839" y="136525"/>
            <a:ext cx="7335965" cy="3455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7C4FFA-AE64-4CFC-9433-07D15EE1C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6" y="43542"/>
            <a:ext cx="46863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5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Step 4 &amp; 5 : Post – processing and output files.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83" y="717530"/>
            <a:ext cx="4874532" cy="2308324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Create output files corresponding to each subject </a:t>
            </a:r>
          </a:p>
          <a:p>
            <a:pPr algn="just"/>
            <a:r>
              <a:rPr lang="en-US" sz="2400" dirty="0"/>
              <a:t>Output is a text file that has only the outlier ROI_ID and Measure.</a:t>
            </a:r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5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02/15/2019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9CA2AC-DFCD-4DD3-A92A-F7549EA37046}"/>
              </a:ext>
            </a:extLst>
          </p:cNvPr>
          <p:cNvSpPr/>
          <p:nvPr/>
        </p:nvSpPr>
        <p:spPr>
          <a:xfrm>
            <a:off x="321583" y="3017085"/>
            <a:ext cx="48745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Create </a:t>
            </a:r>
            <a:r>
              <a:rPr lang="en-US" sz="2400" dirty="0" err="1"/>
              <a:t>dataframes</a:t>
            </a:r>
            <a:r>
              <a:rPr lang="en-US" sz="2400" dirty="0"/>
              <a:t> – each subject with all ROIs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ROI_ID – modified by </a:t>
            </a:r>
            <a:r>
              <a:rPr lang="en-US" sz="2400" dirty="0" err="1"/>
              <a:t>IQR.Hence</a:t>
            </a:r>
            <a:r>
              <a:rPr lang="en-US" sz="2400" dirty="0"/>
              <a:t>, restore original ROI_IDs and set the index as ROI_IDs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True/False output </a:t>
            </a:r>
            <a:r>
              <a:rPr lang="en-US" sz="2400" dirty="0">
                <a:sym typeface="Wingdings" panose="05000000000000000000" pitchFamily="2" charset="2"/>
              </a:rPr>
              <a:t> 1/0 Format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Get (</a:t>
            </a:r>
            <a:r>
              <a:rPr lang="en-US" sz="2400" dirty="0" err="1">
                <a:sym typeface="Wingdings" panose="05000000000000000000" pitchFamily="2" charset="2"/>
              </a:rPr>
              <a:t>index,column_header</a:t>
            </a:r>
            <a:r>
              <a:rPr lang="en-US" sz="2400" dirty="0">
                <a:sym typeface="Wingdings" panose="05000000000000000000" pitchFamily="2" charset="2"/>
              </a:rPr>
              <a:t>) for all outliers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Write results only in each text file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D1117A-68DE-4232-9FC4-B448E2B5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917" y="748445"/>
            <a:ext cx="4352925" cy="1466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05209D-4590-46B8-B013-00B3960B5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54" y="2240873"/>
            <a:ext cx="69913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Output Data file – Sample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7" y="840545"/>
            <a:ext cx="9509759" cy="3958922"/>
          </a:xfrm>
        </p:spPr>
        <p:txBody>
          <a:bodyPr>
            <a:noAutofit/>
          </a:bodyPr>
          <a:lstStyle/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6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02/15/2019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6B6868-61A8-4D61-B41A-21ABFE5AF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91" y="4110259"/>
            <a:ext cx="2981325" cy="1990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A4B85-B9A3-4056-926C-876C28CBC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016" y="4145748"/>
            <a:ext cx="3295650" cy="184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0D845B-C469-40AC-8917-1D0675250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166" y="811314"/>
            <a:ext cx="3181350" cy="2943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82CCF2-21C7-4664-852F-FC3956E17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791" y="898046"/>
            <a:ext cx="2800350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687D7A-EC01-4592-B829-AFF369A4D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0989" y="792080"/>
            <a:ext cx="3562350" cy="2695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B74C63-152D-416D-8E8E-2E1248650531}"/>
              </a:ext>
            </a:extLst>
          </p:cNvPr>
          <p:cNvSpPr txBox="1"/>
          <p:nvPr/>
        </p:nvSpPr>
        <p:spPr>
          <a:xfrm>
            <a:off x="77007" y="1544565"/>
            <a:ext cx="125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25% - 75 %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15FBA3-3848-4BEA-9218-CBE3CAB46FDD}"/>
              </a:ext>
            </a:extLst>
          </p:cNvPr>
          <p:cNvSpPr/>
          <p:nvPr/>
        </p:nvSpPr>
        <p:spPr>
          <a:xfrm>
            <a:off x="77007" y="4110259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10% - 90 %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5B931F-3488-4A60-83AC-FF3A735A12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9589" y="4167409"/>
            <a:ext cx="31051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2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From prev. week : Outlier Detection – 1 class SVM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28DE9-4C9B-4572-85D5-3F1B3472B5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949" y="884875"/>
                <a:ext cx="7295854" cy="446295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Unsupervised Learning </a:t>
                </a:r>
              </a:p>
              <a:p>
                <a:pPr algn="just"/>
                <a:r>
                  <a:rPr lang="en-US" sz="2400" dirty="0"/>
                  <a:t>Training – on only one class of data(normal class)</a:t>
                </a:r>
              </a:p>
              <a:p>
                <a:pPr algn="just"/>
                <a:r>
                  <a:rPr lang="en-US" sz="2400" dirty="0"/>
                  <a:t>Any new data – classified or detected as outlier – position calculated relative to inliers</a:t>
                </a:r>
              </a:p>
              <a:p>
                <a:pPr algn="just"/>
                <a:r>
                  <a:rPr lang="en-US" sz="2400" dirty="0"/>
                  <a:t>Concept : finding an hyper sphere in which most of training samples are included in a minimum volume. </a:t>
                </a:r>
              </a:p>
              <a:p>
                <a:pPr algn="just"/>
                <a:r>
                  <a:rPr lang="en-US" sz="2400" dirty="0"/>
                  <a:t>Objective : estimate a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- enclosing most of learning samples into hyper sphere </a:t>
                </a:r>
                <a:br>
                  <a:rPr lang="en-US" sz="2400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, with minimum volume. (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– size of feature vector,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decision function). </a:t>
                </a:r>
              </a:p>
              <a:p>
                <a:pPr marL="0" indent="0" algn="just">
                  <a:buNone/>
                </a:pPr>
                <a:endParaRPr lang="en-US" sz="2400" dirty="0"/>
              </a:p>
              <a:p>
                <a:pPr algn="just"/>
                <a:r>
                  <a:rPr lang="en-US" sz="2400" dirty="0"/>
                  <a:t>Function available in </a:t>
                </a:r>
                <a:r>
                  <a:rPr lang="en-US" sz="2400" dirty="0" err="1"/>
                  <a:t>scikit</a:t>
                </a:r>
                <a:r>
                  <a:rPr lang="en-US" sz="2400" dirty="0"/>
                  <a:t>- learn only. Not in </a:t>
                </a:r>
                <a:r>
                  <a:rPr lang="en-US" sz="2400" dirty="0" err="1"/>
                  <a:t>Scipy</a:t>
                </a:r>
                <a:r>
                  <a:rPr lang="en-US" sz="2400" dirty="0"/>
                  <a:t>. </a:t>
                </a:r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28DE9-4C9B-4572-85D5-3F1B3472B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949" y="884875"/>
                <a:ext cx="7295854" cy="4462952"/>
              </a:xfrm>
              <a:blipFill>
                <a:blip r:embed="rId2"/>
                <a:stretch>
                  <a:fillRect l="-1086" t="-1913" r="-1337" b="-1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22F6B2-602E-451B-B19C-4169954BB4A8}"/>
              </a:ext>
            </a:extLst>
          </p:cNvPr>
          <p:cNvGrpSpPr/>
          <p:nvPr/>
        </p:nvGrpSpPr>
        <p:grpSpPr>
          <a:xfrm>
            <a:off x="7492802" y="1416682"/>
            <a:ext cx="5168118" cy="3000573"/>
            <a:chOff x="7619415" y="136525"/>
            <a:chExt cx="4757516" cy="26137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D7510BB-EE23-48FF-914B-E11BCB138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9415" y="136525"/>
              <a:ext cx="4198620" cy="2400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9F0666-98C3-4D84-9B2E-B802F650661F}"/>
                </a:ext>
              </a:extLst>
            </p:cNvPr>
            <p:cNvSpPr txBox="1"/>
            <p:nvPr/>
          </p:nvSpPr>
          <p:spPr>
            <a:xfrm>
              <a:off x="8178311" y="2473308"/>
              <a:ext cx="41986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 classification based on 1-class SVM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25233E1-C9A5-4135-B30A-712CF750DD9F}"/>
              </a:ext>
            </a:extLst>
          </p:cNvPr>
          <p:cNvSpPr txBox="1"/>
          <p:nvPr/>
        </p:nvSpPr>
        <p:spPr>
          <a:xfrm>
            <a:off x="393895" y="5711485"/>
            <a:ext cx="1124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Ref : Yasmine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Guerbai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Youcef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Chibani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Bilal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Hadjadji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“The effective use of the one-class SVM classifier for handwritten signature verification based on writer-independent parameters”,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  <a:hlinkClick r:id="rId4" tooltip="Persistent link using digital object identifi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https://doi.org/10.1016/j.patcog.2014.07.016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5F11069-13D5-428C-9C4A-B0BDC59F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F946-69C8-4CF2-A553-A25795BC30E4}" type="datetime1">
              <a:rPr lang="en-US" smtClean="0"/>
              <a:t>02/15/2019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0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7CEE-8ABE-45AA-9552-5203F561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136525"/>
            <a:ext cx="10515600" cy="704020"/>
          </a:xfrm>
        </p:spPr>
        <p:txBody>
          <a:bodyPr>
            <a:normAutofit/>
          </a:bodyPr>
          <a:lstStyle/>
          <a:p>
            <a:r>
              <a:rPr lang="en-US" sz="3600" b="1" dirty="0"/>
              <a:t>Implementation of one – class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8DE9-4C9B-4572-85D5-3F1B3472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7" y="840545"/>
            <a:ext cx="9509759" cy="3958922"/>
          </a:xfrm>
        </p:spPr>
        <p:txBody>
          <a:bodyPr>
            <a:noAutofit/>
          </a:bodyPr>
          <a:lstStyle/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1279-2E7C-4D29-BEDD-3FA9A9B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8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822A391-DA35-43E0-996A-08B55C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A0C9-9585-4198-BF6C-19354F6FDDB7}" type="datetime1">
              <a:rPr lang="en-US" smtClean="0"/>
              <a:t>02/15/2019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6B984B-C2B7-4FE4-A0EB-60084C32C9E5}"/>
              </a:ext>
            </a:extLst>
          </p:cNvPr>
          <p:cNvSpPr txBox="1">
            <a:spLocks/>
          </p:cNvSpPr>
          <p:nvPr/>
        </p:nvSpPr>
        <p:spPr>
          <a:xfrm>
            <a:off x="613117" y="840545"/>
            <a:ext cx="9619454" cy="2308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Test : Train split = 0.1 : 0.9</a:t>
            </a:r>
          </a:p>
          <a:p>
            <a:pPr algn="just"/>
            <a:r>
              <a:rPr lang="en-US" sz="2400" dirty="0"/>
              <a:t>Do the same pre – processing for training and test files </a:t>
            </a:r>
          </a:p>
          <a:p>
            <a:pPr algn="just"/>
            <a:r>
              <a:rPr lang="en-US" sz="2400" dirty="0"/>
              <a:t>Train the model on only the training files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FB2A1-D0C3-4C1C-9AA1-F78AEE50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78050"/>
            <a:ext cx="74009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1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AD1A-4C6A-4F63-8FCF-54E1BB8D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-8742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One Class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16F4-D952-4839-9D70-84E5CC394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46" y="1126671"/>
            <a:ext cx="488042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Result = -1 </a:t>
            </a:r>
            <a:r>
              <a:rPr lang="en-US" sz="2400" dirty="0">
                <a:sym typeface="Wingdings" panose="05000000000000000000" pitchFamily="2" charset="2"/>
              </a:rPr>
              <a:t> Outlier</a:t>
            </a:r>
          </a:p>
          <a:p>
            <a:r>
              <a:rPr lang="en-US" sz="2400" dirty="0">
                <a:sym typeface="Wingdings" panose="05000000000000000000" pitchFamily="2" charset="2"/>
              </a:rPr>
              <a:t>For each ROI, the outlier for each file is obtained as an array </a:t>
            </a:r>
          </a:p>
          <a:p>
            <a:r>
              <a:rPr lang="en-US" sz="2400" dirty="0">
                <a:sym typeface="Wingdings" panose="05000000000000000000" pitchFamily="2" charset="2"/>
              </a:rPr>
              <a:t>All measures are taken as features, hence the output is a single digit – telling if an outlier is present in the file or not. 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Hence the output is just the ROI_ID.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EDFE5-C3D5-4EA0-8A3A-6B28502A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62D0-9720-45CF-AA47-7372A6A45C48}" type="datetime1">
              <a:rPr lang="en-US" smtClean="0"/>
              <a:t>02/15/2019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F27EB-BC00-4B7D-816B-AB34E95E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37D-B60E-42B2-BAEB-B2CB1795C5F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3BCF5-9F0E-4DA0-AE6C-D5B70C1D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75" y="625248"/>
            <a:ext cx="6800850" cy="2733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02A283-D615-4F85-86B9-B27B13571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0" y="3519487"/>
            <a:ext cx="32480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3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1182</Words>
  <Application>Microsoft Office PowerPoint</Application>
  <PresentationFormat>Widescreen</PresentationFormat>
  <Paragraphs>202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Directed Research  Outlier Detection  Nilearn - Intro</vt:lpstr>
      <vt:lpstr>PowerPoint Presentation</vt:lpstr>
      <vt:lpstr>Input files and processing </vt:lpstr>
      <vt:lpstr>PowerPoint Presentation</vt:lpstr>
      <vt:lpstr>Step 4 &amp; 5 : Post – processing and output files.  </vt:lpstr>
      <vt:lpstr>Output Data file – Sample  </vt:lpstr>
      <vt:lpstr>From prev. week : Outlier Detection – 1 class SVM </vt:lpstr>
      <vt:lpstr>Implementation of one – class SVM</vt:lpstr>
      <vt:lpstr>One Class SVM</vt:lpstr>
      <vt:lpstr>Outlier Detection Methods : Z - Score</vt:lpstr>
      <vt:lpstr>Outlier Detection Methods : LOF </vt:lpstr>
      <vt:lpstr>Outlier Detection Methods : Dbscan(parameter MinPts)</vt:lpstr>
      <vt:lpstr>Outlier Detection Methods : Isolation Forests</vt:lpstr>
      <vt:lpstr>Nilearn - Introduction</vt:lpstr>
      <vt:lpstr>Nilearn – Working with files generated from Brainsuite</vt:lpstr>
      <vt:lpstr>Nilearn – Working with files generated from CSE : Skull stripping</vt:lpstr>
      <vt:lpstr>Nilearn – Working with files from CSE</vt:lpstr>
      <vt:lpstr>Nilearn – Working with files from SVReg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Research  BrainSuite and Outlier Detection</dc:title>
  <dc:creator>Muthulakshmi</dc:creator>
  <cp:lastModifiedBy>Muthulakshmi Chandrasekaran</cp:lastModifiedBy>
  <cp:revision>239</cp:revision>
  <dcterms:created xsi:type="dcterms:W3CDTF">2019-01-25T01:41:14Z</dcterms:created>
  <dcterms:modified xsi:type="dcterms:W3CDTF">2019-02-15T17:22:00Z</dcterms:modified>
</cp:coreProperties>
</file>