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71" r:id="rId8"/>
    <p:sldId id="260" r:id="rId9"/>
    <p:sldId id="261" r:id="rId10"/>
    <p:sldId id="268" r:id="rId11"/>
    <p:sldId id="274" r:id="rId12"/>
    <p:sldId id="266" r:id="rId13"/>
    <p:sldId id="277" r:id="rId14"/>
    <p:sldId id="263" r:id="rId15"/>
    <p:sldId id="273" r:id="rId16"/>
    <p:sldId id="272" r:id="rId17"/>
    <p:sldId id="279" r:id="rId18"/>
    <p:sldId id="278" r:id="rId19"/>
    <p:sldId id="265" r:id="rId20"/>
    <p:sldId id="270" r:id="rId21"/>
    <p:sldId id="26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fMRI for Clustering and Statistical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1" y="515688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Anand A. Joshi and Richard M. Leahy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4478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of one brain at a time</a:t>
            </a:r>
          </a:p>
          <a:p>
            <a:endParaRPr lang="en-US" b="1" i="1" dirty="0"/>
          </a:p>
          <a:p>
            <a:r>
              <a:rPr lang="en-US" i="1" dirty="0"/>
              <a:t>We can now directly pool the data together after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80" y="338883"/>
            <a:ext cx="10597934" cy="1280890"/>
          </a:xfrm>
        </p:spPr>
        <p:txBody>
          <a:bodyPr/>
          <a:lstStyle/>
          <a:p>
            <a:r>
              <a:rPr lang="en-US" dirty="0"/>
              <a:t>Clustering algorithms work better when data is pooled (Simulation) (not final results)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" y="2768600"/>
            <a:ext cx="2615442" cy="18598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7" y="2768600"/>
            <a:ext cx="2615442" cy="1859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1" y="3477003"/>
            <a:ext cx="3238501" cy="2302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" y="4630896"/>
            <a:ext cx="2694711" cy="1916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7" y="4630896"/>
            <a:ext cx="2684455" cy="1908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131" y="1905000"/>
            <a:ext cx="1181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data was generated on 5x5 uniform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clustering was done separately on 4 such datasets and then after pooling the data together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4416" y="648866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separate k-means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9020" y="5932613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 on pooled data</a:t>
            </a:r>
          </a:p>
        </p:txBody>
      </p:sp>
    </p:spTree>
    <p:extLst>
      <p:ext uri="{BB962C8B-B14F-4D97-AF65-F5344CB8AC3E}">
        <p14:creationId xmlns:p14="http://schemas.microsoft.com/office/powerpoint/2010/main" val="63958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1925" y="5631181"/>
            <a:ext cx="10317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more consistent Parcellation even if two groups of 20 subjects are non-overlapping</a:t>
            </a:r>
          </a:p>
          <a:p>
            <a:r>
              <a:rPr lang="en-US" b="1" i="1" dirty="0"/>
              <a:t>Therefore Joint clustering must be helping in improving performance of clustering algorithm</a:t>
            </a:r>
          </a:p>
          <a:p>
            <a:r>
              <a:rPr lang="en-US" b="1" i="1" dirty="0"/>
              <a:t>since there is more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62" y="1804775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 (60 clusters)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4221" y="1435443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subjects from first group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5480" y="143544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subjects from second group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1925" y="5631181"/>
            <a:ext cx="10317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more consistent Parcellation even if two groups of 20 subjects are non-overlapping</a:t>
            </a:r>
          </a:p>
          <a:p>
            <a:r>
              <a:rPr lang="en-US" b="1" i="1" dirty="0"/>
              <a:t>Therefore Joint clustering must be helping in improving performance of clustering algorithm</a:t>
            </a:r>
          </a:p>
          <a:p>
            <a:r>
              <a:rPr lang="en-US" b="1" i="1" dirty="0"/>
              <a:t>since there is more data.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20920" r="15903" b="21087"/>
          <a:stretch/>
        </p:blipFill>
        <p:spPr>
          <a:xfrm>
            <a:off x="1231851" y="1791675"/>
            <a:ext cx="2603157" cy="193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0691" r="15279" b="20896"/>
          <a:stretch/>
        </p:blipFill>
        <p:spPr>
          <a:xfrm>
            <a:off x="1167578" y="3707358"/>
            <a:ext cx="2662287" cy="1947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5" t="20098" r="15381" b="21136"/>
          <a:stretch/>
        </p:blipFill>
        <p:spPr>
          <a:xfrm>
            <a:off x="6717131" y="3667204"/>
            <a:ext cx="2650757" cy="1959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20739" r="15204" b="20027"/>
          <a:stretch/>
        </p:blipFill>
        <p:spPr>
          <a:xfrm>
            <a:off x="6703591" y="1790057"/>
            <a:ext cx="2664297" cy="1974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0724" r="15307" b="21596"/>
          <a:stretch/>
        </p:blipFill>
        <p:spPr>
          <a:xfrm>
            <a:off x="9367888" y="3705832"/>
            <a:ext cx="2641600" cy="19229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1402" r="15307" b="20948"/>
          <a:stretch/>
        </p:blipFill>
        <p:spPr>
          <a:xfrm>
            <a:off x="9367888" y="1815566"/>
            <a:ext cx="2641600" cy="192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20994" r="15405" b="20095"/>
          <a:stretch/>
        </p:blipFill>
        <p:spPr>
          <a:xfrm>
            <a:off x="3808155" y="1804775"/>
            <a:ext cx="2627870" cy="1963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21208" r="15829" b="20904"/>
          <a:stretch/>
        </p:blipFill>
        <p:spPr>
          <a:xfrm>
            <a:off x="3805876" y="3721023"/>
            <a:ext cx="2629533" cy="19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20281" r="15684" b="19449"/>
          <a:stretch/>
        </p:blipFill>
        <p:spPr>
          <a:xfrm>
            <a:off x="1299410" y="3754829"/>
            <a:ext cx="2634916" cy="2009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7" t="20767" r="13894" b="20767"/>
          <a:stretch/>
        </p:blipFill>
        <p:spPr>
          <a:xfrm>
            <a:off x="1299410" y="1901966"/>
            <a:ext cx="2719137" cy="194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8" t="19368" r="15473" b="20360"/>
          <a:stretch/>
        </p:blipFill>
        <p:spPr>
          <a:xfrm>
            <a:off x="3934326" y="3754828"/>
            <a:ext cx="2634915" cy="200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9666" r="15152" b="21128"/>
          <a:stretch/>
        </p:blipFill>
        <p:spPr>
          <a:xfrm>
            <a:off x="3934326" y="1901967"/>
            <a:ext cx="2659183" cy="197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075" r="15473" b="20375"/>
          <a:stretch/>
        </p:blipFill>
        <p:spPr>
          <a:xfrm>
            <a:off x="6581273" y="1902579"/>
            <a:ext cx="2622884" cy="198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t="20406" r="15053" b="20776"/>
          <a:stretch/>
        </p:blipFill>
        <p:spPr>
          <a:xfrm>
            <a:off x="6533146" y="3803264"/>
            <a:ext cx="2671011" cy="1960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3" t="20591" r="15368" b="20591"/>
          <a:stretch/>
        </p:blipFill>
        <p:spPr>
          <a:xfrm>
            <a:off x="9168061" y="3803263"/>
            <a:ext cx="2634916" cy="1960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767" r="15789" b="20767"/>
          <a:stretch/>
        </p:blipFill>
        <p:spPr>
          <a:xfrm>
            <a:off x="9192124" y="1902578"/>
            <a:ext cx="2610853" cy="19491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70085" y="227068"/>
            <a:ext cx="8911687" cy="1280890"/>
          </a:xfrm>
        </p:spPr>
        <p:txBody>
          <a:bodyPr/>
          <a:lstStyle/>
          <a:p>
            <a:r>
              <a:rPr lang="en-US" dirty="0"/>
              <a:t>100 ROIs Individual Clustering and recoloring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567" y="1507958"/>
            <a:ext cx="876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                                Sub 2                              Sub 3                                 Sub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0559" y="6136106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very little consistency across subjects</a:t>
            </a:r>
          </a:p>
        </p:txBody>
      </p:sp>
    </p:spTree>
    <p:extLst>
      <p:ext uri="{BB962C8B-B14F-4D97-AF65-F5344CB8AC3E}">
        <p14:creationId xmlns:p14="http://schemas.microsoft.com/office/powerpoint/2010/main" val="388710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7200"/>
            <a:ext cx="8911687" cy="1280890"/>
          </a:xfrm>
        </p:spPr>
        <p:txBody>
          <a:bodyPr/>
          <a:lstStyle/>
          <a:p>
            <a:r>
              <a:rPr lang="en-US" dirty="0"/>
              <a:t>100 ROIs Joint Clustering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5295" y="1092667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number of ROIs also show consistent parcellation when done in a group-wise manner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6423" y="1526092"/>
            <a:ext cx="11245197" cy="4249884"/>
            <a:chOff x="742518" y="2069065"/>
            <a:chExt cx="11245197" cy="4249884"/>
          </a:xfrm>
        </p:grpSpPr>
        <p:grpSp>
          <p:nvGrpSpPr>
            <p:cNvPr id="27" name="Group 26"/>
            <p:cNvGrpSpPr/>
            <p:nvPr/>
          </p:nvGrpSpPr>
          <p:grpSpPr>
            <a:xfrm>
              <a:off x="6686760" y="2438397"/>
              <a:ext cx="5300955" cy="3848103"/>
              <a:chOff x="6667711" y="-361488"/>
              <a:chExt cx="6857143" cy="497778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4" y="-361484"/>
                <a:ext cx="3428571" cy="248888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1" y="2127402"/>
                <a:ext cx="3428571" cy="248889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0" y="-361488"/>
                <a:ext cx="3428572" cy="24888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3" y="2127404"/>
                <a:ext cx="3428571" cy="24888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082384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3244" y="2069065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64078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09541" y="2086476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2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9" t="20921" r="15369" b="21143"/>
            <a:stretch/>
          </p:blipFill>
          <p:spPr>
            <a:xfrm>
              <a:off x="746769" y="2438397"/>
              <a:ext cx="2622884" cy="19314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9" t="20511" r="12595" b="20662"/>
            <a:stretch/>
          </p:blipFill>
          <p:spPr>
            <a:xfrm>
              <a:off x="742518" y="4357802"/>
              <a:ext cx="2735417" cy="196114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4" t="20921" r="14175" b="21143"/>
            <a:stretch/>
          </p:blipFill>
          <p:spPr>
            <a:xfrm>
              <a:off x="3369653" y="2445779"/>
              <a:ext cx="2684583" cy="193143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t="21233" r="15718" b="20662"/>
            <a:stretch/>
          </p:blipFill>
          <p:spPr>
            <a:xfrm>
              <a:off x="3477937" y="4377215"/>
              <a:ext cx="2576299" cy="193708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993824" y="5955631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clustering is obtained even if we haven’t enforced any prior for </a:t>
            </a:r>
          </a:p>
          <a:p>
            <a:r>
              <a:rPr lang="en-US" dirty="0"/>
              <a:t>similarity across subjects or even boundary smoothness within subject</a:t>
            </a:r>
          </a:p>
        </p:txBody>
      </p:sp>
    </p:spTree>
    <p:extLst>
      <p:ext uri="{BB962C8B-B14F-4D97-AF65-F5344CB8AC3E}">
        <p14:creationId xmlns:p14="http://schemas.microsoft.com/office/powerpoint/2010/main" val="424977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common subject in two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Silhoutte</a:t>
            </a:r>
            <a:r>
              <a:rPr lang="en-US" dirty="0"/>
              <a:t>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3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190" y="1631092"/>
            <a:ext cx="8915400" cy="3777622"/>
          </a:xfrm>
        </p:spPr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possible, No constraint on topography of the labels</a:t>
            </a:r>
          </a:p>
          <a:p>
            <a:r>
              <a:rPr lang="en-US" dirty="0"/>
              <a:t>Purely data driven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Registration using fMRI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20223" r="14828" b="20400"/>
          <a:stretch/>
        </p:blipFill>
        <p:spPr>
          <a:xfrm>
            <a:off x="2293495" y="2263515"/>
            <a:ext cx="3586472" cy="2653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8851" y="5610542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labeled brain for subject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1872" y="5333543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map each vertex of subject 1 </a:t>
            </a:r>
          </a:p>
          <a:p>
            <a:r>
              <a:rPr lang="en-US" dirty="0"/>
              <a:t>to the closest vertex of subject 2 in </a:t>
            </a:r>
          </a:p>
          <a:p>
            <a:r>
              <a:rPr lang="en-US" dirty="0"/>
              <a:t>the spherical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9839" r="15040" b="19949"/>
          <a:stretch/>
        </p:blipFill>
        <p:spPr>
          <a:xfrm>
            <a:off x="6700602" y="2263514"/>
            <a:ext cx="3432749" cy="25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535" y="1682578"/>
            <a:ext cx="9215609" cy="46523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Cortical Registration based on fMRI</a:t>
            </a:r>
          </a:p>
          <a:p>
            <a:pPr lvl="1"/>
            <a:r>
              <a:rPr lang="en-US" dirty="0"/>
              <a:t>The distance of sphere can be used to drive registration</a:t>
            </a:r>
          </a:p>
          <a:p>
            <a:pPr lvl="1"/>
            <a:r>
              <a:rPr lang="en-US" dirty="0"/>
              <a:t>Or the correspondence can be found directly on sphere using Hungarian Algorithm</a:t>
            </a:r>
          </a:p>
          <a:p>
            <a:endParaRPr lang="en-US" dirty="0"/>
          </a:p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r>
              <a:rPr lang="en-US" dirty="0"/>
              <a:t>K-means tends to find spherical clusters of equal size. We should try DBSCAN which is also scalable </a:t>
            </a:r>
            <a:r>
              <a:rPr lang="en-US" dirty="0" err="1"/>
              <a:t>wrt</a:t>
            </a:r>
            <a:r>
              <a:rPr lang="en-US" dirty="0"/>
              <a:t> number of samples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marL="57150" indent="0">
              <a:buNone/>
            </a:pPr>
            <a:r>
              <a:rPr lang="en-US" dirty="0"/>
              <a:t>Sparsity priors can be used for fitting the orthonormal transformation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868" y="178860"/>
            <a:ext cx="8911687" cy="1280890"/>
          </a:xfrm>
        </p:spPr>
        <p:txBody>
          <a:bodyPr/>
          <a:lstStyle/>
          <a:p>
            <a:r>
              <a:rPr lang="en-US" dirty="0"/>
              <a:t>Random permutation of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75" y="970551"/>
            <a:ext cx="8915400" cy="3777622"/>
          </a:xfrm>
        </p:spPr>
        <p:txBody>
          <a:bodyPr/>
          <a:lstStyle/>
          <a:p>
            <a:r>
              <a:rPr lang="en-US" dirty="0"/>
              <a:t>Correlation was computed between time series data of Brain 1 B1 and Brain 2 with permuted vertices. </a:t>
            </a:r>
          </a:p>
          <a:p>
            <a:r>
              <a:rPr lang="en-US" dirty="0"/>
              <a:t>It seems that the correlation only increases to average about .3. Note that after </a:t>
            </a:r>
            <a:r>
              <a:rPr lang="en-US" dirty="0" err="1"/>
              <a:t>tNLM</a:t>
            </a:r>
            <a:r>
              <a:rPr lang="en-US" dirty="0"/>
              <a:t> average correlation within subject is about that. So it seems to align the baseline signal only.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3860801"/>
            <a:ext cx="11832771" cy="2260244"/>
            <a:chOff x="228600" y="3964771"/>
            <a:chExt cx="14366790" cy="27442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82"/>
            <a:stretch/>
          </p:blipFill>
          <p:spPr>
            <a:xfrm>
              <a:off x="228600" y="3964771"/>
              <a:ext cx="3810000" cy="274428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82"/>
            <a:stretch/>
          </p:blipFill>
          <p:spPr>
            <a:xfrm>
              <a:off x="3820298" y="3964771"/>
              <a:ext cx="3810000" cy="2744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82"/>
            <a:stretch/>
          </p:blipFill>
          <p:spPr>
            <a:xfrm>
              <a:off x="7411996" y="3964771"/>
              <a:ext cx="3810000" cy="27442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82"/>
            <a:stretch/>
          </p:blipFill>
          <p:spPr>
            <a:xfrm>
              <a:off x="10785390" y="3964771"/>
              <a:ext cx="3810000" cy="274428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99972" y="32672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475" y="321030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after Sync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58704" y="2748641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 1 to Sub 2 </a:t>
            </a:r>
          </a:p>
          <a:p>
            <a:pPr algn="ctr"/>
            <a:r>
              <a:rPr lang="en-US" dirty="0"/>
              <a:t>(permuted vertices) </a:t>
            </a:r>
          </a:p>
          <a:p>
            <a:pPr algn="ctr"/>
            <a:r>
              <a:rPr lang="en-US" dirty="0"/>
              <a:t>after Sync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7373" y="293330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 1 to Sub 2 </a:t>
            </a:r>
          </a:p>
          <a:p>
            <a:pPr algn="ctr"/>
            <a:r>
              <a:rPr lang="en-US" dirty="0"/>
              <a:t>(permuted vertices)</a:t>
            </a:r>
          </a:p>
        </p:txBody>
      </p:sp>
    </p:spTree>
    <p:extLst>
      <p:ext uri="{BB962C8B-B14F-4D97-AF65-F5344CB8AC3E}">
        <p14:creationId xmlns:p14="http://schemas.microsoft.com/office/powerpoint/2010/main" val="26746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758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𝑋𝑌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75887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8" r="-451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of subjects are on spheres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80335" y="4464265"/>
            <a:ext cx="1064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The assumption that “</a:t>
            </a:r>
            <a:r>
              <a:rPr lang="en-US" b="1" i="1" dirty="0"/>
              <a:t>The brains have similar overall correlation patterns</a:t>
            </a:r>
            <a:r>
              <a:rPr lang="en-US" dirty="0"/>
              <a:t>” means that individual scans are rotated/flipped spheres with respect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optimal </a:t>
            </a:r>
            <a:r>
              <a:rPr lang="en-US" b="1" dirty="0"/>
              <a:t>orthonormal transformation </a:t>
            </a:r>
            <a:r>
              <a:rPr lang="en-US" dirty="0"/>
              <a:t>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orthogonal transformation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1507743"/>
            <a:ext cx="6545750" cy="1986943"/>
            <a:chOff x="2109536" y="2539250"/>
            <a:chExt cx="6545750" cy="19869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 rot="16200000" flipH="1"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15611" y="348874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3427" y="348874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9807" y="34887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n</a:t>
            </a:r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24060"/>
            <a:ext cx="10304462" cy="1280890"/>
          </a:xfrm>
        </p:spPr>
        <p:txBody>
          <a:bodyPr/>
          <a:lstStyle/>
          <a:p>
            <a:r>
              <a:rPr lang="en-US" dirty="0"/>
              <a:t>Finding Optimal Orthogonal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blipFill>
                <a:blip r:embed="rId2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We want to find an orthogonal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that aligns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the two brains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blipFill>
                <a:blip r:embed="rId3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85901" y="2515811"/>
                <a:ext cx="9779280" cy="1192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number of vertices and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number of time points.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1" y="2515811"/>
                <a:ext cx="9779280" cy="1192058"/>
              </a:xfrm>
              <a:prstGeom prst="rect">
                <a:avLst/>
              </a:prstGeom>
              <a:blipFill>
                <a:blip r:embed="rId4"/>
                <a:stretch>
                  <a:fillRect l="-561" b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Solution:</a:t>
                </a:r>
              </a:p>
              <a:p>
                <a:endParaRPr lang="en-US" dirty="0"/>
              </a:p>
              <a:p>
                <a:r>
                  <a:rPr lang="en-US" dirty="0"/>
                  <a:t>First, we perform SVD of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optimal orthogonal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(details skipped).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sync.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transformed data has the same correlation pattern as the original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1-1 transform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blipFill>
                <a:blip r:embed="rId5"/>
                <a:stretch>
                  <a:fillRect l="-591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458"/>
          </a:xfrm>
        </p:spPr>
        <p:txBody>
          <a:bodyPr/>
          <a:lstStyle/>
          <a:p>
            <a:r>
              <a:rPr lang="en-US" dirty="0"/>
              <a:t>Task fMRI (language task)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21256" r="15146" b="20908"/>
          <a:stretch/>
        </p:blipFill>
        <p:spPr>
          <a:xfrm>
            <a:off x="1227221" y="2566648"/>
            <a:ext cx="3612737" cy="26353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t="20985" r="15723" b="20636"/>
          <a:stretch/>
        </p:blipFill>
        <p:spPr>
          <a:xfrm>
            <a:off x="5121682" y="2566649"/>
            <a:ext cx="3575618" cy="2660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438" y="1359568"/>
            <a:ext cx="866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Subjects were considered without </a:t>
            </a:r>
            <a:r>
              <a:rPr lang="en-US" dirty="0" err="1"/>
              <a:t>tNLM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of time series from one subject to the other was computed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8887" y="5221744"/>
            <a:ext cx="19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Sync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9264" y="5201965"/>
            <a:ext cx="16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Sync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92935" r="10361" b="1507"/>
          <a:stretch/>
        </p:blipFill>
        <p:spPr>
          <a:xfrm rot="16200000">
            <a:off x="7558773" y="3823814"/>
            <a:ext cx="3020173" cy="185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1505" y="522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0958" y="2241843"/>
            <a:ext cx="9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7221" y="571499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resting state to task fMRI (from different subjects) </a:t>
            </a:r>
          </a:p>
          <a:p>
            <a:r>
              <a:rPr lang="en-US" dirty="0"/>
              <a:t>are much lower even after Brain Sync</a:t>
            </a:r>
          </a:p>
        </p:txBody>
      </p:sp>
    </p:spTree>
    <p:extLst>
      <p:ext uri="{BB962C8B-B14F-4D97-AF65-F5344CB8AC3E}">
        <p14:creationId xmlns:p14="http://schemas.microsoft.com/office/powerpoint/2010/main" val="34742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80912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53388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60889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67430" y="4271264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(synced)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02" y="369243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2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4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1659</TotalTime>
  <Words>932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Wisp</vt:lpstr>
      <vt:lpstr>BrainSync: Synchronizing Resting State fMRI for Clustering and Statistical Analysis</vt:lpstr>
      <vt:lpstr>rsfMRI data</vt:lpstr>
      <vt:lpstr>Metric on fMRI Signal</vt:lpstr>
      <vt:lpstr>Time series of subjects are on spheres</vt:lpstr>
      <vt:lpstr>Finding Optimal Orthogonal Transformation</vt:lpstr>
      <vt:lpstr>Correlation of Signals</vt:lpstr>
      <vt:lpstr>Task fMRI (language task)</vt:lpstr>
      <vt:lpstr>Correlation of Signals</vt:lpstr>
      <vt:lpstr>Parcellation Individually</vt:lpstr>
      <vt:lpstr>Group Parcellation</vt:lpstr>
      <vt:lpstr>Clustering algorithms work better when data is pooled (Simulation) (not final results)</vt:lpstr>
      <vt:lpstr>Joint Parcellation 2 independent groups of 20 subjects each</vt:lpstr>
      <vt:lpstr>Joint Parcellation 2 independent groups of 20 subjects each (60 clusters)</vt:lpstr>
      <vt:lpstr>Session 1 and Session 2 labeled jointly</vt:lpstr>
      <vt:lpstr>100 ROIs Individual Clustering and recoloring</vt:lpstr>
      <vt:lpstr>100 ROIs Joint Clustering</vt:lpstr>
      <vt:lpstr>1 common subject in two groups</vt:lpstr>
      <vt:lpstr>Silhoutte score</vt:lpstr>
      <vt:lpstr>Conclusion</vt:lpstr>
      <vt:lpstr>Brain Registration using fMRI</vt:lpstr>
      <vt:lpstr>Other Possibilities</vt:lpstr>
      <vt:lpstr>Random permutation of vertices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217</cp:revision>
  <dcterms:created xsi:type="dcterms:W3CDTF">2016-07-28T21:40:28Z</dcterms:created>
  <dcterms:modified xsi:type="dcterms:W3CDTF">2016-08-20T00:29:40Z</dcterms:modified>
</cp:coreProperties>
</file>