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5" r:id="rId4"/>
    <p:sldId id="257" r:id="rId5"/>
    <p:sldId id="259" r:id="rId6"/>
    <p:sldId id="258" r:id="rId7"/>
    <p:sldId id="260" r:id="rId8"/>
    <p:sldId id="264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E9D16-E65E-4D41-93EA-71FCEFBDA8F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C9215-E75A-4189-8E3B-8C07EA35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9643-686D-4E82-8C1B-7C3F21B4601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EA67-3C08-444E-B9BC-C5BC228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9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9643-686D-4E82-8C1B-7C3F21B4601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EA67-3C08-444E-B9BC-C5BC228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9643-686D-4E82-8C1B-7C3F21B4601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EA67-3C08-444E-B9BC-C5BC228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9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9643-686D-4E82-8C1B-7C3F21B4601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EA67-3C08-444E-B9BC-C5BC228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5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9643-686D-4E82-8C1B-7C3F21B4601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EA67-3C08-444E-B9BC-C5BC228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0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9643-686D-4E82-8C1B-7C3F21B4601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EA67-3C08-444E-B9BC-C5BC228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9643-686D-4E82-8C1B-7C3F21B4601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EA67-3C08-444E-B9BC-C5BC228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9643-686D-4E82-8C1B-7C3F21B4601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EA67-3C08-444E-B9BC-C5BC228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9643-686D-4E82-8C1B-7C3F21B4601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EA67-3C08-444E-B9BC-C5BC228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9643-686D-4E82-8C1B-7C3F21B4601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EA67-3C08-444E-B9BC-C5BC228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2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9643-686D-4E82-8C1B-7C3F21B4601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EA67-3C08-444E-B9BC-C5BC228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B9643-686D-4E82-8C1B-7C3F21B4601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0EA67-3C08-444E-B9BC-C5BC228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8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of connectivity measures for fMRI</a:t>
            </a:r>
          </a:p>
        </p:txBody>
      </p:sp>
    </p:spTree>
    <p:extLst>
      <p:ext uri="{BB962C8B-B14F-4D97-AF65-F5344CB8AC3E}">
        <p14:creationId xmlns:p14="http://schemas.microsoft.com/office/powerpoint/2010/main" val="321684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7"/>
          </a:xfrm>
        </p:spPr>
        <p:txBody>
          <a:bodyPr>
            <a:normAutofit fontScale="90000"/>
          </a:bodyPr>
          <a:lstStyle/>
          <a:p>
            <a:r>
              <a:rPr lang="en-US" dirty="0"/>
              <a:t>Same result with region growing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30" y="1083612"/>
            <a:ext cx="7119140" cy="4894409"/>
          </a:xfrm>
        </p:spPr>
      </p:pic>
      <p:sp>
        <p:nvSpPr>
          <p:cNvPr id="6" name="TextBox 5"/>
          <p:cNvSpPr txBox="1"/>
          <p:nvPr/>
        </p:nvSpPr>
        <p:spPr>
          <a:xfrm>
            <a:off x="954157" y="6211669"/>
            <a:ext cx="10974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 score between full sample (1200) to subsample, repeated 100 times. The faint line is 95% confidence interval.</a:t>
            </a:r>
          </a:p>
          <a:p>
            <a:r>
              <a:rPr lang="en-US" dirty="0"/>
              <a:t>Please ignore the L2 case </a:t>
            </a:r>
          </a:p>
        </p:txBody>
      </p:sp>
    </p:spTree>
    <p:extLst>
      <p:ext uri="{BB962C8B-B14F-4D97-AF65-F5344CB8AC3E}">
        <p14:creationId xmlns:p14="http://schemas.microsoft.com/office/powerpoint/2010/main" val="102144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467429"/>
              </p:ext>
            </p:extLst>
          </p:nvPr>
        </p:nvGraphicFramePr>
        <p:xfrm>
          <a:off x="340193" y="1068458"/>
          <a:ext cx="4828154" cy="11649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34262">
                  <a:extLst>
                    <a:ext uri="{9D8B030D-6E8A-4147-A177-3AD203B41FA5}">
                      <a16:colId xmlns:a16="http://schemas.microsoft.com/office/drawing/2014/main" val="3465125765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3524040281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2382365763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1692592935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3410493377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3839489703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728519582"/>
                    </a:ext>
                  </a:extLst>
                </a:gridCol>
              </a:tblGrid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Across Subjects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Across Sessions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20006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MTG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MFG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MTG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MFG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2413943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Geodesic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0.790084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0.61303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0.803715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0.874016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0.771426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0.895363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3724999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Euclidean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0.77514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0.563588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0.756416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0.866361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0.761751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0.873571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8418972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0.77836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0.584081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0.777249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0.872586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0.778241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0.887982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25259477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0.647769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0.298366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0.627897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0.756092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0.642676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0.752766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468068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06588"/>
              </p:ext>
            </p:extLst>
          </p:nvPr>
        </p:nvGraphicFramePr>
        <p:xfrm>
          <a:off x="5168347" y="1068458"/>
          <a:ext cx="4193892" cy="11649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98982">
                  <a:extLst>
                    <a:ext uri="{9D8B030D-6E8A-4147-A177-3AD203B41FA5}">
                      <a16:colId xmlns:a16="http://schemas.microsoft.com/office/drawing/2014/main" val="1795574344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3229255292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93836132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454724856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1668938615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3870426133"/>
                    </a:ext>
                  </a:extLst>
                </a:gridCol>
              </a:tblGrid>
              <a:tr h="19416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Across Subjects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Across Sessions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324877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MTG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MFG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MTG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MFG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36478541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0.790084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0.61303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0.803715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0.874016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0.771426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0.895363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15474771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0.77514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0.563588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0.756416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0.866361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0.761751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0.873571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4494603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0.77836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0.584081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0.777249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0.872586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0.778241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0.887982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6287627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0.647769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0.298366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0.627897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0.756092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0.642676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0.752766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2028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66465" y="710095"/>
            <a:ext cx="167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Growing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8618" y="699126"/>
            <a:ext cx="193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Spectral Clustering</a:t>
            </a:r>
          </a:p>
        </p:txBody>
      </p:sp>
    </p:spTree>
    <p:extLst>
      <p:ext uri="{BB962C8B-B14F-4D97-AF65-F5344CB8AC3E}">
        <p14:creationId xmlns:p14="http://schemas.microsoft.com/office/powerpoint/2010/main" val="175634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Data: 100 subjects from HCP fMRI resting state. </a:t>
            </a:r>
          </a:p>
          <a:p>
            <a:r>
              <a:rPr lang="EN-US" dirty="0" err="1"/>
              <a:t>tNLM</a:t>
            </a:r>
            <a:r>
              <a:rPr lang="EN-US" dirty="0"/>
              <a:t> filtering was applied, mean subtracted and variance normalized to 1. </a:t>
            </a:r>
            <a:endParaRPr lang="en-US" dirty="0"/>
          </a:p>
          <a:p>
            <a:r>
              <a:rPr lang="EN-US" dirty="0" err="1"/>
              <a:t>Precuneus</a:t>
            </a:r>
            <a:r>
              <a:rPr lang="EN-US" dirty="0"/>
              <a:t> ROI was selected. Processed separately for each hemisphere. </a:t>
            </a:r>
            <a:endParaRPr lang="en-US" dirty="0"/>
          </a:p>
          <a:p>
            <a:r>
              <a:rPr lang="EN-US" dirty="0"/>
              <a:t>Correlation of fMRI signal between voxels within </a:t>
            </a:r>
            <a:r>
              <a:rPr lang="EN-US" dirty="0" err="1"/>
              <a:t>precuneus</a:t>
            </a:r>
            <a:r>
              <a:rPr lang="EN-US" dirty="0"/>
              <a:t> was computed. </a:t>
            </a:r>
            <a:endParaRPr lang="en-US" dirty="0"/>
          </a:p>
          <a:p>
            <a:r>
              <a:rPr lang="EN-US" dirty="0" err="1"/>
              <a:t>Precuneus</a:t>
            </a:r>
            <a:r>
              <a:rPr lang="EN-US" dirty="0"/>
              <a:t> subdivided based on spectral clustering algorithm. </a:t>
            </a:r>
            <a:endParaRPr lang="en-US" dirty="0"/>
          </a:p>
          <a:p>
            <a:r>
              <a:rPr lang="EN-US" dirty="0"/>
              <a:t>Optimal number of clusters selected based on elbow method and Silhouette Score. 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958"/>
          <a:stretch/>
        </p:blipFill>
        <p:spPr>
          <a:xfrm>
            <a:off x="840509" y="945058"/>
            <a:ext cx="10723541" cy="488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1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Geodesic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92903" cy="4351338"/>
              </a:xfrm>
            </p:spPr>
            <p:txBody>
              <a:bodyPr/>
              <a:lstStyle/>
              <a:p>
                <a:r>
                  <a:rPr lang="en-US" dirty="0"/>
                  <a:t>If X and Y are two time series</a:t>
                </a:r>
              </a:p>
              <a:p>
                <a:r>
                  <a:rPr lang="en-US" dirty="0"/>
                  <a:t>They can be viewed as points on unit hypersphere due to variance normalization</a:t>
                </a:r>
              </a:p>
              <a:p>
                <a:r>
                  <a:rPr lang="en-US" dirty="0"/>
                  <a:t>The geodesic distance is given by 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affinity is give by</a:t>
                </a:r>
              </a:p>
              <a:p>
                <a:pPr marL="457200" lvl="1" indent="0">
                  <a:buNone/>
                </a:pPr>
                <a:r>
                  <a:rPr lang="en-US" dirty="0"/>
                  <a:t> 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92903" cy="4351338"/>
              </a:xfrm>
              <a:blipFill>
                <a:blip r:embed="rId2"/>
                <a:stretch>
                  <a:fillRect l="-169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06" y="1825625"/>
            <a:ext cx="370574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4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Correlation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Pearson’s correlation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We consider exponential formula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−2(1−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𝑋𝑌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1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765"/>
          </a:xfrm>
        </p:spPr>
        <p:txBody>
          <a:bodyPr/>
          <a:lstStyle/>
          <a:p>
            <a:r>
              <a:rPr lang="en-US" dirty="0"/>
              <a:t>Different functions of correlation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23" y="1093890"/>
            <a:ext cx="6991855" cy="5243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0203" y="5968449"/>
            <a:ext cx="120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52579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researchers use correlation as a connectivity feature.</a:t>
            </a:r>
          </a:p>
          <a:p>
            <a:endParaRPr lang="en-US" dirty="0"/>
          </a:p>
          <a:p>
            <a:r>
              <a:rPr lang="en-US" dirty="0"/>
              <a:t>We compute Correlation followed by Fischer-Z and use that as a feature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use this as a feature.</a:t>
            </a:r>
          </a:p>
          <a:p>
            <a:r>
              <a:rPr lang="en-US" dirty="0"/>
              <a:t>To compute affinity, we again take correlation of this feature vector followed by exponential formula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857" y="3849326"/>
            <a:ext cx="4103917" cy="768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30074" y="404885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Fischer-Z </a:t>
            </a:r>
          </a:p>
        </p:txBody>
      </p:sp>
    </p:spTree>
    <p:extLst>
      <p:ext uri="{BB962C8B-B14F-4D97-AF65-F5344CB8AC3E}">
        <p14:creationId xmlns:p14="http://schemas.microsoft.com/office/powerpoint/2010/main" val="100903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778"/>
            <a:ext cx="10515600" cy="461811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Overlap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507512"/>
              </p:ext>
            </p:extLst>
          </p:nvPr>
        </p:nvGraphicFramePr>
        <p:xfrm>
          <a:off x="1071712" y="3127845"/>
          <a:ext cx="9577182" cy="23108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8128">
                  <a:extLst>
                    <a:ext uri="{9D8B030D-6E8A-4147-A177-3AD203B41FA5}">
                      <a16:colId xmlns:a16="http://schemas.microsoft.com/office/drawing/2014/main" val="3465125765"/>
                    </a:ext>
                  </a:extLst>
                </a:gridCol>
                <a:gridCol w="1386509">
                  <a:extLst>
                    <a:ext uri="{9D8B030D-6E8A-4147-A177-3AD203B41FA5}">
                      <a16:colId xmlns:a16="http://schemas.microsoft.com/office/drawing/2014/main" val="3524040281"/>
                    </a:ext>
                  </a:extLst>
                </a:gridCol>
                <a:gridCol w="1386509">
                  <a:extLst>
                    <a:ext uri="{9D8B030D-6E8A-4147-A177-3AD203B41FA5}">
                      <a16:colId xmlns:a16="http://schemas.microsoft.com/office/drawing/2014/main" val="2382365763"/>
                    </a:ext>
                  </a:extLst>
                </a:gridCol>
                <a:gridCol w="1386509">
                  <a:extLst>
                    <a:ext uri="{9D8B030D-6E8A-4147-A177-3AD203B41FA5}">
                      <a16:colId xmlns:a16="http://schemas.microsoft.com/office/drawing/2014/main" val="1692592935"/>
                    </a:ext>
                  </a:extLst>
                </a:gridCol>
                <a:gridCol w="1386509">
                  <a:extLst>
                    <a:ext uri="{9D8B030D-6E8A-4147-A177-3AD203B41FA5}">
                      <a16:colId xmlns:a16="http://schemas.microsoft.com/office/drawing/2014/main" val="3410493377"/>
                    </a:ext>
                  </a:extLst>
                </a:gridCol>
                <a:gridCol w="1386509">
                  <a:extLst>
                    <a:ext uri="{9D8B030D-6E8A-4147-A177-3AD203B41FA5}">
                      <a16:colId xmlns:a16="http://schemas.microsoft.com/office/drawing/2014/main" val="3839489703"/>
                    </a:ext>
                  </a:extLst>
                </a:gridCol>
                <a:gridCol w="1386509">
                  <a:extLst>
                    <a:ext uri="{9D8B030D-6E8A-4147-A177-3AD203B41FA5}">
                      <a16:colId xmlns:a16="http://schemas.microsoft.com/office/drawing/2014/main" val="728519582"/>
                    </a:ext>
                  </a:extLst>
                </a:gridCol>
              </a:tblGrid>
              <a:tr h="385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 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Across Subjects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Across Scans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20006"/>
                  </a:ext>
                </a:extLst>
              </a:tr>
              <a:tr h="385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 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PRE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MTG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MFG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PRE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MTG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MFG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2413943"/>
                  </a:ext>
                </a:extLst>
              </a:tr>
              <a:tr h="385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Geodesic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0.790084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0.61303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0.803715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0.874016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0.771426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0.895363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3724999"/>
                  </a:ext>
                </a:extLst>
              </a:tr>
              <a:tr h="385141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 Euclidean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0.77514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0.563588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0.756416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0.866361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0.761751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0.873571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8418972"/>
                  </a:ext>
                </a:extLst>
              </a:tr>
              <a:tr h="385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Exp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0.77836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0.584081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0.777249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0.872586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0.778241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0.887982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25259477"/>
                  </a:ext>
                </a:extLst>
              </a:tr>
              <a:tr h="385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Conn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0.647769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0.298366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0.627897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0.756092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0.642676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0.752766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468068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722808"/>
            <a:ext cx="104022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measured average rand indices of subdivisions of (1) </a:t>
            </a:r>
            <a:r>
              <a:rPr lang="en-US" dirty="0" err="1"/>
              <a:t>Precuneus</a:t>
            </a:r>
            <a:r>
              <a:rPr lang="en-US" dirty="0"/>
              <a:t> (PRE); (2) Middle Temporal Gyrus (MTG); </a:t>
            </a:r>
          </a:p>
          <a:p>
            <a:r>
              <a:rPr lang="en-US" dirty="0"/>
              <a:t>(3) Middle Frontal Gyrus (MFG).</a:t>
            </a:r>
          </a:p>
          <a:p>
            <a:endParaRPr lang="en-US" dirty="0"/>
          </a:p>
          <a:p>
            <a:r>
              <a:rPr lang="en-US" dirty="0"/>
              <a:t>Average Rand Index was computed </a:t>
            </a:r>
          </a:p>
          <a:p>
            <a:r>
              <a:rPr lang="en-US" dirty="0"/>
              <a:t>	- across subjects and averaged over 4 sessions</a:t>
            </a:r>
          </a:p>
          <a:p>
            <a:r>
              <a:rPr lang="en-US" dirty="0"/>
              <a:t>	- across sessions and averaged over 100 subjects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3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215197"/>
          </a:xfrm>
        </p:spPr>
        <p:txBody>
          <a:bodyPr>
            <a:normAutofit/>
          </a:bodyPr>
          <a:lstStyle/>
          <a:p>
            <a:r>
              <a:rPr lang="en-US" dirty="0"/>
              <a:t>Performance vs number of 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4157" y="6381358"/>
            <a:ext cx="1091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 score between full sample (1200) to subsample, repeated 100 times. The faint line is 95% confidence interval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083" y="1128867"/>
            <a:ext cx="7315834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2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320</Words>
  <Application>Microsoft Office PowerPoint</Application>
  <PresentationFormat>Widescreen</PresentationFormat>
  <Paragraphs>159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Comparison of connectivity measures for fMRI</vt:lpstr>
      <vt:lpstr>Method</vt:lpstr>
      <vt:lpstr>PowerPoint Presentation</vt:lpstr>
      <vt:lpstr>Geodesic Distance</vt:lpstr>
      <vt:lpstr>Correlation and L^2</vt:lpstr>
      <vt:lpstr>Different functions of correlation</vt:lpstr>
      <vt:lpstr>Correlation of Correlation</vt:lpstr>
      <vt:lpstr>Average Overlap</vt:lpstr>
      <vt:lpstr>Performance vs number of samples</vt:lpstr>
      <vt:lpstr>Same result with region growing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connectivity measures for fMRI</dc:title>
  <dc:creator>Anand Joshi</dc:creator>
  <cp:lastModifiedBy>Anand Joshi</cp:lastModifiedBy>
  <cp:revision>27</cp:revision>
  <dcterms:created xsi:type="dcterms:W3CDTF">2016-10-19T18:06:46Z</dcterms:created>
  <dcterms:modified xsi:type="dcterms:W3CDTF">2016-11-04T19:40:06Z</dcterms:modified>
</cp:coreProperties>
</file>