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9" r:id="rId6"/>
    <p:sldId id="267" r:id="rId7"/>
    <p:sldId id="271" r:id="rId8"/>
    <p:sldId id="260" r:id="rId9"/>
    <p:sldId id="261" r:id="rId10"/>
    <p:sldId id="268" r:id="rId11"/>
    <p:sldId id="266" r:id="rId12"/>
    <p:sldId id="263" r:id="rId13"/>
    <p:sldId id="272" r:id="rId14"/>
    <p:sldId id="273" r:id="rId15"/>
    <p:sldId id="265" r:id="rId16"/>
    <p:sldId id="27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69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76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32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6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9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85065-5610-4AF7-9C11-064BC18A2FE3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001933A-ABFF-438B-B154-F053881EA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2411" y="1633151"/>
            <a:ext cx="9420439" cy="2262781"/>
          </a:xfrm>
        </p:spPr>
        <p:txBody>
          <a:bodyPr>
            <a:normAutofit/>
          </a:bodyPr>
          <a:lstStyle/>
          <a:p>
            <a:r>
              <a:rPr lang="en-US" dirty="0" err="1"/>
              <a:t>BrainSync</a:t>
            </a:r>
            <a:r>
              <a:rPr lang="en-US" dirty="0"/>
              <a:t>: Synchronizing Resting State Brains</a:t>
            </a:r>
          </a:p>
        </p:txBody>
      </p:sp>
    </p:spTree>
    <p:extLst>
      <p:ext uri="{BB962C8B-B14F-4D97-AF65-F5344CB8AC3E}">
        <p14:creationId xmlns:p14="http://schemas.microsoft.com/office/powerpoint/2010/main" val="13422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Parcellation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279" y="1447800"/>
            <a:ext cx="8915400" cy="3777622"/>
          </a:xfrm>
        </p:spPr>
        <p:txBody>
          <a:bodyPr/>
          <a:lstStyle/>
          <a:p>
            <a:r>
              <a:rPr lang="en-US" dirty="0"/>
              <a:t>Since the data are comparable to each other after </a:t>
            </a:r>
            <a:r>
              <a:rPr lang="en-US" dirty="0" err="1"/>
              <a:t>BrainSync</a:t>
            </a:r>
            <a:r>
              <a:rPr lang="en-US" dirty="0"/>
              <a:t>, we can pool it and do joint parcellation</a:t>
            </a:r>
          </a:p>
          <a:p>
            <a:endParaRPr lang="en-US" dirty="0"/>
          </a:p>
          <a:p>
            <a:r>
              <a:rPr lang="en-US" b="1" i="1" dirty="0"/>
              <a:t>Clustering will work better when data is pooled, rather than doing clustering of one brain at a time</a:t>
            </a:r>
          </a:p>
          <a:p>
            <a:endParaRPr lang="en-US" b="1" i="1" dirty="0"/>
          </a:p>
          <a:p>
            <a:r>
              <a:rPr lang="en-US" i="1" dirty="0"/>
              <a:t>We can now directly pool the data together after 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131801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300" y="154553"/>
            <a:ext cx="8911687" cy="1280890"/>
          </a:xfrm>
        </p:spPr>
        <p:txBody>
          <a:bodyPr/>
          <a:lstStyle/>
          <a:p>
            <a:r>
              <a:rPr lang="en-US" dirty="0"/>
              <a:t>Joint Parcellation 2 independent groups of 20 subjects each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7048" y="1435443"/>
            <a:ext cx="5143502" cy="4103132"/>
            <a:chOff x="1307048" y="1911905"/>
            <a:chExt cx="5143502" cy="410313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50" y="2281237"/>
              <a:ext cx="2571750" cy="18669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799" y="2281237"/>
              <a:ext cx="2571750" cy="1866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8800" y="4148137"/>
              <a:ext cx="2571750" cy="18669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048" y="4148137"/>
              <a:ext cx="2571750" cy="1866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2374221" y="1911905"/>
              <a:ext cx="3009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first group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10362" y="1435443"/>
            <a:ext cx="5143500" cy="4103132"/>
            <a:chOff x="6710362" y="1911905"/>
            <a:chExt cx="5143500" cy="410313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2281237"/>
              <a:ext cx="2571750" cy="18669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362" y="4148137"/>
              <a:ext cx="2571750" cy="18669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4148137"/>
              <a:ext cx="2571750" cy="18669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2112" y="2281237"/>
              <a:ext cx="2571750" cy="18669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535480" y="1911905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 subjects from second group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291925" y="5631181"/>
            <a:ext cx="10317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We get more consistent Parcellation even if two groups of 20 subjects are non-overlapping</a:t>
            </a:r>
          </a:p>
          <a:p>
            <a:r>
              <a:rPr lang="en-US" b="1" i="1" dirty="0"/>
              <a:t>Therefore Joint clustering must be helping in improving performance of clustering algorithm</a:t>
            </a:r>
          </a:p>
          <a:p>
            <a:r>
              <a:rPr lang="en-US" b="1" i="1" dirty="0"/>
              <a:t>since there is more data.</a:t>
            </a:r>
          </a:p>
        </p:txBody>
      </p:sp>
    </p:spTree>
    <p:extLst>
      <p:ext uri="{BB962C8B-B14F-4D97-AF65-F5344CB8AC3E}">
        <p14:creationId xmlns:p14="http://schemas.microsoft.com/office/powerpoint/2010/main" val="347064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241" y="105127"/>
            <a:ext cx="8911687" cy="669231"/>
          </a:xfrm>
        </p:spPr>
        <p:txBody>
          <a:bodyPr/>
          <a:lstStyle/>
          <a:p>
            <a:r>
              <a:rPr lang="en-US" dirty="0"/>
              <a:t>Session 1 and Session 2 labeled jointly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2151920"/>
            <a:ext cx="257175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2151920"/>
            <a:ext cx="257175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19" y="4018820"/>
            <a:ext cx="2571750" cy="1866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769" y="4018820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419" y="2151920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08" y="4018820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2151920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92" y="4018820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4964" y="1506154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5472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1819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6846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93313" y="178258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916" y="15533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9946" y="934995"/>
            <a:ext cx="772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Subjects x 2 sessions = 80 scans were pooled together for labeling</a:t>
            </a:r>
          </a:p>
        </p:txBody>
      </p:sp>
    </p:spTree>
    <p:extLst>
      <p:ext uri="{BB962C8B-B14F-4D97-AF65-F5344CB8AC3E}">
        <p14:creationId xmlns:p14="http://schemas.microsoft.com/office/powerpoint/2010/main" val="364210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7200"/>
            <a:ext cx="8911687" cy="1280890"/>
          </a:xfrm>
        </p:spPr>
        <p:txBody>
          <a:bodyPr/>
          <a:lstStyle/>
          <a:p>
            <a:r>
              <a:rPr lang="en-US" dirty="0"/>
              <a:t>100 ROIs Joint Clustering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5295" y="1092667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large number of ROIs also show consistent parcellation when done in a group-wise manner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6423" y="1526092"/>
            <a:ext cx="11245197" cy="4249884"/>
            <a:chOff x="742518" y="2069065"/>
            <a:chExt cx="11245197" cy="4249884"/>
          </a:xfrm>
        </p:grpSpPr>
        <p:grpSp>
          <p:nvGrpSpPr>
            <p:cNvPr id="27" name="Group 26"/>
            <p:cNvGrpSpPr/>
            <p:nvPr/>
          </p:nvGrpSpPr>
          <p:grpSpPr>
            <a:xfrm>
              <a:off x="6686760" y="2438397"/>
              <a:ext cx="5300955" cy="3848103"/>
              <a:chOff x="6667711" y="-361488"/>
              <a:chExt cx="6857143" cy="4977781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4" y="-361484"/>
                <a:ext cx="3428571" cy="2488889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67711" y="2127402"/>
                <a:ext cx="3428571" cy="248889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0" y="-361488"/>
                <a:ext cx="3428572" cy="248889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96283" y="2127404"/>
                <a:ext cx="3428571" cy="2488889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1082384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33244" y="2069065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1, Session 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64078" y="2076447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609541" y="2086476"/>
              <a:ext cx="1895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2, Session 2</a:t>
              </a:r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89" t="20921" r="15369" b="21143"/>
            <a:stretch/>
          </p:blipFill>
          <p:spPr>
            <a:xfrm>
              <a:off x="746769" y="2438397"/>
              <a:ext cx="2622884" cy="1931436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09" t="20511" r="12595" b="20662"/>
            <a:stretch/>
          </p:blipFill>
          <p:spPr>
            <a:xfrm>
              <a:off x="742518" y="4357802"/>
              <a:ext cx="2735417" cy="1961147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4" t="20921" r="14175" b="21143"/>
            <a:stretch/>
          </p:blipFill>
          <p:spPr>
            <a:xfrm>
              <a:off x="3369653" y="2445779"/>
              <a:ext cx="2684583" cy="193143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62" t="21233" r="15718" b="20662"/>
            <a:stretch/>
          </p:blipFill>
          <p:spPr>
            <a:xfrm>
              <a:off x="3477937" y="4377215"/>
              <a:ext cx="2576299" cy="1937085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1993824" y="5955631"/>
            <a:ext cx="851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clustering is obtained even if we haven’t enforced any prior for </a:t>
            </a:r>
          </a:p>
          <a:p>
            <a:r>
              <a:rPr lang="en-US" dirty="0"/>
              <a:t>similarity across subjects or even boundary smoothness within subject</a:t>
            </a:r>
          </a:p>
        </p:txBody>
      </p:sp>
    </p:spTree>
    <p:extLst>
      <p:ext uri="{BB962C8B-B14F-4D97-AF65-F5344CB8AC3E}">
        <p14:creationId xmlns:p14="http://schemas.microsoft.com/office/powerpoint/2010/main" val="424977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7" t="20281" r="15684" b="19449"/>
          <a:stretch/>
        </p:blipFill>
        <p:spPr>
          <a:xfrm>
            <a:off x="1299410" y="3754829"/>
            <a:ext cx="2634916" cy="2009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7" t="20767" r="13894" b="20767"/>
          <a:stretch/>
        </p:blipFill>
        <p:spPr>
          <a:xfrm>
            <a:off x="1299410" y="1901966"/>
            <a:ext cx="2719137" cy="194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68" t="19368" r="15473" b="20360"/>
          <a:stretch/>
        </p:blipFill>
        <p:spPr>
          <a:xfrm>
            <a:off x="3934326" y="3754828"/>
            <a:ext cx="2634915" cy="2009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3" t="19666" r="15152" b="21128"/>
          <a:stretch/>
        </p:blipFill>
        <p:spPr>
          <a:xfrm>
            <a:off x="3934326" y="1901967"/>
            <a:ext cx="2659183" cy="1973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075" r="15473" b="20375"/>
          <a:stretch/>
        </p:blipFill>
        <p:spPr>
          <a:xfrm>
            <a:off x="6581273" y="1902579"/>
            <a:ext cx="2622884" cy="198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t="20406" r="15053" b="20776"/>
          <a:stretch/>
        </p:blipFill>
        <p:spPr>
          <a:xfrm>
            <a:off x="6533146" y="3803264"/>
            <a:ext cx="2671011" cy="1960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3" t="20591" r="15368" b="20591"/>
          <a:stretch/>
        </p:blipFill>
        <p:spPr>
          <a:xfrm>
            <a:off x="9168061" y="3803263"/>
            <a:ext cx="2634916" cy="19608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20767" r="15789" b="20767"/>
          <a:stretch/>
        </p:blipFill>
        <p:spPr>
          <a:xfrm>
            <a:off x="9192124" y="1902578"/>
            <a:ext cx="2610853" cy="194911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70085" y="227068"/>
            <a:ext cx="8911687" cy="1280890"/>
          </a:xfrm>
        </p:spPr>
        <p:txBody>
          <a:bodyPr/>
          <a:lstStyle/>
          <a:p>
            <a:r>
              <a:rPr lang="en-US" dirty="0"/>
              <a:t>100 ROIs Individual Clustering and recoloring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567" y="1507958"/>
            <a:ext cx="876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                                Sub 2                              Sub 3                                 Sub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50559" y="6136106"/>
            <a:ext cx="51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very little consistency across subjects</a:t>
            </a:r>
          </a:p>
        </p:txBody>
      </p:sp>
    </p:spTree>
    <p:extLst>
      <p:ext uri="{BB962C8B-B14F-4D97-AF65-F5344CB8AC3E}">
        <p14:creationId xmlns:p14="http://schemas.microsoft.com/office/powerpoint/2010/main" val="388710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free approach </a:t>
            </a:r>
          </a:p>
          <a:p>
            <a:r>
              <a:rPr lang="en-US" dirty="0"/>
              <a:t>Depends on only 2 simple assumptions</a:t>
            </a:r>
          </a:p>
          <a:p>
            <a:r>
              <a:rPr lang="en-US" dirty="0"/>
              <a:t>No Spatial Prior or group prior is assumed, regions can be very different as possible, No constraint on topography of the labels</a:t>
            </a:r>
          </a:p>
          <a:p>
            <a:r>
              <a:rPr lang="en-US" dirty="0"/>
              <a:t>Purely data driven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Involves clustering of a large amount of data, so scalable algorithm is required (e.g. k-means)</a:t>
            </a:r>
          </a:p>
        </p:txBody>
      </p:sp>
    </p:spTree>
    <p:extLst>
      <p:ext uri="{BB962C8B-B14F-4D97-AF65-F5344CB8AC3E}">
        <p14:creationId xmlns:p14="http://schemas.microsoft.com/office/powerpoint/2010/main" val="340698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Registration using fMRI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2" t="20223" r="14828" b="20400"/>
          <a:stretch/>
        </p:blipFill>
        <p:spPr>
          <a:xfrm>
            <a:off x="2293495" y="2263515"/>
            <a:ext cx="3586472" cy="26532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8851" y="5610542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labeled brain for subject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91872" y="5333543"/>
            <a:ext cx="4091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map each vertex of subject 1 </a:t>
            </a:r>
          </a:p>
          <a:p>
            <a:r>
              <a:rPr lang="en-US" dirty="0"/>
              <a:t>to the closest vertex of subject 2 in </a:t>
            </a:r>
          </a:p>
          <a:p>
            <a:r>
              <a:rPr lang="en-US" dirty="0"/>
              <a:t>the spherical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7" t="19839" r="15040" b="19949"/>
          <a:stretch/>
        </p:blipFill>
        <p:spPr>
          <a:xfrm>
            <a:off x="6700602" y="2263514"/>
            <a:ext cx="3432749" cy="25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5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Cortical Registration based on fMRI!!</a:t>
            </a:r>
          </a:p>
          <a:p>
            <a:pPr lvl="1"/>
            <a:r>
              <a:rPr lang="en-US" dirty="0"/>
              <a:t>The distance of sphere can be used to drive registration</a:t>
            </a:r>
          </a:p>
          <a:p>
            <a:pPr lvl="1"/>
            <a:r>
              <a:rPr lang="en-US" dirty="0"/>
              <a:t>Or the correspondence can be found directly on sphere using Hungarian Algorithm</a:t>
            </a:r>
          </a:p>
          <a:p>
            <a:endParaRPr lang="en-US" dirty="0"/>
          </a:p>
          <a:p>
            <a:r>
              <a:rPr lang="en-US" dirty="0"/>
              <a:t>Group Studies</a:t>
            </a:r>
          </a:p>
          <a:p>
            <a:pPr lvl="1"/>
            <a:r>
              <a:rPr lang="en-US" dirty="0"/>
              <a:t>We have developed framework for performing statistics on sphere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BrainSync</a:t>
            </a:r>
            <a:r>
              <a:rPr lang="en-US" dirty="0"/>
              <a:t> these signals are directly comparable</a:t>
            </a:r>
          </a:p>
          <a:p>
            <a:pPr lvl="1"/>
            <a:r>
              <a:rPr lang="en-US" dirty="0"/>
              <a:t>Group Differences and other studies can be performed easily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Will the results be same if correlation is used as a feature ?</a:t>
            </a:r>
          </a:p>
          <a:p>
            <a:pPr marL="57150" indent="0">
              <a:buNone/>
            </a:pPr>
            <a:r>
              <a:rPr lang="en-US" dirty="0"/>
              <a:t>Sparsity priors can be used for fitting the </a:t>
            </a:r>
            <a:r>
              <a:rPr lang="en-US"/>
              <a:t>orthonormal transformation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rsfMRI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rsfMRI</a:t>
                </a:r>
                <a:r>
                  <a:rPr lang="en-US" dirty="0"/>
                  <a:t> signals are not directly comparable across subjects because they are out of sync.</a:t>
                </a:r>
              </a:p>
              <a:p>
                <a:endParaRPr lang="en-US" dirty="0"/>
              </a:p>
              <a:p>
                <a:r>
                  <a:rPr lang="en-US" dirty="0"/>
                  <a:t>We assume that:</a:t>
                </a:r>
              </a:p>
              <a:p>
                <a:pPr lvl="1"/>
                <a:r>
                  <a:rPr lang="en-US" dirty="0"/>
                  <a:t>The time series are variance normalized </a:t>
                </a:r>
              </a:p>
              <a:p>
                <a:pPr lvl="1"/>
                <a:r>
                  <a:rPr lang="en-US" dirty="0"/>
                  <a:t>The brains have similar overall correlation patterns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The time series with T-samples can be represented as a point on sphere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2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5" b="81301" l="34063" r="656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7354" r="34326" b="19065"/>
          <a:stretch/>
        </p:blipFill>
        <p:spPr>
          <a:xfrm>
            <a:off x="8212000" y="1905000"/>
            <a:ext cx="3489158" cy="3545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670" y="624110"/>
            <a:ext cx="6261844" cy="611566"/>
          </a:xfrm>
        </p:spPr>
        <p:txBody>
          <a:bodyPr>
            <a:normAutofit/>
          </a:bodyPr>
          <a:lstStyle/>
          <a:p>
            <a:r>
              <a:rPr lang="en-US" sz="3200" dirty="0"/>
              <a:t>Metric on fMRI Signal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85959" y="3348672"/>
            <a:ext cx="30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" name="Block Arc 5"/>
          <p:cNvSpPr/>
          <p:nvPr/>
        </p:nvSpPr>
        <p:spPr>
          <a:xfrm rot="2208257">
            <a:off x="10488252" y="2312091"/>
            <a:ext cx="1121155" cy="294840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85374" y="20901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84128" y="1482298"/>
            <a:ext cx="8635316" cy="2585323"/>
            <a:chOff x="1484128" y="1482298"/>
            <a:chExt cx="8635316" cy="2585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We assume that all the time series are equally likely, i.e.</a:t>
                  </a:r>
                </a:p>
                <a:p>
                  <a:r>
                    <a:rPr lang="en-US" dirty="0"/>
                    <a:t>the sphere has uniform metric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The distance between two time series is given by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r>
                    <a:rPr lang="en-US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</m:oMath>
                  </a14:m>
                  <a:r>
                    <a:rPr lang="en-US" dirty="0"/>
                    <a:t> is correlation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4128" y="1482298"/>
                  <a:ext cx="6612708" cy="2585323"/>
                </a:xfrm>
                <a:prstGeom prst="rect">
                  <a:avLst/>
                </a:prstGeom>
                <a:blipFill>
                  <a:blip r:embed="rId4"/>
                  <a:stretch>
                    <a:fillRect l="-737" t="-1179" r="-92" b="-28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793714" y="294773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714" y="3071673"/>
                  <a:ext cx="161217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r="-4924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60" y="1535668"/>
                <a:ext cx="7208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3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3" y="645106"/>
            <a:ext cx="8733591" cy="774620"/>
          </a:xfrm>
        </p:spPr>
        <p:txBody>
          <a:bodyPr>
            <a:normAutofit/>
          </a:bodyPr>
          <a:lstStyle/>
          <a:p>
            <a:r>
              <a:rPr lang="en-US" dirty="0"/>
              <a:t>Time series of subjects are on spheres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33203" y="5040182"/>
            <a:ext cx="99100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scans are rotated/flipped spheres with respect to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Kabsch</a:t>
            </a:r>
            <a:r>
              <a:rPr lang="en-US" dirty="0"/>
              <a:t> algorithm is used to find optimal orthogonal transformation between spheres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Finding Optimal orthogonal transformation has a closed form solution based on SVD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2531" y="2059678"/>
            <a:ext cx="6545750" cy="1986943"/>
            <a:chOff x="2109536" y="2539250"/>
            <a:chExt cx="6545750" cy="19869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062" t="27633" r="35323" b="18085"/>
            <a:stretch/>
          </p:blipFill>
          <p:spPr>
            <a:xfrm>
              <a:off x="2109536" y="2635381"/>
              <a:ext cx="1904305" cy="188487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99" t="28085" r="34884" b="18192"/>
            <a:stretch/>
          </p:blipFill>
          <p:spPr>
            <a:xfrm>
              <a:off x="4028518" y="2634087"/>
              <a:ext cx="1945112" cy="188616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t="27689" r="35561" b="19266"/>
            <a:stretch/>
          </p:blipFill>
          <p:spPr>
            <a:xfrm rot="16200000" flipH="1">
              <a:off x="6674282" y="2545190"/>
              <a:ext cx="1986943" cy="197506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116207" y="32415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87611" y="5255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5611" y="40406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3427" y="4040682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9807" y="404068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n</a:t>
            </a:r>
          </a:p>
        </p:txBody>
      </p:sp>
    </p:spTree>
    <p:extLst>
      <p:ext uri="{BB962C8B-B14F-4D97-AF65-F5344CB8AC3E}">
        <p14:creationId xmlns:p14="http://schemas.microsoft.com/office/powerpoint/2010/main" val="240835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224060"/>
            <a:ext cx="10304462" cy="1280890"/>
          </a:xfrm>
        </p:spPr>
        <p:txBody>
          <a:bodyPr/>
          <a:lstStyle/>
          <a:p>
            <a:r>
              <a:rPr lang="en-US" dirty="0"/>
              <a:t>Finding Optimal Orthogonal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24" y="1791813"/>
                <a:ext cx="3359245" cy="488339"/>
              </a:xfrm>
              <a:prstGeom prst="rect">
                <a:avLst/>
              </a:prstGeom>
              <a:blipFill>
                <a:blip r:embed="rId2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We want to find an orthogonal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that aligns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of the two brains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1260781"/>
                <a:ext cx="10564880" cy="369332"/>
              </a:xfrm>
              <a:prstGeom prst="rect">
                <a:avLst/>
              </a:prstGeom>
              <a:blipFill>
                <a:blip r:embed="rId3"/>
                <a:stretch>
                  <a:fillRect l="-46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85901" y="2373223"/>
                <a:ext cx="9779280" cy="1192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𝑉𝑇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the number of vertices and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number of time points.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1" y="2373223"/>
                <a:ext cx="9779280" cy="1192058"/>
              </a:xfrm>
              <a:prstGeom prst="rect">
                <a:avLst/>
              </a:prstGeom>
              <a:blipFill>
                <a:blip r:embed="rId4"/>
                <a:stretch>
                  <a:fillRect l="-561" b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Solution:</a:t>
                </a:r>
              </a:p>
              <a:p>
                <a:endParaRPr lang="en-US" dirty="0"/>
              </a:p>
              <a:p>
                <a:r>
                  <a:rPr lang="en-US" dirty="0"/>
                  <a:t>First, we perform SVD of 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optimal orthogonal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(details skipped).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This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sync.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transformed data has the same correlation pattern as the original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1-1 transform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9" y="3887042"/>
                <a:ext cx="8250977" cy="2587118"/>
              </a:xfrm>
              <a:prstGeom prst="rect">
                <a:avLst/>
              </a:prstGeom>
              <a:blipFill>
                <a:blip r:embed="rId5"/>
                <a:stretch>
                  <a:fillRect l="-591" t="-1415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8004"/>
            <a:ext cx="8911687" cy="60332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7654141" y="3722313"/>
            <a:ext cx="3062094" cy="1977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1164" r="19580" b="20410"/>
          <a:stretch/>
        </p:blipFill>
        <p:spPr>
          <a:xfrm>
            <a:off x="2652629" y="1727804"/>
            <a:ext cx="3053546" cy="22466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21146" r="19579" b="20428"/>
          <a:stretch/>
        </p:blipFill>
        <p:spPr>
          <a:xfrm>
            <a:off x="5700629" y="1728966"/>
            <a:ext cx="3053547" cy="22466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1146" r="19579" b="20428"/>
          <a:stretch/>
        </p:blipFill>
        <p:spPr>
          <a:xfrm>
            <a:off x="5690078" y="3951880"/>
            <a:ext cx="3064094" cy="2246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3" t="20677" r="19579" b="20897"/>
          <a:stretch/>
        </p:blipFill>
        <p:spPr>
          <a:xfrm>
            <a:off x="2660867" y="3946111"/>
            <a:ext cx="3064094" cy="22466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1100" y="1258193"/>
            <a:ext cx="18902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 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original Subjects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5131" y="1297498"/>
            <a:ext cx="2238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Average Correlation in</a:t>
            </a:r>
          </a:p>
          <a:p>
            <a:pPr algn="ctr"/>
            <a:r>
              <a:rPr lang="en-US" sz="1100" dirty="0" err="1"/>
              <a:t>rfMRIs</a:t>
            </a:r>
            <a:r>
              <a:rPr lang="en-US" sz="1100" dirty="0"/>
              <a:t> of </a:t>
            </a:r>
            <a:r>
              <a:rPr lang="en-US" sz="1100" dirty="0" err="1"/>
              <a:t>BrainSynced</a:t>
            </a:r>
            <a:r>
              <a:rPr lang="en-US" sz="1100" dirty="0"/>
              <a:t> Subjects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4042" y="5075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8392" y="2204322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044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5458"/>
          </a:xfrm>
        </p:spPr>
        <p:txBody>
          <a:bodyPr/>
          <a:lstStyle/>
          <a:p>
            <a:r>
              <a:rPr lang="en-US" dirty="0"/>
              <a:t>Task fMRI (language task)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7" t="21256" r="15146" b="20908"/>
          <a:stretch/>
        </p:blipFill>
        <p:spPr>
          <a:xfrm>
            <a:off x="1227221" y="2566648"/>
            <a:ext cx="3612737" cy="26353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3" t="20985" r="15723" b="20636"/>
          <a:stretch/>
        </p:blipFill>
        <p:spPr>
          <a:xfrm>
            <a:off x="5121682" y="2566649"/>
            <a:ext cx="3575618" cy="26600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6438" y="1359568"/>
            <a:ext cx="8661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Subjects were considered without </a:t>
            </a:r>
            <a:r>
              <a:rPr lang="en-US" dirty="0" err="1"/>
              <a:t>tNLM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of time series from one subject to the other was computed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58887" y="5221744"/>
            <a:ext cx="191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Sync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9264" y="5201965"/>
            <a:ext cx="16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Sync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0" t="92935" r="10361" b="1507"/>
          <a:stretch/>
        </p:blipFill>
        <p:spPr>
          <a:xfrm rot="16200000">
            <a:off x="7558773" y="3823814"/>
            <a:ext cx="3020173" cy="185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61505" y="522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10958" y="2241843"/>
            <a:ext cx="9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27221" y="571499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resting state to task fMRI (from different subjects) </a:t>
            </a:r>
          </a:p>
          <a:p>
            <a:r>
              <a:rPr lang="en-US" dirty="0"/>
              <a:t>are much lower even after Brain Sync</a:t>
            </a:r>
          </a:p>
        </p:txBody>
      </p:sp>
    </p:spTree>
    <p:extLst>
      <p:ext uri="{BB962C8B-B14F-4D97-AF65-F5344CB8AC3E}">
        <p14:creationId xmlns:p14="http://schemas.microsoft.com/office/powerpoint/2010/main" val="347426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741" y="245169"/>
            <a:ext cx="8911687" cy="710420"/>
          </a:xfrm>
        </p:spPr>
        <p:txBody>
          <a:bodyPr/>
          <a:lstStyle/>
          <a:p>
            <a:r>
              <a:rPr lang="en-US" dirty="0"/>
              <a:t>Correlation of Signals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0" t="19456" r="19635" b="19411"/>
          <a:stretch/>
        </p:blipFill>
        <p:spPr>
          <a:xfrm>
            <a:off x="7479360" y="4180912"/>
            <a:ext cx="2318197" cy="1787625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790" r="19690" b="21043"/>
          <a:stretch/>
        </p:blipFill>
        <p:spPr>
          <a:xfrm>
            <a:off x="5173595" y="2564254"/>
            <a:ext cx="2318198" cy="17009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3" t="20303" r="19352" b="21042"/>
          <a:stretch/>
        </p:blipFill>
        <p:spPr>
          <a:xfrm>
            <a:off x="5173595" y="4253388"/>
            <a:ext cx="2318198" cy="1715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6" t="20791" r="19690" b="21482"/>
          <a:stretch/>
        </p:blipFill>
        <p:spPr>
          <a:xfrm>
            <a:off x="7460889" y="2562580"/>
            <a:ext cx="2331077" cy="16880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7" t="21787" r="19717" b="20304"/>
          <a:stretch/>
        </p:blipFill>
        <p:spPr>
          <a:xfrm>
            <a:off x="2867430" y="4271264"/>
            <a:ext cx="2318197" cy="169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5" t="20304" r="19352" b="20601"/>
          <a:stretch/>
        </p:blipFill>
        <p:spPr>
          <a:xfrm>
            <a:off x="2861390" y="2565920"/>
            <a:ext cx="2331077" cy="1728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27870" y="1062681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Correlation of average signal in </a:t>
            </a:r>
            <a:r>
              <a:rPr lang="en-US" dirty="0" err="1"/>
              <a:t>precuneus</a:t>
            </a:r>
            <a:r>
              <a:rPr lang="en-US" dirty="0"/>
              <a:t> to the signals in brain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6929" y="2195755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9698" y="2192662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3485" y="21926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 to Sub 2 (rot)</a:t>
            </a:r>
          </a:p>
        </p:txBody>
      </p:sp>
      <p:pic>
        <p:nvPicPr>
          <p:cNvPr id="19" name="Content Placeholder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6" t="92029" r="10235" b="1210"/>
          <a:stretch/>
        </p:blipFill>
        <p:spPr>
          <a:xfrm rot="16200000">
            <a:off x="8631586" y="4184442"/>
            <a:ext cx="3062094" cy="1977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61487" y="5537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275837" y="2666451"/>
            <a:ext cx="28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86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570" y="115330"/>
            <a:ext cx="8911687" cy="547467"/>
          </a:xfrm>
        </p:spPr>
        <p:txBody>
          <a:bodyPr>
            <a:normAutofit fontScale="90000"/>
          </a:bodyPr>
          <a:lstStyle/>
          <a:p>
            <a:r>
              <a:rPr lang="en-US" dirty="0"/>
              <a:t>Parcellation Individually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04" y="1833773"/>
            <a:ext cx="2571750" cy="1866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4" y="3700673"/>
            <a:ext cx="257175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2" y="1833773"/>
            <a:ext cx="257175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5" y="3700673"/>
            <a:ext cx="257175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02" y="3692435"/>
            <a:ext cx="2571750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552" y="1833773"/>
            <a:ext cx="2571750" cy="1866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05" y="3700673"/>
            <a:ext cx="2571750" cy="1866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634" y="1833773"/>
            <a:ext cx="2571750" cy="1866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0563" y="978081"/>
            <a:ext cx="8101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Subjects were independently </a:t>
            </a:r>
            <a:r>
              <a:rPr lang="en-US" dirty="0" err="1"/>
              <a:t>parcellated</a:t>
            </a:r>
            <a:r>
              <a:rPr lang="en-US" dirty="0"/>
              <a:t> by k-means with </a:t>
            </a:r>
            <a:r>
              <a:rPr lang="en-US" dirty="0" err="1"/>
              <a:t>nClusters</a:t>
            </a:r>
            <a:r>
              <a:rPr lang="en-US" dirty="0"/>
              <a:t>=30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6988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2656" y="148144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42737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00074" y="14644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4301" y="5873348"/>
            <a:ext cx="9849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 err="1"/>
              <a:t>Parcellations</a:t>
            </a:r>
            <a:r>
              <a:rPr lang="en-US" b="1" i="1" dirty="0"/>
              <a:t> are different for individual scans, probably because not enough samples </a:t>
            </a:r>
          </a:p>
          <a:p>
            <a:r>
              <a:rPr lang="en-US" b="1" i="1" dirty="0"/>
              <a:t>for finding correct boundaries</a:t>
            </a:r>
          </a:p>
        </p:txBody>
      </p:sp>
    </p:spTree>
    <p:extLst>
      <p:ext uri="{BB962C8B-B14F-4D97-AF65-F5344CB8AC3E}">
        <p14:creationId xmlns:p14="http://schemas.microsoft.com/office/powerpoint/2010/main" val="15917133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1591</TotalTime>
  <Words>683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Wisp</vt:lpstr>
      <vt:lpstr>BrainSync: Synchronizing Resting State Brains</vt:lpstr>
      <vt:lpstr>rsfMRI data</vt:lpstr>
      <vt:lpstr>Metric on fMRI Signal</vt:lpstr>
      <vt:lpstr>Time series of subjects are on spheres</vt:lpstr>
      <vt:lpstr>Finding Optimal Orthogonal Transformation</vt:lpstr>
      <vt:lpstr>Correlation of Signals</vt:lpstr>
      <vt:lpstr>Task fMRI (language task)</vt:lpstr>
      <vt:lpstr>Correlation of Signals</vt:lpstr>
      <vt:lpstr>Parcellation Individually</vt:lpstr>
      <vt:lpstr>Group Parcellation</vt:lpstr>
      <vt:lpstr>Joint Parcellation 2 independent groups of 20 subjects each</vt:lpstr>
      <vt:lpstr>Session 1 and Session 2 labeled jointly</vt:lpstr>
      <vt:lpstr>100 ROIs Joint Clustering</vt:lpstr>
      <vt:lpstr>100 ROIs Individual Clustering and recoloring</vt:lpstr>
      <vt:lpstr>Conclusion</vt:lpstr>
      <vt:lpstr>Brain Registration using fMRI</vt:lpstr>
      <vt:lpstr>Other Possibilities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||AUM||</dc:title>
  <dc:creator>Anand Joshi</dc:creator>
  <cp:lastModifiedBy>Anand Joshi</cp:lastModifiedBy>
  <cp:revision>188</cp:revision>
  <dcterms:created xsi:type="dcterms:W3CDTF">2016-07-28T21:40:28Z</dcterms:created>
  <dcterms:modified xsi:type="dcterms:W3CDTF">2016-08-07T02:29:28Z</dcterms:modified>
</cp:coreProperties>
</file>