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71" r:id="rId8"/>
    <p:sldId id="260" r:id="rId9"/>
    <p:sldId id="261" r:id="rId10"/>
    <p:sldId id="268" r:id="rId11"/>
    <p:sldId id="274" r:id="rId12"/>
    <p:sldId id="266" r:id="rId13"/>
    <p:sldId id="263" r:id="rId14"/>
    <p:sldId id="273" r:id="rId15"/>
    <p:sldId id="272" r:id="rId16"/>
    <p:sldId id="265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411" y="1633151"/>
            <a:ext cx="9420439" cy="22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fMRI for Clustering and Statistical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4691" y="515688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Anand A. Joshi and Richard M. Leahy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79" y="1447800"/>
            <a:ext cx="8915400" cy="3777622"/>
          </a:xfrm>
        </p:spPr>
        <p:txBody>
          <a:bodyPr/>
          <a:lstStyle/>
          <a:p>
            <a:r>
              <a:rPr lang="en-US" dirty="0"/>
              <a:t>Since the data are comparable to each other after </a:t>
            </a:r>
            <a:r>
              <a:rPr lang="en-US" dirty="0" err="1"/>
              <a:t>BrainSync</a:t>
            </a:r>
            <a:r>
              <a:rPr lang="en-US" dirty="0"/>
              <a:t>, we can pool it and do joint parcellation</a:t>
            </a:r>
          </a:p>
          <a:p>
            <a:endParaRPr lang="en-US" dirty="0"/>
          </a:p>
          <a:p>
            <a:r>
              <a:rPr lang="en-US" b="1" i="1" dirty="0"/>
              <a:t>Clustering will work better when data is pooled, rather than doing clustering of one brain at a time</a:t>
            </a:r>
          </a:p>
          <a:p>
            <a:endParaRPr lang="en-US" b="1" i="1" dirty="0"/>
          </a:p>
          <a:p>
            <a:r>
              <a:rPr lang="en-US" i="1" dirty="0"/>
              <a:t>We can now directly pool the data together after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31801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80" y="338883"/>
            <a:ext cx="10597934" cy="1280890"/>
          </a:xfrm>
        </p:spPr>
        <p:txBody>
          <a:bodyPr/>
          <a:lstStyle/>
          <a:p>
            <a:r>
              <a:rPr lang="en-US" dirty="0"/>
              <a:t>Clustering algorithms work better when data is pooled (Simulation)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" y="2768600"/>
            <a:ext cx="2615442" cy="18598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7" y="2768600"/>
            <a:ext cx="2615442" cy="1859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1" y="3477003"/>
            <a:ext cx="3238501" cy="23029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" y="4630896"/>
            <a:ext cx="2694711" cy="1916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7" y="4630896"/>
            <a:ext cx="2684455" cy="19089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7131" y="1905000"/>
            <a:ext cx="1181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data was generated on 5x5 uniform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means clustering was done separately on 4 such datasets and then after pooling the data together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4416" y="648866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separate k-means </a:t>
            </a:r>
            <a:r>
              <a:rPr lang="en-US" dirty="0" err="1"/>
              <a:t>clusterings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39020" y="5932613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 on pooled data</a:t>
            </a:r>
          </a:p>
        </p:txBody>
      </p:sp>
    </p:spTree>
    <p:extLst>
      <p:ext uri="{BB962C8B-B14F-4D97-AF65-F5344CB8AC3E}">
        <p14:creationId xmlns:p14="http://schemas.microsoft.com/office/powerpoint/2010/main" val="63958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7048" y="1435443"/>
            <a:ext cx="5143502" cy="4103132"/>
            <a:chOff x="1307048" y="1911905"/>
            <a:chExt cx="5143502" cy="41031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50" y="2281237"/>
              <a:ext cx="2571750" cy="1866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799" y="2281237"/>
              <a:ext cx="2571750" cy="1866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800" y="4148137"/>
              <a:ext cx="2571750" cy="18669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48" y="4148137"/>
              <a:ext cx="2571750" cy="1866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74221" y="1911905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first group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0362" y="1435443"/>
            <a:ext cx="5143500" cy="4103132"/>
            <a:chOff x="6710362" y="1911905"/>
            <a:chExt cx="5143500" cy="41031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2281237"/>
              <a:ext cx="2571750" cy="1866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4148137"/>
              <a:ext cx="2571750" cy="1866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4148137"/>
              <a:ext cx="2571750" cy="1866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2281237"/>
              <a:ext cx="2571750" cy="1866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5480" y="191190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second group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1925" y="5631181"/>
            <a:ext cx="10317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more consistent Parcellation even if two groups of 20 subjects are non-overlapping</a:t>
            </a:r>
          </a:p>
          <a:p>
            <a:r>
              <a:rPr lang="en-US" b="1" i="1" dirty="0"/>
              <a:t>Therefore Joint clustering must be helping in improving performance of clustering algorithm</a:t>
            </a:r>
          </a:p>
          <a:p>
            <a:r>
              <a:rPr lang="en-US" b="1" i="1" dirty="0"/>
              <a:t>since there is more data.</a:t>
            </a:r>
          </a:p>
        </p:txBody>
      </p:sp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241" y="105127"/>
            <a:ext cx="8911687" cy="669231"/>
          </a:xfrm>
        </p:spPr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2151920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2151920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4018820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4018820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19" y="2151920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8" y="4018820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151920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4018820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964" y="15061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472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19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684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3313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916" y="15533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946" y="934995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Subjects x 2 sessions = 80 scans were pooled together for labeling</a:t>
            </a:r>
          </a:p>
        </p:txBody>
      </p:sp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t="20281" r="15684" b="19449"/>
          <a:stretch/>
        </p:blipFill>
        <p:spPr>
          <a:xfrm>
            <a:off x="1299410" y="3754829"/>
            <a:ext cx="2634916" cy="2009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7" t="20767" r="13894" b="20767"/>
          <a:stretch/>
        </p:blipFill>
        <p:spPr>
          <a:xfrm>
            <a:off x="1299410" y="1901966"/>
            <a:ext cx="2719137" cy="194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8" t="19368" r="15473" b="20360"/>
          <a:stretch/>
        </p:blipFill>
        <p:spPr>
          <a:xfrm>
            <a:off x="3934326" y="3754828"/>
            <a:ext cx="2634915" cy="200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9666" r="15152" b="21128"/>
          <a:stretch/>
        </p:blipFill>
        <p:spPr>
          <a:xfrm>
            <a:off x="3934326" y="1901967"/>
            <a:ext cx="2659183" cy="1973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0075" r="15473" b="20375"/>
          <a:stretch/>
        </p:blipFill>
        <p:spPr>
          <a:xfrm>
            <a:off x="6581273" y="1902579"/>
            <a:ext cx="2622884" cy="1985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t="20406" r="15053" b="20776"/>
          <a:stretch/>
        </p:blipFill>
        <p:spPr>
          <a:xfrm>
            <a:off x="6533146" y="3803264"/>
            <a:ext cx="2671011" cy="1960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3" t="20591" r="15368" b="20591"/>
          <a:stretch/>
        </p:blipFill>
        <p:spPr>
          <a:xfrm>
            <a:off x="9168061" y="3803263"/>
            <a:ext cx="2634916" cy="1960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0767" r="15789" b="20767"/>
          <a:stretch/>
        </p:blipFill>
        <p:spPr>
          <a:xfrm>
            <a:off x="9192124" y="1902578"/>
            <a:ext cx="2610853" cy="19491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70085" y="227068"/>
            <a:ext cx="8911687" cy="1280890"/>
          </a:xfrm>
        </p:spPr>
        <p:txBody>
          <a:bodyPr/>
          <a:lstStyle/>
          <a:p>
            <a:r>
              <a:rPr lang="en-US" dirty="0"/>
              <a:t>100 ROIs Individual Clustering and recoloring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567" y="1507958"/>
            <a:ext cx="876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                                Sub 2                              Sub 3                                 Sub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0559" y="6136106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very little consistency across subjects</a:t>
            </a:r>
          </a:p>
        </p:txBody>
      </p:sp>
    </p:spTree>
    <p:extLst>
      <p:ext uri="{BB962C8B-B14F-4D97-AF65-F5344CB8AC3E}">
        <p14:creationId xmlns:p14="http://schemas.microsoft.com/office/powerpoint/2010/main" val="388710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7200"/>
            <a:ext cx="8911687" cy="1280890"/>
          </a:xfrm>
        </p:spPr>
        <p:txBody>
          <a:bodyPr/>
          <a:lstStyle/>
          <a:p>
            <a:r>
              <a:rPr lang="en-US" dirty="0"/>
              <a:t>100 ROIs Joint Clustering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5295" y="1092667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 number of ROIs also show consistent parcellation when done in a group-wise manner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06423" y="1526092"/>
            <a:ext cx="11245197" cy="4249884"/>
            <a:chOff x="742518" y="2069065"/>
            <a:chExt cx="11245197" cy="4249884"/>
          </a:xfrm>
        </p:grpSpPr>
        <p:grpSp>
          <p:nvGrpSpPr>
            <p:cNvPr id="27" name="Group 26"/>
            <p:cNvGrpSpPr/>
            <p:nvPr/>
          </p:nvGrpSpPr>
          <p:grpSpPr>
            <a:xfrm>
              <a:off x="6686760" y="2438397"/>
              <a:ext cx="5300955" cy="3848103"/>
              <a:chOff x="6667711" y="-361488"/>
              <a:chExt cx="6857143" cy="497778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7714" y="-361484"/>
                <a:ext cx="3428571" cy="248888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7711" y="2127402"/>
                <a:ext cx="3428571" cy="248889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280" y="-361488"/>
                <a:ext cx="3428572" cy="248889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283" y="2127404"/>
                <a:ext cx="3428571" cy="248888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1082384" y="2076447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1, Session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3244" y="2069065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1, Session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64078" y="2076447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2, Session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09541" y="2086476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2, Session 2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9" t="20921" r="15369" b="21143"/>
            <a:stretch/>
          </p:blipFill>
          <p:spPr>
            <a:xfrm>
              <a:off x="746769" y="2438397"/>
              <a:ext cx="2622884" cy="19314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9" t="20511" r="12595" b="20662"/>
            <a:stretch/>
          </p:blipFill>
          <p:spPr>
            <a:xfrm>
              <a:off x="742518" y="4357802"/>
              <a:ext cx="2735417" cy="196114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4" t="20921" r="14175" b="21143"/>
            <a:stretch/>
          </p:blipFill>
          <p:spPr>
            <a:xfrm>
              <a:off x="3369653" y="2445779"/>
              <a:ext cx="2684583" cy="193143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t="21233" r="15718" b="20662"/>
            <a:stretch/>
          </p:blipFill>
          <p:spPr>
            <a:xfrm>
              <a:off x="3477937" y="4377215"/>
              <a:ext cx="2576299" cy="193708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993824" y="5955631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clustering is obtained even if we haven’t enforced any prior for </a:t>
            </a:r>
          </a:p>
          <a:p>
            <a:r>
              <a:rPr lang="en-US" dirty="0"/>
              <a:t>similarity across subjects or even boundary smoothness within subject</a:t>
            </a:r>
          </a:p>
        </p:txBody>
      </p:sp>
    </p:spTree>
    <p:extLst>
      <p:ext uri="{BB962C8B-B14F-4D97-AF65-F5344CB8AC3E}">
        <p14:creationId xmlns:p14="http://schemas.microsoft.com/office/powerpoint/2010/main" val="424977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</a:t>
            </a:r>
          </a:p>
          <a:p>
            <a:r>
              <a:rPr lang="en-US" dirty="0"/>
              <a:t>No Spatial Prior or group prior is assumed, regions can be very different as possible, No constraint on topography of the labels</a:t>
            </a:r>
          </a:p>
          <a:p>
            <a:r>
              <a:rPr lang="en-US" dirty="0"/>
              <a:t>Purely data driven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Involves clustering of a large amount of data, so scalable algorithm is required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Registration using fMRI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2" t="20223" r="14828" b="20400"/>
          <a:stretch/>
        </p:blipFill>
        <p:spPr>
          <a:xfrm>
            <a:off x="2293495" y="2263515"/>
            <a:ext cx="3586472" cy="2653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8851" y="5610542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labeled brain for subject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1872" y="5333543"/>
            <a:ext cx="409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map each vertex of subject 1 </a:t>
            </a:r>
          </a:p>
          <a:p>
            <a:r>
              <a:rPr lang="en-US" dirty="0"/>
              <a:t>to the closest vertex of subject 2 in </a:t>
            </a:r>
          </a:p>
          <a:p>
            <a:r>
              <a:rPr lang="en-US" dirty="0"/>
              <a:t>the spherical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9839" r="15040" b="19949"/>
          <a:stretch/>
        </p:blipFill>
        <p:spPr>
          <a:xfrm>
            <a:off x="6700602" y="2263514"/>
            <a:ext cx="3432749" cy="25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Cortical Registration based on fMRI!!</a:t>
            </a:r>
          </a:p>
          <a:p>
            <a:pPr lvl="1"/>
            <a:r>
              <a:rPr lang="en-US" dirty="0"/>
              <a:t>The distance of sphere can be used to drive registration</a:t>
            </a:r>
          </a:p>
          <a:p>
            <a:pPr lvl="1"/>
            <a:r>
              <a:rPr lang="en-US" dirty="0"/>
              <a:t>Or the correspondence can be found directly on sphere using Hungarian Algorithm</a:t>
            </a:r>
          </a:p>
          <a:p>
            <a:endParaRPr lang="en-US" dirty="0"/>
          </a:p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Will the results be same if correlation is used as a feature ?</a:t>
            </a:r>
          </a:p>
          <a:p>
            <a:pPr marL="57150" indent="0">
              <a:buNone/>
            </a:pPr>
            <a:r>
              <a:rPr lang="en-US" dirty="0"/>
              <a:t>Sparsity priors can be used for fitting the </a:t>
            </a:r>
            <a:r>
              <a:rPr lang="en-US"/>
              <a:t>orthonormal transformation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rsfMRI</a:t>
                </a:r>
                <a:r>
                  <a:rPr lang="en-US" dirty="0"/>
                  <a:t> signals are not directly comparable across subjects because they are out of sync.</a:t>
                </a:r>
              </a:p>
              <a:p>
                <a:endParaRPr lang="en-US" dirty="0"/>
              </a:p>
              <a:p>
                <a:r>
                  <a:rPr lang="en-US" dirty="0"/>
                  <a:t>We assume that:</a:t>
                </a:r>
              </a:p>
              <a:p>
                <a:pPr lvl="1"/>
                <a:r>
                  <a:rPr lang="en-US" dirty="0"/>
                  <a:t>The time series are variance normalized </a:t>
                </a:r>
              </a:p>
              <a:p>
                <a:pPr lvl="1"/>
                <a:r>
                  <a:rPr lang="en-US" dirty="0"/>
                  <a:t>The brains have similar overall correlation patterns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time series with T-samples can be represented as a point on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5" b="81301" l="34063" r="6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12000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6261844" cy="611566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5959" y="3348672"/>
            <a:ext cx="3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Block Arc 5"/>
          <p:cNvSpPr/>
          <p:nvPr/>
        </p:nvSpPr>
        <p:spPr>
          <a:xfrm rot="2208257">
            <a:off x="10488252" y="2312091"/>
            <a:ext cx="1121155" cy="2948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5374" y="20901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4128" y="1482298"/>
            <a:ext cx="8635316" cy="2585323"/>
            <a:chOff x="1484128" y="1482298"/>
            <a:chExt cx="8635316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We assume that all the time series are equally likely, i.e.</a:t>
                  </a:r>
                </a:p>
                <a:p>
                  <a:r>
                    <a:rPr lang="en-US" dirty="0"/>
                    <a:t>the sphere has uniform metric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distance between two time series is given by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a14:m>
                  <a:r>
                    <a:rPr lang="en-US" dirty="0"/>
                    <a:t> is correlation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blipFill>
                  <a:blip r:embed="rId4"/>
                  <a:stretch>
                    <a:fillRect l="-737" t="-1179" r="-92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793714" y="294773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" r="-492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645106"/>
            <a:ext cx="8733591" cy="774620"/>
          </a:xfrm>
        </p:spPr>
        <p:txBody>
          <a:bodyPr>
            <a:normAutofit/>
          </a:bodyPr>
          <a:lstStyle/>
          <a:p>
            <a:r>
              <a:rPr lang="en-US" dirty="0"/>
              <a:t>Time series of subjects are on spheres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33203" y="5040182"/>
            <a:ext cx="99100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scans are rotated/flipped spheres with respect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Kabsch</a:t>
            </a:r>
            <a:r>
              <a:rPr lang="en-US" dirty="0"/>
              <a:t> algorithm is used to find optimal orthogonal transformation between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Optimal orthogonal transformation has a closed form solution based on SVD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2531" y="2059678"/>
            <a:ext cx="6545750" cy="1986943"/>
            <a:chOff x="2109536" y="2539250"/>
            <a:chExt cx="6545750" cy="19869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27633" r="35323" b="18085"/>
            <a:stretch/>
          </p:blipFill>
          <p:spPr>
            <a:xfrm>
              <a:off x="2109536" y="2635381"/>
              <a:ext cx="1904305" cy="1884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9" t="28085" r="34884" b="18192"/>
            <a:stretch/>
          </p:blipFill>
          <p:spPr>
            <a:xfrm>
              <a:off x="4028518" y="2634087"/>
              <a:ext cx="1945112" cy="18861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t="27689" r="35561" b="19266"/>
            <a:stretch/>
          </p:blipFill>
          <p:spPr>
            <a:xfrm rot="16200000" flipH="1">
              <a:off x="6674282" y="2545190"/>
              <a:ext cx="1986943" cy="19750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16207" y="3241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87611" y="525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5611" y="40406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3427" y="40406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9807" y="404068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n</a:t>
            </a:r>
          </a:p>
        </p:txBody>
      </p: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24060"/>
            <a:ext cx="10304462" cy="1280890"/>
          </a:xfrm>
        </p:spPr>
        <p:txBody>
          <a:bodyPr/>
          <a:lstStyle/>
          <a:p>
            <a:r>
              <a:rPr lang="en-US" dirty="0"/>
              <a:t>Finding Optimal Orthogonal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824" y="1791813"/>
                <a:ext cx="3359245" cy="488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24" y="1791813"/>
                <a:ext cx="3359245" cy="488339"/>
              </a:xfrm>
              <a:prstGeom prst="rect">
                <a:avLst/>
              </a:prstGeom>
              <a:blipFill>
                <a:blip r:embed="rId2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5279" y="1260781"/>
                <a:ext cx="10564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We want to find an orthogonal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that aligns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the two brains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9" y="1260781"/>
                <a:ext cx="10564880" cy="369332"/>
              </a:xfrm>
              <a:prstGeom prst="rect">
                <a:avLst/>
              </a:prstGeom>
              <a:blipFill>
                <a:blip r:embed="rId3"/>
                <a:stretch>
                  <a:fillRect l="-46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85901" y="2373223"/>
                <a:ext cx="9779280" cy="1192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𝑉𝑇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𝑉𝑇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number of vertices and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number of time points.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1" y="2373223"/>
                <a:ext cx="9779280" cy="1192058"/>
              </a:xfrm>
              <a:prstGeom prst="rect">
                <a:avLst/>
              </a:prstGeom>
              <a:blipFill>
                <a:blip r:embed="rId4"/>
                <a:stretch>
                  <a:fillRect l="-561" b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5279" y="3887042"/>
                <a:ext cx="8250977" cy="258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Solution:</a:t>
                </a:r>
              </a:p>
              <a:p>
                <a:endParaRPr lang="en-US" dirty="0"/>
              </a:p>
              <a:p>
                <a:r>
                  <a:rPr lang="en-US" dirty="0"/>
                  <a:t>First, we perform SVD of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optimal orthogonal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(details skipped).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sync.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transformed data has the same correlation pattern as the original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a 1-1 transform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9" y="3887042"/>
                <a:ext cx="8250977" cy="2587118"/>
              </a:xfrm>
              <a:prstGeom prst="rect">
                <a:avLst/>
              </a:prstGeom>
              <a:blipFill>
                <a:blip r:embed="rId5"/>
                <a:stretch>
                  <a:fillRect l="-591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8004"/>
            <a:ext cx="8911687" cy="6033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7654141" y="3722313"/>
            <a:ext cx="3062094" cy="197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1164" r="19580" b="20410"/>
          <a:stretch/>
        </p:blipFill>
        <p:spPr>
          <a:xfrm>
            <a:off x="2652629" y="1727804"/>
            <a:ext cx="3053546" cy="2246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21146" r="19579" b="20428"/>
          <a:stretch/>
        </p:blipFill>
        <p:spPr>
          <a:xfrm>
            <a:off x="5700629" y="1728966"/>
            <a:ext cx="3053547" cy="224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1146" r="19579" b="20428"/>
          <a:stretch/>
        </p:blipFill>
        <p:spPr>
          <a:xfrm>
            <a:off x="5690078" y="3951880"/>
            <a:ext cx="3064094" cy="22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0677" r="19579" b="20897"/>
          <a:stretch/>
        </p:blipFill>
        <p:spPr>
          <a:xfrm>
            <a:off x="2660867" y="3946111"/>
            <a:ext cx="3064094" cy="22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1100" y="1258193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 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original Subjects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31" y="129749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</a:t>
            </a:r>
            <a:r>
              <a:rPr lang="en-US" sz="1100" dirty="0" err="1"/>
              <a:t>BrainSynced</a:t>
            </a:r>
            <a:r>
              <a:rPr lang="en-US" sz="1100" dirty="0"/>
              <a:t> Subjects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042" y="507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8392" y="2204322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4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458"/>
          </a:xfrm>
        </p:spPr>
        <p:txBody>
          <a:bodyPr/>
          <a:lstStyle/>
          <a:p>
            <a:r>
              <a:rPr lang="en-US" dirty="0"/>
              <a:t>Task fMRI (language task)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21256" r="15146" b="20908"/>
          <a:stretch/>
        </p:blipFill>
        <p:spPr>
          <a:xfrm>
            <a:off x="1227221" y="2566648"/>
            <a:ext cx="3612737" cy="26353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t="20985" r="15723" b="20636"/>
          <a:stretch/>
        </p:blipFill>
        <p:spPr>
          <a:xfrm>
            <a:off x="5121682" y="2566649"/>
            <a:ext cx="3575618" cy="2660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438" y="1359568"/>
            <a:ext cx="866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Subjects were considered without </a:t>
            </a:r>
            <a:r>
              <a:rPr lang="en-US" dirty="0" err="1"/>
              <a:t>tNLM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of time series from one subject to the other was computed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8887" y="5221744"/>
            <a:ext cx="19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Sync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9264" y="5201965"/>
            <a:ext cx="16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Sync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92935" r="10361" b="1507"/>
          <a:stretch/>
        </p:blipFill>
        <p:spPr>
          <a:xfrm rot="16200000">
            <a:off x="7558773" y="3823814"/>
            <a:ext cx="3020173" cy="1852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1505" y="522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0958" y="2241843"/>
            <a:ext cx="9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7221" y="571499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resting state to task fMRI (from different subjects) </a:t>
            </a:r>
          </a:p>
          <a:p>
            <a:r>
              <a:rPr lang="en-US" dirty="0"/>
              <a:t>are much lower even after Brain Sync</a:t>
            </a:r>
          </a:p>
        </p:txBody>
      </p:sp>
    </p:spTree>
    <p:extLst>
      <p:ext uri="{BB962C8B-B14F-4D97-AF65-F5344CB8AC3E}">
        <p14:creationId xmlns:p14="http://schemas.microsoft.com/office/powerpoint/2010/main" val="34742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1" y="245169"/>
            <a:ext cx="8911687" cy="710420"/>
          </a:xfrm>
        </p:spPr>
        <p:txBody>
          <a:bodyPr/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0" t="19456" r="19635" b="19411"/>
          <a:stretch/>
        </p:blipFill>
        <p:spPr>
          <a:xfrm>
            <a:off x="7479360" y="4180912"/>
            <a:ext cx="2318197" cy="17876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790" r="19690" b="21043"/>
          <a:stretch/>
        </p:blipFill>
        <p:spPr>
          <a:xfrm>
            <a:off x="5173595" y="2564254"/>
            <a:ext cx="2318198" cy="1700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t="20303" r="19352" b="21042"/>
          <a:stretch/>
        </p:blipFill>
        <p:spPr>
          <a:xfrm>
            <a:off x="5173595" y="4253388"/>
            <a:ext cx="2318198" cy="1715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20791" r="19690" b="21482"/>
          <a:stretch/>
        </p:blipFill>
        <p:spPr>
          <a:xfrm>
            <a:off x="7460889" y="2562580"/>
            <a:ext cx="2331077" cy="1688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t="21787" r="19717" b="20304"/>
          <a:stretch/>
        </p:blipFill>
        <p:spPr>
          <a:xfrm>
            <a:off x="2867430" y="4271264"/>
            <a:ext cx="2318197" cy="169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304" r="19352" b="20601"/>
          <a:stretch/>
        </p:blipFill>
        <p:spPr>
          <a:xfrm>
            <a:off x="2861390" y="2565920"/>
            <a:ext cx="2331077" cy="1728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870" y="1062681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average signal in </a:t>
            </a:r>
            <a:r>
              <a:rPr lang="en-US" dirty="0" err="1"/>
              <a:t>precuneus</a:t>
            </a:r>
            <a:r>
              <a:rPr lang="en-US" dirty="0"/>
              <a:t> to the signals in brain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6929" y="219575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9698" y="219266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3485" y="219266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(rot)</a:t>
            </a:r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8631586" y="4184442"/>
            <a:ext cx="3062094" cy="1977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61487" y="553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5837" y="2666451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11533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1833773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3700673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2" y="1833773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5" y="370067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02" y="3692435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52" y="183377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370067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4" y="1833773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563" y="978081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independently </a:t>
            </a:r>
            <a:r>
              <a:rPr lang="en-US" dirty="0" err="1"/>
              <a:t>parcellated</a:t>
            </a:r>
            <a:r>
              <a:rPr lang="en-US" dirty="0"/>
              <a:t> by k-means with </a:t>
            </a:r>
            <a:r>
              <a:rPr lang="en-US" dirty="0" err="1"/>
              <a:t>nClusters</a:t>
            </a:r>
            <a:r>
              <a:rPr lang="en-US" dirty="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988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2656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2737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0074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301" y="5873348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/>
              <a:t>Parcellations</a:t>
            </a:r>
            <a:r>
              <a:rPr lang="en-US" b="1" i="1" dirty="0"/>
              <a:t> are different for individual scans, probably because not enough samples </a:t>
            </a:r>
          </a:p>
          <a:p>
            <a:r>
              <a:rPr lang="en-US" b="1" i="1" dirty="0"/>
              <a:t>for finding correct boundaries</a:t>
            </a:r>
          </a:p>
        </p:txBody>
      </p:sp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1599</TotalTime>
  <Words>741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Wisp</vt:lpstr>
      <vt:lpstr>BrainSync: Synchronizing Resting State fMRI for Clustering and Statistical Analysis</vt:lpstr>
      <vt:lpstr>rsfMRI data</vt:lpstr>
      <vt:lpstr>Metric on fMRI Signal</vt:lpstr>
      <vt:lpstr>Time series of subjects are on spheres</vt:lpstr>
      <vt:lpstr>Finding Optimal Orthogonal Transformation</vt:lpstr>
      <vt:lpstr>Correlation of Signals</vt:lpstr>
      <vt:lpstr>Task fMRI (language task)</vt:lpstr>
      <vt:lpstr>Correlation of Signals</vt:lpstr>
      <vt:lpstr>Parcellation Individually</vt:lpstr>
      <vt:lpstr>Group Parcellation</vt:lpstr>
      <vt:lpstr>Clustering algorithms work better when data is pooled (Simulation)</vt:lpstr>
      <vt:lpstr>Joint Parcellation 2 independent groups of 20 subjects each</vt:lpstr>
      <vt:lpstr>Session 1 and Session 2 labeled jointly</vt:lpstr>
      <vt:lpstr>100 ROIs Individual Clustering and recoloring</vt:lpstr>
      <vt:lpstr>100 ROIs Joint Clustering</vt:lpstr>
      <vt:lpstr>Conclusion</vt:lpstr>
      <vt:lpstr>Brain Registration using fMRI</vt:lpstr>
      <vt:lpstr>Other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192</cp:revision>
  <dcterms:created xsi:type="dcterms:W3CDTF">2016-07-28T21:40:28Z</dcterms:created>
  <dcterms:modified xsi:type="dcterms:W3CDTF">2016-08-08T17:51:48Z</dcterms:modified>
</cp:coreProperties>
</file>