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5065-5610-4AF7-9C11-064BC18A2FE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411" y="1633151"/>
            <a:ext cx="9420439" cy="2262781"/>
          </a:xfrm>
        </p:spPr>
        <p:txBody>
          <a:bodyPr>
            <a:normAutofit/>
          </a:bodyPr>
          <a:lstStyle/>
          <a:p>
            <a:r>
              <a:rPr lang="en-US" dirty="0" err="1"/>
              <a:t>BrainSync</a:t>
            </a:r>
            <a:r>
              <a:rPr lang="en-US" dirty="0"/>
              <a:t>: Synchronizing Resting State Brains</a:t>
            </a:r>
          </a:p>
        </p:txBody>
      </p:sp>
    </p:spTree>
    <p:extLst>
      <p:ext uri="{BB962C8B-B14F-4D97-AF65-F5344CB8AC3E}">
        <p14:creationId xmlns:p14="http://schemas.microsoft.com/office/powerpoint/2010/main" val="13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241" y="105127"/>
            <a:ext cx="8911687" cy="669231"/>
          </a:xfrm>
        </p:spPr>
        <p:txBody>
          <a:bodyPr/>
          <a:lstStyle/>
          <a:p>
            <a:r>
              <a:rPr lang="en-US" dirty="0"/>
              <a:t>Session 1 and Session 2 labeled jointly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2151920"/>
            <a:ext cx="2571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2151920"/>
            <a:ext cx="25717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4018820"/>
            <a:ext cx="25717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4018820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19" y="2151920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8" y="4018820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2151920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4018820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964" y="150615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5472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19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684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3313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7916" y="15533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946" y="934995"/>
            <a:ext cx="772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Subjects x 2 sessions = 80 scans were pooled together for labeling</a:t>
            </a:r>
          </a:p>
        </p:txBody>
      </p:sp>
    </p:spTree>
    <p:extLst>
      <p:ext uri="{BB962C8B-B14F-4D97-AF65-F5344CB8AC3E}">
        <p14:creationId xmlns:p14="http://schemas.microsoft.com/office/powerpoint/2010/main" val="36421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free approach </a:t>
            </a:r>
          </a:p>
          <a:p>
            <a:r>
              <a:rPr lang="en-US" dirty="0"/>
              <a:t>Depends on only 2 simple assumptions</a:t>
            </a:r>
          </a:p>
          <a:p>
            <a:r>
              <a:rPr lang="en-US" dirty="0"/>
              <a:t>No Spatial Prior or group prior is assumed, regions can be very different as possible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Involves clustering of a large amount of data, so scalable algorithm is required (e.g. k-means)</a:t>
            </a:r>
          </a:p>
        </p:txBody>
      </p:sp>
    </p:spTree>
    <p:extLst>
      <p:ext uri="{BB962C8B-B14F-4D97-AF65-F5344CB8AC3E}">
        <p14:creationId xmlns:p14="http://schemas.microsoft.com/office/powerpoint/2010/main" val="34069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Studies</a:t>
            </a:r>
          </a:p>
          <a:p>
            <a:pPr lvl="1"/>
            <a:r>
              <a:rPr lang="en-US" dirty="0"/>
              <a:t>We have developed framework for performing statistics on sphere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BrainSync</a:t>
            </a:r>
            <a:r>
              <a:rPr lang="en-US" dirty="0"/>
              <a:t> these signals are directly comparable</a:t>
            </a:r>
          </a:p>
          <a:p>
            <a:pPr lvl="1"/>
            <a:r>
              <a:rPr lang="en-US" dirty="0"/>
              <a:t>Group Differences and other studies can be performed easily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Will the results be same if correlation is used as a feature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rsfMRI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rsfMRI</a:t>
                </a:r>
                <a:r>
                  <a:rPr lang="en-US" dirty="0"/>
                  <a:t> signals are not directly comparable across subjects because they are out of sync.</a:t>
                </a:r>
              </a:p>
              <a:p>
                <a:endParaRPr lang="en-US" dirty="0"/>
              </a:p>
              <a:p>
                <a:r>
                  <a:rPr lang="en-US" dirty="0"/>
                  <a:t>We assume that:</a:t>
                </a:r>
              </a:p>
              <a:p>
                <a:pPr lvl="1"/>
                <a:r>
                  <a:rPr lang="en-US" dirty="0"/>
                  <a:t>The time series are variance normalized </a:t>
                </a:r>
              </a:p>
              <a:p>
                <a:pPr lvl="1"/>
                <a:r>
                  <a:rPr lang="en-US" dirty="0"/>
                  <a:t>The brains have similar overall correlation patterns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time series with T-samples can be represented as a point on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5" b="81301" l="34063" r="6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7354" r="34326" b="19065"/>
          <a:stretch/>
        </p:blipFill>
        <p:spPr>
          <a:xfrm>
            <a:off x="8212000" y="1905000"/>
            <a:ext cx="3489158" cy="3545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6261844" cy="611566"/>
          </a:xfrm>
        </p:spPr>
        <p:txBody>
          <a:bodyPr>
            <a:normAutofit/>
          </a:bodyPr>
          <a:lstStyle/>
          <a:p>
            <a:r>
              <a:rPr lang="en-US" sz="3200" dirty="0"/>
              <a:t>Metric on fMRI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5959" y="3348672"/>
            <a:ext cx="3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Block Arc 5"/>
          <p:cNvSpPr/>
          <p:nvPr/>
        </p:nvSpPr>
        <p:spPr>
          <a:xfrm rot="2208257">
            <a:off x="10488252" y="2312091"/>
            <a:ext cx="1121155" cy="2948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5374" y="20901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4128" y="1482298"/>
            <a:ext cx="8635316" cy="2585323"/>
            <a:chOff x="1484128" y="1482298"/>
            <a:chExt cx="8635316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We assume that all the time series are equally likely, i.e.</a:t>
                  </a:r>
                </a:p>
                <a:p>
                  <a:r>
                    <a:rPr lang="en-US" dirty="0"/>
                    <a:t>the sphere has uniform metric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The distance between two time series is given by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a14:m>
                  <a:r>
                    <a:rPr lang="en-US" dirty="0"/>
                    <a:t> is correlation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blipFill>
                  <a:blip r:embed="rId4"/>
                  <a:stretch>
                    <a:fillRect l="-737" t="-1179" r="-92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9793714" y="294773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30" r="-492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774620"/>
          </a:xfrm>
        </p:spPr>
        <p:txBody>
          <a:bodyPr>
            <a:normAutofit/>
          </a:bodyPr>
          <a:lstStyle/>
          <a:p>
            <a:r>
              <a:rPr lang="en-US" dirty="0"/>
              <a:t>Finding Optimal Rotations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33203" y="5040182"/>
            <a:ext cx="79496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Individual scans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Kabsch</a:t>
            </a:r>
            <a:r>
              <a:rPr lang="en-US" dirty="0"/>
              <a:t> algorithm is used to find optimal rotations between 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Optimal Rotation has a closed form solution based on SVD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2531" y="2065618"/>
            <a:ext cx="6551689" cy="1975064"/>
            <a:chOff x="2109536" y="2545190"/>
            <a:chExt cx="6551689" cy="19750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27633" r="35323" b="18085"/>
            <a:stretch/>
          </p:blipFill>
          <p:spPr>
            <a:xfrm>
              <a:off x="2109536" y="2635381"/>
              <a:ext cx="1904305" cy="1884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9" t="28085" r="34884" b="18192"/>
            <a:stretch/>
          </p:blipFill>
          <p:spPr>
            <a:xfrm>
              <a:off x="4028518" y="2634087"/>
              <a:ext cx="1945112" cy="18861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8" t="27689" r="35561" b="19266"/>
            <a:stretch/>
          </p:blipFill>
          <p:spPr>
            <a:xfrm>
              <a:off x="6674282" y="2545190"/>
              <a:ext cx="1986943" cy="19750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16207" y="3241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87611" y="525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8004"/>
            <a:ext cx="8911687" cy="60332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7654141" y="3722313"/>
            <a:ext cx="3062094" cy="197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21164" r="19580" b="20410"/>
          <a:stretch/>
        </p:blipFill>
        <p:spPr>
          <a:xfrm>
            <a:off x="2652629" y="1727804"/>
            <a:ext cx="3053546" cy="2246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21146" r="19579" b="20428"/>
          <a:stretch/>
        </p:blipFill>
        <p:spPr>
          <a:xfrm>
            <a:off x="5700629" y="1728966"/>
            <a:ext cx="3053547" cy="2246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1146" r="19579" b="20428"/>
          <a:stretch/>
        </p:blipFill>
        <p:spPr>
          <a:xfrm>
            <a:off x="5690078" y="3951880"/>
            <a:ext cx="3064094" cy="224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0677" r="19579" b="20897"/>
          <a:stretch/>
        </p:blipFill>
        <p:spPr>
          <a:xfrm>
            <a:off x="2660867" y="3946111"/>
            <a:ext cx="3064094" cy="224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1100" y="1258193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 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original Subjects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5131" y="129749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</a:t>
            </a:r>
            <a:r>
              <a:rPr lang="en-US" sz="1100" dirty="0" err="1"/>
              <a:t>BrainSynced</a:t>
            </a:r>
            <a:r>
              <a:rPr lang="en-US" sz="1100" dirty="0"/>
              <a:t> Subjects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4042" y="5075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8392" y="2204322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44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741" y="245169"/>
            <a:ext cx="8911687" cy="710420"/>
          </a:xfrm>
        </p:spPr>
        <p:txBody>
          <a:bodyPr/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0" t="19456" r="19635" b="19411"/>
          <a:stretch/>
        </p:blipFill>
        <p:spPr>
          <a:xfrm>
            <a:off x="7479360" y="4192944"/>
            <a:ext cx="2318197" cy="17876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790" r="19690" b="21043"/>
          <a:stretch/>
        </p:blipFill>
        <p:spPr>
          <a:xfrm>
            <a:off x="5173595" y="2564254"/>
            <a:ext cx="2318198" cy="1700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3" t="20303" r="19352" b="21042"/>
          <a:stretch/>
        </p:blipFill>
        <p:spPr>
          <a:xfrm>
            <a:off x="5173595" y="4265420"/>
            <a:ext cx="2318198" cy="1715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20791" r="19690" b="21482"/>
          <a:stretch/>
        </p:blipFill>
        <p:spPr>
          <a:xfrm>
            <a:off x="7472921" y="2562580"/>
            <a:ext cx="2331077" cy="1688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7" t="21787" r="19717" b="20304"/>
          <a:stretch/>
        </p:blipFill>
        <p:spPr>
          <a:xfrm>
            <a:off x="2855398" y="4283296"/>
            <a:ext cx="2318197" cy="169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304" r="19352" b="20601"/>
          <a:stretch/>
        </p:blipFill>
        <p:spPr>
          <a:xfrm>
            <a:off x="2861390" y="2565920"/>
            <a:ext cx="2331077" cy="1728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870" y="1062681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average signal in </a:t>
            </a:r>
            <a:r>
              <a:rPr lang="en-US" dirty="0" err="1"/>
              <a:t>precuneus</a:t>
            </a:r>
            <a:r>
              <a:rPr lang="en-US" dirty="0"/>
              <a:t> to the signals in brain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6929" y="219575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9698" y="219266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</a:t>
            </a:r>
            <a:r>
              <a:rPr lang="en-US" dirty="0" err="1"/>
              <a:t>orig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3485" y="219266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(rot)</a:t>
            </a:r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8631586" y="4184442"/>
            <a:ext cx="3062094" cy="1977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61487" y="553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5837" y="2666451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86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0" y="115330"/>
            <a:ext cx="8911687" cy="547467"/>
          </a:xfrm>
        </p:spPr>
        <p:txBody>
          <a:bodyPr>
            <a:normAutofit fontScale="90000"/>
          </a:bodyPr>
          <a:lstStyle/>
          <a:p>
            <a:r>
              <a:rPr lang="en-US" dirty="0"/>
              <a:t>Parcellation Individually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4" y="1833773"/>
            <a:ext cx="2571750" cy="186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4" y="3700673"/>
            <a:ext cx="25717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2" y="1833773"/>
            <a:ext cx="25717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5" y="3700673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02" y="3692435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52" y="1833773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3700673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4" y="1833773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563" y="978081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independently </a:t>
            </a:r>
            <a:r>
              <a:rPr lang="en-US" dirty="0" err="1"/>
              <a:t>parcellated</a:t>
            </a:r>
            <a:r>
              <a:rPr lang="en-US" dirty="0"/>
              <a:t> by k-means with </a:t>
            </a:r>
            <a:r>
              <a:rPr lang="en-US" dirty="0" err="1"/>
              <a:t>nClusters</a:t>
            </a:r>
            <a:r>
              <a:rPr lang="en-US" dirty="0"/>
              <a:t>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988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2656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2737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0074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301" y="5873348"/>
            <a:ext cx="984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err="1"/>
              <a:t>Parcellations</a:t>
            </a:r>
            <a:r>
              <a:rPr lang="en-US" b="1" i="1" dirty="0"/>
              <a:t> are different for individual scans, probably because not enough samples </a:t>
            </a:r>
          </a:p>
          <a:p>
            <a:r>
              <a:rPr lang="en-US" b="1" i="1" dirty="0"/>
              <a:t>for finding correct boundaries</a:t>
            </a:r>
          </a:p>
        </p:txBody>
      </p:sp>
    </p:spTree>
    <p:extLst>
      <p:ext uri="{BB962C8B-B14F-4D97-AF65-F5344CB8AC3E}">
        <p14:creationId xmlns:p14="http://schemas.microsoft.com/office/powerpoint/2010/main" val="159171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279" y="1905000"/>
            <a:ext cx="8915400" cy="3777622"/>
          </a:xfrm>
        </p:spPr>
        <p:txBody>
          <a:bodyPr/>
          <a:lstStyle/>
          <a:p>
            <a:r>
              <a:rPr lang="en-US" dirty="0"/>
              <a:t>Since the data are comparable to each other after </a:t>
            </a:r>
            <a:r>
              <a:rPr lang="en-US" dirty="0" err="1"/>
              <a:t>BrainSync</a:t>
            </a:r>
            <a:r>
              <a:rPr lang="en-US" dirty="0"/>
              <a:t>, we can pool it and do joint parcellation</a:t>
            </a:r>
          </a:p>
          <a:p>
            <a:endParaRPr lang="en-US" dirty="0"/>
          </a:p>
          <a:p>
            <a:r>
              <a:rPr lang="en-US" b="1" i="1" dirty="0"/>
              <a:t>Clustering will work better when data is pooled, rather than doing clustering one by one</a:t>
            </a:r>
          </a:p>
        </p:txBody>
      </p:sp>
    </p:spTree>
    <p:extLst>
      <p:ext uri="{BB962C8B-B14F-4D97-AF65-F5344CB8AC3E}">
        <p14:creationId xmlns:p14="http://schemas.microsoft.com/office/powerpoint/2010/main" val="131801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00" y="154553"/>
            <a:ext cx="8911687" cy="1280890"/>
          </a:xfrm>
        </p:spPr>
        <p:txBody>
          <a:bodyPr/>
          <a:lstStyle/>
          <a:p>
            <a:r>
              <a:rPr lang="en-US" dirty="0"/>
              <a:t>Joint Parcellation 2 independent groups of 20 subjects each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7048" y="1435443"/>
            <a:ext cx="5143502" cy="4103132"/>
            <a:chOff x="1307048" y="1911905"/>
            <a:chExt cx="5143502" cy="41031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50" y="2281237"/>
              <a:ext cx="2571750" cy="1866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799" y="2281237"/>
              <a:ext cx="2571750" cy="1866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800" y="4148137"/>
              <a:ext cx="2571750" cy="18669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48" y="4148137"/>
              <a:ext cx="2571750" cy="1866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74221" y="1911905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first group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10362" y="1435443"/>
            <a:ext cx="5143500" cy="4103132"/>
            <a:chOff x="6710362" y="1911905"/>
            <a:chExt cx="5143500" cy="41031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2281237"/>
              <a:ext cx="2571750" cy="18669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4148137"/>
              <a:ext cx="2571750" cy="1866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4148137"/>
              <a:ext cx="2571750" cy="1866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2281237"/>
              <a:ext cx="2571750" cy="18669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35480" y="191190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second group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07048" y="5907907"/>
            <a:ext cx="1015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get very consistent Parcellation even if two groups of 20 subjects are non-overlapping</a:t>
            </a:r>
          </a:p>
        </p:txBody>
      </p:sp>
    </p:spTree>
    <p:extLst>
      <p:ext uri="{BB962C8B-B14F-4D97-AF65-F5344CB8AC3E}">
        <p14:creationId xmlns:p14="http://schemas.microsoft.com/office/powerpoint/2010/main" val="3470648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654</TotalTime>
  <Words>398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Wisp</vt:lpstr>
      <vt:lpstr>BrainSync: Synchronizing Resting State Brains</vt:lpstr>
      <vt:lpstr>rsfMRI data</vt:lpstr>
      <vt:lpstr>Metric on fMRI Signal</vt:lpstr>
      <vt:lpstr>Finding Optimal Rotations</vt:lpstr>
      <vt:lpstr>Correlation of Signals</vt:lpstr>
      <vt:lpstr>Correlation of Signals</vt:lpstr>
      <vt:lpstr>Parcellation Individually</vt:lpstr>
      <vt:lpstr>Group Parcellation</vt:lpstr>
      <vt:lpstr>Joint Parcellation 2 independent groups of 20 subjects each</vt:lpstr>
      <vt:lpstr>Session 1 and Session 2 labeled jointly</vt:lpstr>
      <vt:lpstr>Conclusion</vt:lpstr>
      <vt:lpstr>Other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||AUM||</dc:title>
  <dc:creator>Anand Joshi</dc:creator>
  <cp:lastModifiedBy>Anand Joshi</cp:lastModifiedBy>
  <cp:revision>118</cp:revision>
  <dcterms:created xsi:type="dcterms:W3CDTF">2016-07-28T21:40:28Z</dcterms:created>
  <dcterms:modified xsi:type="dcterms:W3CDTF">2016-08-02T23:34:24Z</dcterms:modified>
</cp:coreProperties>
</file>