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9" r:id="rId6"/>
    <p:sldId id="267" r:id="rId7"/>
    <p:sldId id="260" r:id="rId8"/>
    <p:sldId id="261" r:id="rId9"/>
    <p:sldId id="268" r:id="rId10"/>
    <p:sldId id="266" r:id="rId11"/>
    <p:sldId id="263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5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5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69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6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32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67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8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3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0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9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0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2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0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5065-5610-4AF7-9C11-064BC18A2FE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411" y="1633151"/>
            <a:ext cx="9420439" cy="2262781"/>
          </a:xfrm>
        </p:spPr>
        <p:txBody>
          <a:bodyPr>
            <a:normAutofit/>
          </a:bodyPr>
          <a:lstStyle/>
          <a:p>
            <a:r>
              <a:rPr lang="en-US" dirty="0" err="1"/>
              <a:t>BrainSync</a:t>
            </a:r>
            <a:r>
              <a:rPr lang="en-US" dirty="0"/>
              <a:t>: Synchronizing Resting State Brains</a:t>
            </a:r>
          </a:p>
        </p:txBody>
      </p:sp>
    </p:spTree>
    <p:extLst>
      <p:ext uri="{BB962C8B-B14F-4D97-AF65-F5344CB8AC3E}">
        <p14:creationId xmlns:p14="http://schemas.microsoft.com/office/powerpoint/2010/main" val="13422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300" y="154553"/>
            <a:ext cx="8911687" cy="1280890"/>
          </a:xfrm>
        </p:spPr>
        <p:txBody>
          <a:bodyPr/>
          <a:lstStyle/>
          <a:p>
            <a:r>
              <a:rPr lang="en-US" dirty="0"/>
              <a:t>Joint Parcellation 2 independent groups of 20 subjects each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7048" y="1435443"/>
            <a:ext cx="5143502" cy="4103132"/>
            <a:chOff x="1307048" y="1911905"/>
            <a:chExt cx="5143502" cy="410313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050" y="2281237"/>
              <a:ext cx="2571750" cy="18669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799" y="2281237"/>
              <a:ext cx="2571750" cy="18669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800" y="4148137"/>
              <a:ext cx="2571750" cy="18669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048" y="4148137"/>
              <a:ext cx="2571750" cy="1866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374221" y="1911905"/>
              <a:ext cx="3009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subjects from first group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10362" y="1435443"/>
            <a:ext cx="5143500" cy="4103132"/>
            <a:chOff x="6710362" y="1911905"/>
            <a:chExt cx="5143500" cy="410313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362" y="2281237"/>
              <a:ext cx="2571750" cy="18669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362" y="4148137"/>
              <a:ext cx="2571750" cy="18669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2112" y="4148137"/>
              <a:ext cx="2571750" cy="18669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2112" y="2281237"/>
              <a:ext cx="2571750" cy="18669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535480" y="1911905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subjects from second group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07048" y="5907907"/>
            <a:ext cx="1015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We get very consistent Parcellation even if two groups of 20 subjects are non-overlapping</a:t>
            </a:r>
          </a:p>
        </p:txBody>
      </p:sp>
    </p:spTree>
    <p:extLst>
      <p:ext uri="{BB962C8B-B14F-4D97-AF65-F5344CB8AC3E}">
        <p14:creationId xmlns:p14="http://schemas.microsoft.com/office/powerpoint/2010/main" val="347064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241" y="105127"/>
            <a:ext cx="8911687" cy="669231"/>
          </a:xfrm>
        </p:spPr>
        <p:txBody>
          <a:bodyPr/>
          <a:lstStyle/>
          <a:p>
            <a:r>
              <a:rPr lang="en-US" dirty="0"/>
              <a:t>Session 1 and Session 2 labeled jointly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9" y="2151920"/>
            <a:ext cx="257175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69" y="2151920"/>
            <a:ext cx="2571750" cy="18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9" y="4018820"/>
            <a:ext cx="2571750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69" y="4018820"/>
            <a:ext cx="2571750" cy="186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419" y="2151920"/>
            <a:ext cx="2571750" cy="186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08" y="4018820"/>
            <a:ext cx="2571750" cy="1866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92" y="2151920"/>
            <a:ext cx="2571750" cy="1866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92" y="4018820"/>
            <a:ext cx="2571750" cy="186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4964" y="1506154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5472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18196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26846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93313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77916" y="155330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9946" y="934995"/>
            <a:ext cx="772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Subjects x 2 sessions = 80 scans were pooled together for labeling</a:t>
            </a:r>
          </a:p>
        </p:txBody>
      </p:sp>
    </p:spTree>
    <p:extLst>
      <p:ext uri="{BB962C8B-B14F-4D97-AF65-F5344CB8AC3E}">
        <p14:creationId xmlns:p14="http://schemas.microsoft.com/office/powerpoint/2010/main" val="364210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free approach </a:t>
            </a:r>
          </a:p>
          <a:p>
            <a:r>
              <a:rPr lang="en-US" dirty="0"/>
              <a:t>Depends on only 2 simple assumptions</a:t>
            </a:r>
          </a:p>
          <a:p>
            <a:r>
              <a:rPr lang="en-US" dirty="0"/>
              <a:t>No Spatial Prior or group prior is assumed, regions can be very different as possible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Involves clustering of a large amount of data, so scalable algorithm is required (e.g. k-means)</a:t>
            </a:r>
          </a:p>
        </p:txBody>
      </p:sp>
    </p:spTree>
    <p:extLst>
      <p:ext uri="{BB962C8B-B14F-4D97-AF65-F5344CB8AC3E}">
        <p14:creationId xmlns:p14="http://schemas.microsoft.com/office/powerpoint/2010/main" val="340698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Studies</a:t>
            </a:r>
          </a:p>
          <a:p>
            <a:pPr lvl="1"/>
            <a:r>
              <a:rPr lang="en-US" dirty="0"/>
              <a:t>We have developed framework for performing statistics on sphere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BrainSync</a:t>
            </a:r>
            <a:r>
              <a:rPr lang="en-US" dirty="0"/>
              <a:t> these signals are directly comparable</a:t>
            </a:r>
          </a:p>
          <a:p>
            <a:pPr lvl="1"/>
            <a:r>
              <a:rPr lang="en-US" dirty="0"/>
              <a:t>Group Differences and other studies can be performed easily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dirty="0"/>
              <a:t>Will the results be same if correlation is used as a feature 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rsfMRI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rsfMRI</a:t>
                </a:r>
                <a:r>
                  <a:rPr lang="en-US" dirty="0"/>
                  <a:t> signals are not directly comparable across subjects because they are out of sync.</a:t>
                </a:r>
              </a:p>
              <a:p>
                <a:endParaRPr lang="en-US" dirty="0"/>
              </a:p>
              <a:p>
                <a:r>
                  <a:rPr lang="en-US" dirty="0"/>
                  <a:t>We assume that:</a:t>
                </a:r>
              </a:p>
              <a:p>
                <a:pPr lvl="1"/>
                <a:r>
                  <a:rPr lang="en-US" dirty="0"/>
                  <a:t>The time series are variance normalized </a:t>
                </a:r>
              </a:p>
              <a:p>
                <a:pPr lvl="1"/>
                <a:r>
                  <a:rPr lang="en-US" dirty="0"/>
                  <a:t>The brains have similar overall correlation patterns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The time series with T-samples can be represented as a point on sphere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62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5" b="81301" l="34063" r="6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05" t="17354" r="34326" b="19065"/>
          <a:stretch/>
        </p:blipFill>
        <p:spPr>
          <a:xfrm>
            <a:off x="8212000" y="1905000"/>
            <a:ext cx="3489158" cy="3545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70" y="624110"/>
            <a:ext cx="6261844" cy="611566"/>
          </a:xfrm>
        </p:spPr>
        <p:txBody>
          <a:bodyPr>
            <a:normAutofit/>
          </a:bodyPr>
          <a:lstStyle/>
          <a:p>
            <a:r>
              <a:rPr lang="en-US" sz="3200" dirty="0"/>
              <a:t>Metric on fMRI Signal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85959" y="3348672"/>
            <a:ext cx="30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" name="Block Arc 5"/>
          <p:cNvSpPr/>
          <p:nvPr/>
        </p:nvSpPr>
        <p:spPr>
          <a:xfrm rot="2208257">
            <a:off x="10488252" y="2312091"/>
            <a:ext cx="1121155" cy="29484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85374" y="20901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84128" y="1482298"/>
            <a:ext cx="8635316" cy="2585323"/>
            <a:chOff x="1484128" y="1482298"/>
            <a:chExt cx="8635316" cy="2585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484128" y="1482298"/>
                  <a:ext cx="6612708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We assume that all the time series are equally likely, i.e.</a:t>
                  </a:r>
                </a:p>
                <a:p>
                  <a:r>
                    <a:rPr lang="en-US" dirty="0"/>
                    <a:t>the sphere has uniform metric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The distance between two time series is given by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r>
                    <a:rPr lang="en-US" dirty="0"/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</m:oMath>
                  </a14:m>
                  <a:r>
                    <a:rPr lang="en-US" dirty="0"/>
                    <a:t> is correlation between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128" y="1482298"/>
                  <a:ext cx="6612708" cy="2585323"/>
                </a:xfrm>
                <a:prstGeom prst="rect">
                  <a:avLst/>
                </a:prstGeom>
                <a:blipFill>
                  <a:blip r:embed="rId4"/>
                  <a:stretch>
                    <a:fillRect l="-737" t="-1179" r="-92" b="-28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9793714" y="294773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351714" y="3071673"/>
                  <a:ext cx="16121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𝑋𝑌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714" y="3071673"/>
                  <a:ext cx="161217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30" r="-4924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596160" y="1535668"/>
                <a:ext cx="720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160" y="1535668"/>
                <a:ext cx="7208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23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774620"/>
          </a:xfrm>
        </p:spPr>
        <p:txBody>
          <a:bodyPr>
            <a:normAutofit/>
          </a:bodyPr>
          <a:lstStyle/>
          <a:p>
            <a:r>
              <a:rPr lang="en-US" dirty="0"/>
              <a:t>Finding Optimal Rotations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33203" y="5040182"/>
            <a:ext cx="794961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scans are rotated spheres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Kabsch</a:t>
            </a:r>
            <a:r>
              <a:rPr lang="en-US" dirty="0"/>
              <a:t> algorithm is used to find optimal rotations between spheres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Optimal Rotation has a closed form solution based on SVD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82531" y="2065618"/>
            <a:ext cx="6551689" cy="1975064"/>
            <a:chOff x="2109536" y="2545190"/>
            <a:chExt cx="6551689" cy="19750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2" t="27633" r="35323" b="18085"/>
            <a:stretch/>
          </p:blipFill>
          <p:spPr>
            <a:xfrm>
              <a:off x="2109536" y="2635381"/>
              <a:ext cx="1904305" cy="188487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99" t="28085" r="34884" b="18192"/>
            <a:stretch/>
          </p:blipFill>
          <p:spPr>
            <a:xfrm>
              <a:off x="4028518" y="2634087"/>
              <a:ext cx="1945112" cy="188616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08" t="27689" r="35561" b="19266"/>
            <a:stretch/>
          </p:blipFill>
          <p:spPr>
            <a:xfrm>
              <a:off x="6674282" y="2545190"/>
              <a:ext cx="1986943" cy="197506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116207" y="32415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87611" y="5255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5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Kabash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A=X’Y</a:t>
            </a:r>
          </a:p>
          <a:p>
            <a:r>
              <a:rPr lang="en-US" dirty="0"/>
              <a:t>Optimal </a:t>
            </a:r>
            <a:r>
              <a:rPr lang="en-US"/>
              <a:t>rotation minimizes |X-RY|</a:t>
            </a:r>
          </a:p>
          <a:p>
            <a:endParaRPr lang="en-US" dirty="0"/>
          </a:p>
          <a:p>
            <a:r>
              <a:rPr lang="en-US" dirty="0"/>
              <a:t>A=VSW’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8004"/>
            <a:ext cx="8911687" cy="603328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of Signals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6" t="92029" r="10235" b="1210"/>
          <a:stretch/>
        </p:blipFill>
        <p:spPr>
          <a:xfrm rot="16200000">
            <a:off x="7654141" y="3722313"/>
            <a:ext cx="3062094" cy="19770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3" t="21164" r="19580" b="20410"/>
          <a:stretch/>
        </p:blipFill>
        <p:spPr>
          <a:xfrm>
            <a:off x="2652629" y="1727804"/>
            <a:ext cx="3053546" cy="2246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4" t="21146" r="19579" b="20428"/>
          <a:stretch/>
        </p:blipFill>
        <p:spPr>
          <a:xfrm>
            <a:off x="5700629" y="1728966"/>
            <a:ext cx="3053547" cy="2246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3" t="21146" r="19579" b="20428"/>
          <a:stretch/>
        </p:blipFill>
        <p:spPr>
          <a:xfrm>
            <a:off x="5690078" y="3951880"/>
            <a:ext cx="3064094" cy="2246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3" t="20677" r="19579" b="20897"/>
          <a:stretch/>
        </p:blipFill>
        <p:spPr>
          <a:xfrm>
            <a:off x="2660867" y="3946111"/>
            <a:ext cx="3064094" cy="22466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61100" y="1258193"/>
            <a:ext cx="18902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Average Correlation in </a:t>
            </a:r>
          </a:p>
          <a:p>
            <a:pPr algn="ctr"/>
            <a:r>
              <a:rPr lang="en-US" sz="1100" dirty="0" err="1"/>
              <a:t>rfMRIs</a:t>
            </a:r>
            <a:r>
              <a:rPr lang="en-US" sz="1100" dirty="0"/>
              <a:t> of original Subjects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5131" y="1297498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Average Correlation in</a:t>
            </a:r>
          </a:p>
          <a:p>
            <a:pPr algn="ctr"/>
            <a:r>
              <a:rPr lang="en-US" sz="1100" dirty="0" err="1"/>
              <a:t>rfMRIs</a:t>
            </a:r>
            <a:r>
              <a:rPr lang="en-US" sz="1100" dirty="0"/>
              <a:t> of </a:t>
            </a:r>
            <a:r>
              <a:rPr lang="en-US" sz="1100" dirty="0" err="1"/>
              <a:t>BrainSynced</a:t>
            </a:r>
            <a:r>
              <a:rPr lang="en-US" sz="1100" dirty="0"/>
              <a:t> Subjects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84042" y="5075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98392" y="2204322"/>
            <a:ext cx="2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044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741" y="245169"/>
            <a:ext cx="8911687" cy="710420"/>
          </a:xfrm>
        </p:spPr>
        <p:txBody>
          <a:bodyPr/>
          <a:lstStyle/>
          <a:p>
            <a:r>
              <a:rPr lang="en-US" dirty="0"/>
              <a:t>Correlation of Signals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0" t="19456" r="19635" b="19411"/>
          <a:stretch/>
        </p:blipFill>
        <p:spPr>
          <a:xfrm>
            <a:off x="7479360" y="4192944"/>
            <a:ext cx="2318197" cy="178762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5" t="20790" r="19690" b="21043"/>
          <a:stretch/>
        </p:blipFill>
        <p:spPr>
          <a:xfrm>
            <a:off x="5173595" y="2564254"/>
            <a:ext cx="2318198" cy="1700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3" t="20303" r="19352" b="21042"/>
          <a:stretch/>
        </p:blipFill>
        <p:spPr>
          <a:xfrm>
            <a:off x="5173595" y="4265420"/>
            <a:ext cx="2318198" cy="1715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6" t="20791" r="19690" b="21482"/>
          <a:stretch/>
        </p:blipFill>
        <p:spPr>
          <a:xfrm>
            <a:off x="7472921" y="2562580"/>
            <a:ext cx="2331077" cy="16880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7" t="21787" r="19717" b="20304"/>
          <a:stretch/>
        </p:blipFill>
        <p:spPr>
          <a:xfrm>
            <a:off x="2855398" y="4283296"/>
            <a:ext cx="2318197" cy="16933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5" t="20304" r="19352" b="20601"/>
          <a:stretch/>
        </p:blipFill>
        <p:spPr>
          <a:xfrm>
            <a:off x="2861390" y="2565920"/>
            <a:ext cx="2331077" cy="1728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7870" y="1062681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of average signal in </a:t>
            </a:r>
            <a:r>
              <a:rPr lang="en-US" dirty="0" err="1"/>
              <a:t>precuneus</a:t>
            </a:r>
            <a:r>
              <a:rPr lang="en-US" dirty="0"/>
              <a:t> to the signals in brain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6929" y="219575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to Sub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9698" y="2192662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to Sub 2 (</a:t>
            </a:r>
            <a:r>
              <a:rPr lang="en-US" dirty="0" err="1"/>
              <a:t>orig</a:t>
            </a:r>
            <a:r>
              <a:rPr lang="en-US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3485" y="2192662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to Sub 2 (rot)</a:t>
            </a:r>
          </a:p>
        </p:txBody>
      </p:sp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6" t="92029" r="10235" b="1210"/>
          <a:stretch/>
        </p:blipFill>
        <p:spPr>
          <a:xfrm rot="16200000">
            <a:off x="8631586" y="4184442"/>
            <a:ext cx="3062094" cy="1977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261487" y="55373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75837" y="2666451"/>
            <a:ext cx="2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866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570" y="115330"/>
            <a:ext cx="8911687" cy="547467"/>
          </a:xfrm>
        </p:spPr>
        <p:txBody>
          <a:bodyPr>
            <a:normAutofit fontScale="90000"/>
          </a:bodyPr>
          <a:lstStyle/>
          <a:p>
            <a:r>
              <a:rPr lang="en-US" dirty="0"/>
              <a:t>Parcellation Individually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04" y="1833773"/>
            <a:ext cx="2571750" cy="1866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4" y="3700673"/>
            <a:ext cx="257175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72" y="1833773"/>
            <a:ext cx="257175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05" y="3700673"/>
            <a:ext cx="2571750" cy="186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02" y="3692435"/>
            <a:ext cx="2571750" cy="186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52" y="1833773"/>
            <a:ext cx="2571750" cy="1866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05" y="3700673"/>
            <a:ext cx="2571750" cy="1866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634" y="1833773"/>
            <a:ext cx="2571750" cy="186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0563" y="978081"/>
            <a:ext cx="810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Subjects were independently </a:t>
            </a:r>
            <a:r>
              <a:rPr lang="en-US" dirty="0" err="1"/>
              <a:t>parcellated</a:t>
            </a:r>
            <a:r>
              <a:rPr lang="en-US" dirty="0"/>
              <a:t> by k-means with </a:t>
            </a:r>
            <a:r>
              <a:rPr lang="en-US" dirty="0" err="1"/>
              <a:t>nClusters</a:t>
            </a:r>
            <a:r>
              <a:rPr lang="en-US" dirty="0"/>
              <a:t>=30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988" y="148144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2656" y="148144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2737" y="146444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00074" y="146444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4301" y="5873348"/>
            <a:ext cx="9849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i="1" dirty="0" err="1"/>
              <a:t>Parcellations</a:t>
            </a:r>
            <a:r>
              <a:rPr lang="en-US" b="1" i="1" dirty="0"/>
              <a:t> are different for individual scans, probably because not enough samples </a:t>
            </a:r>
          </a:p>
          <a:p>
            <a:r>
              <a:rPr lang="en-US" b="1" i="1" dirty="0"/>
              <a:t>for finding correct boundaries</a:t>
            </a:r>
          </a:p>
        </p:txBody>
      </p:sp>
    </p:spTree>
    <p:extLst>
      <p:ext uri="{BB962C8B-B14F-4D97-AF65-F5344CB8AC3E}">
        <p14:creationId xmlns:p14="http://schemas.microsoft.com/office/powerpoint/2010/main" val="159171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Parcellation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279" y="1905000"/>
            <a:ext cx="8915400" cy="3777622"/>
          </a:xfrm>
        </p:spPr>
        <p:txBody>
          <a:bodyPr/>
          <a:lstStyle/>
          <a:p>
            <a:r>
              <a:rPr lang="en-US" dirty="0"/>
              <a:t>Since the data are comparable to each other after </a:t>
            </a:r>
            <a:r>
              <a:rPr lang="en-US" dirty="0" err="1"/>
              <a:t>BrainSync</a:t>
            </a:r>
            <a:r>
              <a:rPr lang="en-US" dirty="0"/>
              <a:t>, we can pool it and do joint parcellation</a:t>
            </a:r>
          </a:p>
          <a:p>
            <a:endParaRPr lang="en-US" dirty="0"/>
          </a:p>
          <a:p>
            <a:r>
              <a:rPr lang="en-US" b="1" i="1" dirty="0"/>
              <a:t>Clustering will work better when data is pooled, rather than doing clustering one by one</a:t>
            </a:r>
          </a:p>
        </p:txBody>
      </p:sp>
    </p:spTree>
    <p:extLst>
      <p:ext uri="{BB962C8B-B14F-4D97-AF65-F5344CB8AC3E}">
        <p14:creationId xmlns:p14="http://schemas.microsoft.com/office/powerpoint/2010/main" val="13180149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1127</TotalTime>
  <Words>411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Century Gothic</vt:lpstr>
      <vt:lpstr>Wingdings 3</vt:lpstr>
      <vt:lpstr>Wisp</vt:lpstr>
      <vt:lpstr>BrainSync: Synchronizing Resting State Brains</vt:lpstr>
      <vt:lpstr>rsfMRI data</vt:lpstr>
      <vt:lpstr>Metric on fMRI Signal</vt:lpstr>
      <vt:lpstr>Finding Optimal Rotations</vt:lpstr>
      <vt:lpstr>Kabash Algorithm</vt:lpstr>
      <vt:lpstr>Correlation of Signals</vt:lpstr>
      <vt:lpstr>Correlation of Signals</vt:lpstr>
      <vt:lpstr>Parcellation Individually</vt:lpstr>
      <vt:lpstr>Group Parcellation</vt:lpstr>
      <vt:lpstr>Joint Parcellation 2 independent groups of 20 subjects each</vt:lpstr>
      <vt:lpstr>Session 1 and Session 2 labeled jointly</vt:lpstr>
      <vt:lpstr>Conclusion</vt:lpstr>
      <vt:lpstr>Other Possibilities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||AUM||</dc:title>
  <dc:creator>Anand Joshi</dc:creator>
  <cp:lastModifiedBy>Anand Joshi</cp:lastModifiedBy>
  <cp:revision>120</cp:revision>
  <dcterms:created xsi:type="dcterms:W3CDTF">2016-07-28T21:40:28Z</dcterms:created>
  <dcterms:modified xsi:type="dcterms:W3CDTF">2016-08-03T17:16:31Z</dcterms:modified>
</cp:coreProperties>
</file>