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427" r:id="rId4"/>
    <p:sldId id="258" r:id="rId5"/>
    <p:sldId id="422" r:id="rId6"/>
    <p:sldId id="423" r:id="rId7"/>
    <p:sldId id="424" r:id="rId8"/>
    <p:sldId id="425" r:id="rId9"/>
    <p:sldId id="42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48"/>
    <p:restoredTop sz="94643"/>
  </p:normalViewPr>
  <p:slideViewPr>
    <p:cSldViewPr snapToGrid="0" snapToObjects="1">
      <p:cViewPr varScale="1">
        <p:scale>
          <a:sx n="178" d="100"/>
          <a:sy n="178" d="100"/>
        </p:scale>
        <p:origin x="176" y="3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9076D2-4B7F-124B-8774-EEE34A621D65}" type="datetimeFigureOut">
              <a:rPr lang="en-US" smtClean="0"/>
              <a:t>12/15/18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1DB99-F097-4E4F-8C49-06B247B59DBC}" type="slidenum">
              <a:rPr lang="en-US" smtClean="0"/>
              <a:t>‹#›</a:t>
            </a:fld>
            <a:endParaRPr lang="en-US"/>
          </a:p>
        </p:txBody>
      </p:sp>
    </p:spTree>
    <p:extLst>
      <p:ext uri="{BB962C8B-B14F-4D97-AF65-F5344CB8AC3E}">
        <p14:creationId xmlns:p14="http://schemas.microsoft.com/office/powerpoint/2010/main" val="856100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B7DEF-5E73-314C-96D6-77F29FB10E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86F2B-A5DE-CA44-B6A7-62F8AC4D53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FD3F57-C19B-044F-A777-E7873EBF1655}"/>
              </a:ext>
            </a:extLst>
          </p:cNvPr>
          <p:cNvSpPr>
            <a:spLocks noGrp="1"/>
          </p:cNvSpPr>
          <p:nvPr>
            <p:ph type="dt" sz="half" idx="10"/>
          </p:nvPr>
        </p:nvSpPr>
        <p:spPr/>
        <p:txBody>
          <a:bodyPr/>
          <a:lstStyle/>
          <a:p>
            <a:fld id="{05B5E481-9AF5-6B4B-8B95-CC19FC5BF311}" type="datetimeFigureOut">
              <a:rPr lang="en-US" smtClean="0"/>
              <a:t>12/15/18</a:t>
            </a:fld>
            <a:endParaRPr lang="en-US"/>
          </a:p>
        </p:txBody>
      </p:sp>
      <p:sp>
        <p:nvSpPr>
          <p:cNvPr id="5" name="Footer Placeholder 4">
            <a:extLst>
              <a:ext uri="{FF2B5EF4-FFF2-40B4-BE49-F238E27FC236}">
                <a16:creationId xmlns:a16="http://schemas.microsoft.com/office/drawing/2014/main" id="{98350B1A-EE64-CB42-9A43-F8D7FF3B0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B114F-5DE5-974E-A1F4-40BCBB7F520A}"/>
              </a:ext>
            </a:extLst>
          </p:cNvPr>
          <p:cNvSpPr>
            <a:spLocks noGrp="1"/>
          </p:cNvSpPr>
          <p:nvPr>
            <p:ph type="sldNum" sz="quarter" idx="12"/>
          </p:nvPr>
        </p:nvSpPr>
        <p:spPr/>
        <p:txBody>
          <a:bodyPr/>
          <a:lstStyle/>
          <a:p>
            <a:fld id="{692C0838-2977-DF40-A2B1-E1AD962E1BDE}" type="slidenum">
              <a:rPr lang="en-US" smtClean="0"/>
              <a:t>‹#›</a:t>
            </a:fld>
            <a:endParaRPr lang="en-US"/>
          </a:p>
        </p:txBody>
      </p:sp>
    </p:spTree>
    <p:extLst>
      <p:ext uri="{BB962C8B-B14F-4D97-AF65-F5344CB8AC3E}">
        <p14:creationId xmlns:p14="http://schemas.microsoft.com/office/powerpoint/2010/main" val="13788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BF17-D582-FA47-BD14-7DF55AE7A4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D0ADBA-764B-BC4E-A302-D0FE153E74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E6D35-1A18-1142-832D-0D12AA990F4D}"/>
              </a:ext>
            </a:extLst>
          </p:cNvPr>
          <p:cNvSpPr>
            <a:spLocks noGrp="1"/>
          </p:cNvSpPr>
          <p:nvPr>
            <p:ph type="dt" sz="half" idx="10"/>
          </p:nvPr>
        </p:nvSpPr>
        <p:spPr/>
        <p:txBody>
          <a:bodyPr/>
          <a:lstStyle/>
          <a:p>
            <a:fld id="{05B5E481-9AF5-6B4B-8B95-CC19FC5BF311}" type="datetimeFigureOut">
              <a:rPr lang="en-US" smtClean="0"/>
              <a:t>12/15/18</a:t>
            </a:fld>
            <a:endParaRPr lang="en-US"/>
          </a:p>
        </p:txBody>
      </p:sp>
      <p:sp>
        <p:nvSpPr>
          <p:cNvPr id="5" name="Footer Placeholder 4">
            <a:extLst>
              <a:ext uri="{FF2B5EF4-FFF2-40B4-BE49-F238E27FC236}">
                <a16:creationId xmlns:a16="http://schemas.microsoft.com/office/drawing/2014/main" id="{FC61C046-ECAC-7F49-B429-738477DBC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E6B1A-C9F0-514F-812F-FE9C9AEC71A4}"/>
              </a:ext>
            </a:extLst>
          </p:cNvPr>
          <p:cNvSpPr>
            <a:spLocks noGrp="1"/>
          </p:cNvSpPr>
          <p:nvPr>
            <p:ph type="sldNum" sz="quarter" idx="12"/>
          </p:nvPr>
        </p:nvSpPr>
        <p:spPr/>
        <p:txBody>
          <a:bodyPr/>
          <a:lstStyle/>
          <a:p>
            <a:fld id="{692C0838-2977-DF40-A2B1-E1AD962E1BDE}" type="slidenum">
              <a:rPr lang="en-US" smtClean="0"/>
              <a:t>‹#›</a:t>
            </a:fld>
            <a:endParaRPr lang="en-US"/>
          </a:p>
        </p:txBody>
      </p:sp>
    </p:spTree>
    <p:extLst>
      <p:ext uri="{BB962C8B-B14F-4D97-AF65-F5344CB8AC3E}">
        <p14:creationId xmlns:p14="http://schemas.microsoft.com/office/powerpoint/2010/main" val="186530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C3AC19-59FF-E246-B133-9413A7D124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E6CD91-A1CB-8247-8A12-03B1DAE3E6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D9156-7224-494B-8F6E-E1B2AB391BFA}"/>
              </a:ext>
            </a:extLst>
          </p:cNvPr>
          <p:cNvSpPr>
            <a:spLocks noGrp="1"/>
          </p:cNvSpPr>
          <p:nvPr>
            <p:ph type="dt" sz="half" idx="10"/>
          </p:nvPr>
        </p:nvSpPr>
        <p:spPr/>
        <p:txBody>
          <a:bodyPr/>
          <a:lstStyle/>
          <a:p>
            <a:fld id="{05B5E481-9AF5-6B4B-8B95-CC19FC5BF311}" type="datetimeFigureOut">
              <a:rPr lang="en-US" smtClean="0"/>
              <a:t>12/15/18</a:t>
            </a:fld>
            <a:endParaRPr lang="en-US"/>
          </a:p>
        </p:txBody>
      </p:sp>
      <p:sp>
        <p:nvSpPr>
          <p:cNvPr id="5" name="Footer Placeholder 4">
            <a:extLst>
              <a:ext uri="{FF2B5EF4-FFF2-40B4-BE49-F238E27FC236}">
                <a16:creationId xmlns:a16="http://schemas.microsoft.com/office/drawing/2014/main" id="{4109F05E-85E2-2742-88B6-0E69EFE5B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05EB2-D2FD-044C-B8D6-F31276333F2E}"/>
              </a:ext>
            </a:extLst>
          </p:cNvPr>
          <p:cNvSpPr>
            <a:spLocks noGrp="1"/>
          </p:cNvSpPr>
          <p:nvPr>
            <p:ph type="sldNum" sz="quarter" idx="12"/>
          </p:nvPr>
        </p:nvSpPr>
        <p:spPr/>
        <p:txBody>
          <a:bodyPr/>
          <a:lstStyle/>
          <a:p>
            <a:fld id="{692C0838-2977-DF40-A2B1-E1AD962E1BDE}" type="slidenum">
              <a:rPr lang="en-US" smtClean="0"/>
              <a:t>‹#›</a:t>
            </a:fld>
            <a:endParaRPr lang="en-US"/>
          </a:p>
        </p:txBody>
      </p:sp>
    </p:spTree>
    <p:extLst>
      <p:ext uri="{BB962C8B-B14F-4D97-AF65-F5344CB8AC3E}">
        <p14:creationId xmlns:p14="http://schemas.microsoft.com/office/powerpoint/2010/main" val="77542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9D8D-095E-3F4D-A485-D1E2346BCC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5223AC-6569-5B41-B209-623CF7EA388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93B44-2C94-804F-9113-B3209502167B}"/>
              </a:ext>
            </a:extLst>
          </p:cNvPr>
          <p:cNvSpPr>
            <a:spLocks noGrp="1"/>
          </p:cNvSpPr>
          <p:nvPr>
            <p:ph type="dt" sz="half" idx="10"/>
          </p:nvPr>
        </p:nvSpPr>
        <p:spPr/>
        <p:txBody>
          <a:bodyPr/>
          <a:lstStyle/>
          <a:p>
            <a:fld id="{05B5E481-9AF5-6B4B-8B95-CC19FC5BF311}" type="datetimeFigureOut">
              <a:rPr lang="en-US" smtClean="0"/>
              <a:t>12/15/18</a:t>
            </a:fld>
            <a:endParaRPr lang="en-US"/>
          </a:p>
        </p:txBody>
      </p:sp>
      <p:sp>
        <p:nvSpPr>
          <p:cNvPr id="5" name="Footer Placeholder 4">
            <a:extLst>
              <a:ext uri="{FF2B5EF4-FFF2-40B4-BE49-F238E27FC236}">
                <a16:creationId xmlns:a16="http://schemas.microsoft.com/office/drawing/2014/main" id="{C8F4416D-8E42-5741-BDD6-9940097E6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5D6B4-627B-F34B-9111-11833307C54F}"/>
              </a:ext>
            </a:extLst>
          </p:cNvPr>
          <p:cNvSpPr>
            <a:spLocks noGrp="1"/>
          </p:cNvSpPr>
          <p:nvPr>
            <p:ph type="sldNum" sz="quarter" idx="12"/>
          </p:nvPr>
        </p:nvSpPr>
        <p:spPr/>
        <p:txBody>
          <a:bodyPr/>
          <a:lstStyle/>
          <a:p>
            <a:fld id="{692C0838-2977-DF40-A2B1-E1AD962E1BDE}" type="slidenum">
              <a:rPr lang="en-US" smtClean="0"/>
              <a:t>‹#›</a:t>
            </a:fld>
            <a:endParaRPr lang="en-US"/>
          </a:p>
        </p:txBody>
      </p:sp>
    </p:spTree>
    <p:extLst>
      <p:ext uri="{BB962C8B-B14F-4D97-AF65-F5344CB8AC3E}">
        <p14:creationId xmlns:p14="http://schemas.microsoft.com/office/powerpoint/2010/main" val="395141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B8DD-6D4E-2742-938E-E51501658A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DF6C40-EA8B-684B-B899-01BF8A496F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27E3AA-7DA6-CC41-8AF8-C32DB504C7D7}"/>
              </a:ext>
            </a:extLst>
          </p:cNvPr>
          <p:cNvSpPr>
            <a:spLocks noGrp="1"/>
          </p:cNvSpPr>
          <p:nvPr>
            <p:ph type="dt" sz="half" idx="10"/>
          </p:nvPr>
        </p:nvSpPr>
        <p:spPr/>
        <p:txBody>
          <a:bodyPr/>
          <a:lstStyle/>
          <a:p>
            <a:fld id="{05B5E481-9AF5-6B4B-8B95-CC19FC5BF311}" type="datetimeFigureOut">
              <a:rPr lang="en-US" smtClean="0"/>
              <a:t>12/15/18</a:t>
            </a:fld>
            <a:endParaRPr lang="en-US"/>
          </a:p>
        </p:txBody>
      </p:sp>
      <p:sp>
        <p:nvSpPr>
          <p:cNvPr id="5" name="Footer Placeholder 4">
            <a:extLst>
              <a:ext uri="{FF2B5EF4-FFF2-40B4-BE49-F238E27FC236}">
                <a16:creationId xmlns:a16="http://schemas.microsoft.com/office/drawing/2014/main" id="{CE8BB1C0-FC05-F74D-B97C-4032873CC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28FE3-5332-B942-8E65-286B6535B95B}"/>
              </a:ext>
            </a:extLst>
          </p:cNvPr>
          <p:cNvSpPr>
            <a:spLocks noGrp="1"/>
          </p:cNvSpPr>
          <p:nvPr>
            <p:ph type="sldNum" sz="quarter" idx="12"/>
          </p:nvPr>
        </p:nvSpPr>
        <p:spPr/>
        <p:txBody>
          <a:bodyPr/>
          <a:lstStyle/>
          <a:p>
            <a:fld id="{692C0838-2977-DF40-A2B1-E1AD962E1BDE}" type="slidenum">
              <a:rPr lang="en-US" smtClean="0"/>
              <a:t>‹#›</a:t>
            </a:fld>
            <a:endParaRPr lang="en-US"/>
          </a:p>
        </p:txBody>
      </p:sp>
    </p:spTree>
    <p:extLst>
      <p:ext uri="{BB962C8B-B14F-4D97-AF65-F5344CB8AC3E}">
        <p14:creationId xmlns:p14="http://schemas.microsoft.com/office/powerpoint/2010/main" val="81924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36AC-57B0-6A46-8BBB-0EC0AF476B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99802D-2714-8143-BEE2-ACC873B234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A65A4B-6B22-394E-82A3-D14E3B440C1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C5A22F-7E33-D747-ADC8-E45697ACEAD1}"/>
              </a:ext>
            </a:extLst>
          </p:cNvPr>
          <p:cNvSpPr>
            <a:spLocks noGrp="1"/>
          </p:cNvSpPr>
          <p:nvPr>
            <p:ph type="dt" sz="half" idx="10"/>
          </p:nvPr>
        </p:nvSpPr>
        <p:spPr/>
        <p:txBody>
          <a:bodyPr/>
          <a:lstStyle/>
          <a:p>
            <a:fld id="{05B5E481-9AF5-6B4B-8B95-CC19FC5BF311}" type="datetimeFigureOut">
              <a:rPr lang="en-US" smtClean="0"/>
              <a:t>12/15/18</a:t>
            </a:fld>
            <a:endParaRPr lang="en-US"/>
          </a:p>
        </p:txBody>
      </p:sp>
      <p:sp>
        <p:nvSpPr>
          <p:cNvPr id="6" name="Footer Placeholder 5">
            <a:extLst>
              <a:ext uri="{FF2B5EF4-FFF2-40B4-BE49-F238E27FC236}">
                <a16:creationId xmlns:a16="http://schemas.microsoft.com/office/drawing/2014/main" id="{E2A0C4AF-B5C7-6842-9A93-2A0BDB304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C9E4C-BE86-6743-A495-9EC95653EB09}"/>
              </a:ext>
            </a:extLst>
          </p:cNvPr>
          <p:cNvSpPr>
            <a:spLocks noGrp="1"/>
          </p:cNvSpPr>
          <p:nvPr>
            <p:ph type="sldNum" sz="quarter" idx="12"/>
          </p:nvPr>
        </p:nvSpPr>
        <p:spPr/>
        <p:txBody>
          <a:bodyPr/>
          <a:lstStyle/>
          <a:p>
            <a:fld id="{692C0838-2977-DF40-A2B1-E1AD962E1BDE}" type="slidenum">
              <a:rPr lang="en-US" smtClean="0"/>
              <a:t>‹#›</a:t>
            </a:fld>
            <a:endParaRPr lang="en-US"/>
          </a:p>
        </p:txBody>
      </p:sp>
    </p:spTree>
    <p:extLst>
      <p:ext uri="{BB962C8B-B14F-4D97-AF65-F5344CB8AC3E}">
        <p14:creationId xmlns:p14="http://schemas.microsoft.com/office/powerpoint/2010/main" val="4043230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E286-9114-7443-89D6-5D5D3696D5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E48CA4-857E-1340-A911-EA8CEAC603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50B3C3-F3AE-794D-83BD-7925A6ED86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E866A-46DA-CF4D-AF52-188561B4B4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9605C7-D730-9141-92EE-0A45D85E1B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95F050-7528-134A-B54F-6302561A5559}"/>
              </a:ext>
            </a:extLst>
          </p:cNvPr>
          <p:cNvSpPr>
            <a:spLocks noGrp="1"/>
          </p:cNvSpPr>
          <p:nvPr>
            <p:ph type="dt" sz="half" idx="10"/>
          </p:nvPr>
        </p:nvSpPr>
        <p:spPr/>
        <p:txBody>
          <a:bodyPr/>
          <a:lstStyle/>
          <a:p>
            <a:fld id="{05B5E481-9AF5-6B4B-8B95-CC19FC5BF311}" type="datetimeFigureOut">
              <a:rPr lang="en-US" smtClean="0"/>
              <a:t>12/15/18</a:t>
            </a:fld>
            <a:endParaRPr lang="en-US"/>
          </a:p>
        </p:txBody>
      </p:sp>
      <p:sp>
        <p:nvSpPr>
          <p:cNvPr id="8" name="Footer Placeholder 7">
            <a:extLst>
              <a:ext uri="{FF2B5EF4-FFF2-40B4-BE49-F238E27FC236}">
                <a16:creationId xmlns:a16="http://schemas.microsoft.com/office/drawing/2014/main" id="{2821C2BF-AE9E-C446-9629-AF5643919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C9F9BB-A57D-6B41-9876-B0AFE8EF0ACF}"/>
              </a:ext>
            </a:extLst>
          </p:cNvPr>
          <p:cNvSpPr>
            <a:spLocks noGrp="1"/>
          </p:cNvSpPr>
          <p:nvPr>
            <p:ph type="sldNum" sz="quarter" idx="12"/>
          </p:nvPr>
        </p:nvSpPr>
        <p:spPr/>
        <p:txBody>
          <a:bodyPr/>
          <a:lstStyle/>
          <a:p>
            <a:fld id="{692C0838-2977-DF40-A2B1-E1AD962E1BDE}" type="slidenum">
              <a:rPr lang="en-US" smtClean="0"/>
              <a:t>‹#›</a:t>
            </a:fld>
            <a:endParaRPr lang="en-US"/>
          </a:p>
        </p:txBody>
      </p:sp>
    </p:spTree>
    <p:extLst>
      <p:ext uri="{BB962C8B-B14F-4D97-AF65-F5344CB8AC3E}">
        <p14:creationId xmlns:p14="http://schemas.microsoft.com/office/powerpoint/2010/main" val="39617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2C57-4794-CF49-846E-C38AA7163C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B690E-F3CE-1745-943E-CB7329F9A7A0}"/>
              </a:ext>
            </a:extLst>
          </p:cNvPr>
          <p:cNvSpPr>
            <a:spLocks noGrp="1"/>
          </p:cNvSpPr>
          <p:nvPr>
            <p:ph type="dt" sz="half" idx="10"/>
          </p:nvPr>
        </p:nvSpPr>
        <p:spPr/>
        <p:txBody>
          <a:bodyPr/>
          <a:lstStyle/>
          <a:p>
            <a:fld id="{05B5E481-9AF5-6B4B-8B95-CC19FC5BF311}" type="datetimeFigureOut">
              <a:rPr lang="en-US" smtClean="0"/>
              <a:t>12/15/18</a:t>
            </a:fld>
            <a:endParaRPr lang="en-US"/>
          </a:p>
        </p:txBody>
      </p:sp>
      <p:sp>
        <p:nvSpPr>
          <p:cNvPr id="4" name="Footer Placeholder 3">
            <a:extLst>
              <a:ext uri="{FF2B5EF4-FFF2-40B4-BE49-F238E27FC236}">
                <a16:creationId xmlns:a16="http://schemas.microsoft.com/office/drawing/2014/main" id="{E87072FC-0433-774A-B743-F81EE0ED6D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59410D-E85E-AA47-ACC3-6784363D6FB7}"/>
              </a:ext>
            </a:extLst>
          </p:cNvPr>
          <p:cNvSpPr>
            <a:spLocks noGrp="1"/>
          </p:cNvSpPr>
          <p:nvPr>
            <p:ph type="sldNum" sz="quarter" idx="12"/>
          </p:nvPr>
        </p:nvSpPr>
        <p:spPr/>
        <p:txBody>
          <a:bodyPr/>
          <a:lstStyle/>
          <a:p>
            <a:fld id="{692C0838-2977-DF40-A2B1-E1AD962E1BDE}" type="slidenum">
              <a:rPr lang="en-US" smtClean="0"/>
              <a:t>‹#›</a:t>
            </a:fld>
            <a:endParaRPr lang="en-US"/>
          </a:p>
        </p:txBody>
      </p:sp>
    </p:spTree>
    <p:extLst>
      <p:ext uri="{BB962C8B-B14F-4D97-AF65-F5344CB8AC3E}">
        <p14:creationId xmlns:p14="http://schemas.microsoft.com/office/powerpoint/2010/main" val="3680399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A21C3F-372B-BC43-AA4D-D195CF409F72}"/>
              </a:ext>
            </a:extLst>
          </p:cNvPr>
          <p:cNvSpPr>
            <a:spLocks noGrp="1"/>
          </p:cNvSpPr>
          <p:nvPr>
            <p:ph type="dt" sz="half" idx="10"/>
          </p:nvPr>
        </p:nvSpPr>
        <p:spPr/>
        <p:txBody>
          <a:bodyPr/>
          <a:lstStyle/>
          <a:p>
            <a:fld id="{05B5E481-9AF5-6B4B-8B95-CC19FC5BF311}" type="datetimeFigureOut">
              <a:rPr lang="en-US" smtClean="0"/>
              <a:t>12/15/18</a:t>
            </a:fld>
            <a:endParaRPr lang="en-US"/>
          </a:p>
        </p:txBody>
      </p:sp>
      <p:sp>
        <p:nvSpPr>
          <p:cNvPr id="3" name="Footer Placeholder 2">
            <a:extLst>
              <a:ext uri="{FF2B5EF4-FFF2-40B4-BE49-F238E27FC236}">
                <a16:creationId xmlns:a16="http://schemas.microsoft.com/office/drawing/2014/main" id="{A8631243-37D0-DF40-B899-B78E4E6359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9F1A89-3DE0-DB48-A560-DC0B478FB3F1}"/>
              </a:ext>
            </a:extLst>
          </p:cNvPr>
          <p:cNvSpPr>
            <a:spLocks noGrp="1"/>
          </p:cNvSpPr>
          <p:nvPr>
            <p:ph type="sldNum" sz="quarter" idx="12"/>
          </p:nvPr>
        </p:nvSpPr>
        <p:spPr/>
        <p:txBody>
          <a:bodyPr/>
          <a:lstStyle/>
          <a:p>
            <a:fld id="{692C0838-2977-DF40-A2B1-E1AD962E1BDE}" type="slidenum">
              <a:rPr lang="en-US" smtClean="0"/>
              <a:t>‹#›</a:t>
            </a:fld>
            <a:endParaRPr lang="en-US"/>
          </a:p>
        </p:txBody>
      </p:sp>
    </p:spTree>
    <p:extLst>
      <p:ext uri="{BB962C8B-B14F-4D97-AF65-F5344CB8AC3E}">
        <p14:creationId xmlns:p14="http://schemas.microsoft.com/office/powerpoint/2010/main" val="126655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FA9D-5403-D948-927B-6BA382F4A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C6D025-FA3C-3E46-9B76-D2C7A63C8B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B5EA15-FAE8-6E4B-8A71-3BC32E37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7D3694-E12B-374C-AA5F-ED956BAF24E0}"/>
              </a:ext>
            </a:extLst>
          </p:cNvPr>
          <p:cNvSpPr>
            <a:spLocks noGrp="1"/>
          </p:cNvSpPr>
          <p:nvPr>
            <p:ph type="dt" sz="half" idx="10"/>
          </p:nvPr>
        </p:nvSpPr>
        <p:spPr/>
        <p:txBody>
          <a:bodyPr/>
          <a:lstStyle/>
          <a:p>
            <a:fld id="{05B5E481-9AF5-6B4B-8B95-CC19FC5BF311}" type="datetimeFigureOut">
              <a:rPr lang="en-US" smtClean="0"/>
              <a:t>12/15/18</a:t>
            </a:fld>
            <a:endParaRPr lang="en-US"/>
          </a:p>
        </p:txBody>
      </p:sp>
      <p:sp>
        <p:nvSpPr>
          <p:cNvPr id="6" name="Footer Placeholder 5">
            <a:extLst>
              <a:ext uri="{FF2B5EF4-FFF2-40B4-BE49-F238E27FC236}">
                <a16:creationId xmlns:a16="http://schemas.microsoft.com/office/drawing/2014/main" id="{52B55904-D802-C64E-A5BE-96020E4E4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B31FEA-E97E-5F43-BD35-059675B0EA6D}"/>
              </a:ext>
            </a:extLst>
          </p:cNvPr>
          <p:cNvSpPr>
            <a:spLocks noGrp="1"/>
          </p:cNvSpPr>
          <p:nvPr>
            <p:ph type="sldNum" sz="quarter" idx="12"/>
          </p:nvPr>
        </p:nvSpPr>
        <p:spPr/>
        <p:txBody>
          <a:bodyPr/>
          <a:lstStyle/>
          <a:p>
            <a:fld id="{692C0838-2977-DF40-A2B1-E1AD962E1BDE}" type="slidenum">
              <a:rPr lang="en-US" smtClean="0"/>
              <a:t>‹#›</a:t>
            </a:fld>
            <a:endParaRPr lang="en-US"/>
          </a:p>
        </p:txBody>
      </p:sp>
    </p:spTree>
    <p:extLst>
      <p:ext uri="{BB962C8B-B14F-4D97-AF65-F5344CB8AC3E}">
        <p14:creationId xmlns:p14="http://schemas.microsoft.com/office/powerpoint/2010/main" val="61008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C547-7287-C74C-9A5D-61FDE915A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7F25C3-8017-5541-A573-D9AECE1CF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F0DA15-CC25-E44C-B1F5-D0F35CCA1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E78602-E478-684B-9B8B-2551D343F065}"/>
              </a:ext>
            </a:extLst>
          </p:cNvPr>
          <p:cNvSpPr>
            <a:spLocks noGrp="1"/>
          </p:cNvSpPr>
          <p:nvPr>
            <p:ph type="dt" sz="half" idx="10"/>
          </p:nvPr>
        </p:nvSpPr>
        <p:spPr/>
        <p:txBody>
          <a:bodyPr/>
          <a:lstStyle/>
          <a:p>
            <a:fld id="{05B5E481-9AF5-6B4B-8B95-CC19FC5BF311}" type="datetimeFigureOut">
              <a:rPr lang="en-US" smtClean="0"/>
              <a:t>12/15/18</a:t>
            </a:fld>
            <a:endParaRPr lang="en-US"/>
          </a:p>
        </p:txBody>
      </p:sp>
      <p:sp>
        <p:nvSpPr>
          <p:cNvPr id="6" name="Footer Placeholder 5">
            <a:extLst>
              <a:ext uri="{FF2B5EF4-FFF2-40B4-BE49-F238E27FC236}">
                <a16:creationId xmlns:a16="http://schemas.microsoft.com/office/drawing/2014/main" id="{669619F3-0688-D243-AB68-F1554AE9A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F91E2-E157-7D43-A684-228594B76E3B}"/>
              </a:ext>
            </a:extLst>
          </p:cNvPr>
          <p:cNvSpPr>
            <a:spLocks noGrp="1"/>
          </p:cNvSpPr>
          <p:nvPr>
            <p:ph type="sldNum" sz="quarter" idx="12"/>
          </p:nvPr>
        </p:nvSpPr>
        <p:spPr/>
        <p:txBody>
          <a:bodyPr/>
          <a:lstStyle/>
          <a:p>
            <a:fld id="{692C0838-2977-DF40-A2B1-E1AD962E1BDE}" type="slidenum">
              <a:rPr lang="en-US" smtClean="0"/>
              <a:t>‹#›</a:t>
            </a:fld>
            <a:endParaRPr lang="en-US"/>
          </a:p>
        </p:txBody>
      </p:sp>
    </p:spTree>
    <p:extLst>
      <p:ext uri="{BB962C8B-B14F-4D97-AF65-F5344CB8AC3E}">
        <p14:creationId xmlns:p14="http://schemas.microsoft.com/office/powerpoint/2010/main" val="2307031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A9DEF-D8C0-6C4A-AD05-D672DFE00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46C846-1ADE-8942-97D9-93D156889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CD5003-C84C-7744-B6EC-97324906E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5E481-9AF5-6B4B-8B95-CC19FC5BF311}" type="datetimeFigureOut">
              <a:rPr lang="en-US" smtClean="0"/>
              <a:t>12/15/18</a:t>
            </a:fld>
            <a:endParaRPr lang="en-US"/>
          </a:p>
        </p:txBody>
      </p:sp>
      <p:sp>
        <p:nvSpPr>
          <p:cNvPr id="5" name="Footer Placeholder 4">
            <a:extLst>
              <a:ext uri="{FF2B5EF4-FFF2-40B4-BE49-F238E27FC236}">
                <a16:creationId xmlns:a16="http://schemas.microsoft.com/office/drawing/2014/main" id="{BCAE622B-66AA-6F40-A3AD-C19F02B3D6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F11EA0-B877-C749-BB75-53B14D5DE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C0838-2977-DF40-A2B1-E1AD962E1BDE}" type="slidenum">
              <a:rPr lang="en-US" smtClean="0"/>
              <a:t>‹#›</a:t>
            </a:fld>
            <a:endParaRPr lang="en-US"/>
          </a:p>
        </p:txBody>
      </p:sp>
    </p:spTree>
    <p:extLst>
      <p:ext uri="{BB962C8B-B14F-4D97-AF65-F5344CB8AC3E}">
        <p14:creationId xmlns:p14="http://schemas.microsoft.com/office/powerpoint/2010/main" val="190826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11CD-5843-7A4D-8FC5-0114FE049C4A}"/>
              </a:ext>
            </a:extLst>
          </p:cNvPr>
          <p:cNvSpPr>
            <a:spLocks noGrp="1"/>
          </p:cNvSpPr>
          <p:nvPr>
            <p:ph type="ctrTitle"/>
          </p:nvPr>
        </p:nvSpPr>
        <p:spPr>
          <a:xfrm>
            <a:off x="1388269" y="1014412"/>
            <a:ext cx="9144000" cy="3145632"/>
          </a:xfrm>
        </p:spPr>
        <p:txBody>
          <a:bodyPr>
            <a:normAutofit fontScale="90000"/>
          </a:bodyPr>
          <a:lstStyle/>
          <a:p>
            <a:r>
              <a:rPr lang="en-US" dirty="0"/>
              <a:t>Recursive Nearest Agglomeration (</a:t>
            </a:r>
            <a:r>
              <a:rPr lang="en-US" dirty="0" err="1"/>
              <a:t>ReNA</a:t>
            </a:r>
            <a:r>
              <a:rPr lang="en-US" dirty="0"/>
              <a:t>) Clustering for Detecting Abnormal Brain Images</a:t>
            </a:r>
          </a:p>
        </p:txBody>
      </p:sp>
      <p:sp>
        <p:nvSpPr>
          <p:cNvPr id="3" name="Subtitle 2">
            <a:extLst>
              <a:ext uri="{FF2B5EF4-FFF2-40B4-BE49-F238E27FC236}">
                <a16:creationId xmlns:a16="http://schemas.microsoft.com/office/drawing/2014/main" id="{D0B5D0BB-47D1-8D4C-91FF-63DADBA5B08E}"/>
              </a:ext>
            </a:extLst>
          </p:cNvPr>
          <p:cNvSpPr>
            <a:spLocks noGrp="1"/>
          </p:cNvSpPr>
          <p:nvPr>
            <p:ph type="subTitle" idx="1"/>
          </p:nvPr>
        </p:nvSpPr>
        <p:spPr>
          <a:xfrm>
            <a:off x="1459706" y="4673601"/>
            <a:ext cx="9144000" cy="1655762"/>
          </a:xfrm>
        </p:spPr>
        <p:txBody>
          <a:bodyPr/>
          <a:lstStyle/>
          <a:p>
            <a:r>
              <a:rPr lang="en-US" dirty="0"/>
              <a:t>Anand Joshi and Sergul Aydore</a:t>
            </a:r>
          </a:p>
        </p:txBody>
      </p:sp>
    </p:spTree>
    <p:extLst>
      <p:ext uri="{BB962C8B-B14F-4D97-AF65-F5344CB8AC3E}">
        <p14:creationId xmlns:p14="http://schemas.microsoft.com/office/powerpoint/2010/main" val="294717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3365-05C3-8349-A83A-126BFB761AAF}"/>
              </a:ext>
            </a:extLst>
          </p:cNvPr>
          <p:cNvSpPr>
            <a:spLocks noGrp="1"/>
          </p:cNvSpPr>
          <p:nvPr>
            <p:ph type="title"/>
          </p:nvPr>
        </p:nvSpPr>
        <p:spPr>
          <a:xfrm>
            <a:off x="838200" y="0"/>
            <a:ext cx="10515600" cy="1325563"/>
          </a:xfrm>
        </p:spPr>
        <p:txBody>
          <a:bodyPr/>
          <a:lstStyle/>
          <a:p>
            <a:r>
              <a:rPr lang="en-US" dirty="0"/>
              <a:t>Problem Statement and Hypothesis</a:t>
            </a:r>
          </a:p>
        </p:txBody>
      </p:sp>
      <p:sp>
        <p:nvSpPr>
          <p:cNvPr id="3" name="Content Placeholder 2">
            <a:extLst>
              <a:ext uri="{FF2B5EF4-FFF2-40B4-BE49-F238E27FC236}">
                <a16:creationId xmlns:a16="http://schemas.microsoft.com/office/drawing/2014/main" id="{FE85A224-8C95-8341-8BED-B54929CA05B9}"/>
              </a:ext>
            </a:extLst>
          </p:cNvPr>
          <p:cNvSpPr>
            <a:spLocks noGrp="1"/>
          </p:cNvSpPr>
          <p:nvPr>
            <p:ph idx="1"/>
          </p:nvPr>
        </p:nvSpPr>
        <p:spPr>
          <a:xfrm>
            <a:off x="838200" y="1513490"/>
            <a:ext cx="10515600" cy="4663473"/>
          </a:xfrm>
        </p:spPr>
        <p:txBody>
          <a:bodyPr>
            <a:normAutofit lnSpcReduction="10000"/>
          </a:bodyPr>
          <a:lstStyle/>
          <a:p>
            <a:r>
              <a:rPr lang="en-US" dirty="0"/>
              <a:t>Our goal is to detect abnormalities (lesion in particular) in brain images.</a:t>
            </a:r>
          </a:p>
          <a:p>
            <a:r>
              <a:rPr lang="en-US" b="1" dirty="0"/>
              <a:t>Hypothesis</a:t>
            </a:r>
            <a:r>
              <a:rPr lang="en-US" dirty="0"/>
              <a:t>: abnormalities can occur in various regions of the brain and overall structure across multiple brain images from different subjects should capture a healthy structure of the brain.</a:t>
            </a:r>
          </a:p>
          <a:p>
            <a:r>
              <a:rPr lang="en-US" dirty="0"/>
              <a:t>If we perform an unsupervised learning algorithm that relies on the structure of the data, we can describe the data in lower dimension. By projecting back to the original dimension, we can compute approximated images.</a:t>
            </a:r>
          </a:p>
          <a:p>
            <a:r>
              <a:rPr lang="en-US" dirty="0"/>
              <a:t>We claim that the analysis of the error between original and approximated images should indicate “abnormality level” of the brain.</a:t>
            </a:r>
          </a:p>
          <a:p>
            <a:endParaRPr lang="en-US" dirty="0"/>
          </a:p>
        </p:txBody>
      </p:sp>
    </p:spTree>
    <p:extLst>
      <p:ext uri="{BB962C8B-B14F-4D97-AF65-F5344CB8AC3E}">
        <p14:creationId xmlns:p14="http://schemas.microsoft.com/office/powerpoint/2010/main" val="426283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3365-05C3-8349-A83A-126BFB761AAF}"/>
              </a:ext>
            </a:extLst>
          </p:cNvPr>
          <p:cNvSpPr>
            <a:spLocks noGrp="1"/>
          </p:cNvSpPr>
          <p:nvPr>
            <p:ph type="title"/>
          </p:nvPr>
        </p:nvSpPr>
        <p:spPr>
          <a:xfrm>
            <a:off x="838200" y="0"/>
            <a:ext cx="10515600" cy="1325563"/>
          </a:xfrm>
        </p:spPr>
        <p:txBody>
          <a:bodyPr/>
          <a:lstStyle/>
          <a:p>
            <a:r>
              <a:rPr lang="en-US" dirty="0"/>
              <a:t>Overview of </a:t>
            </a:r>
            <a:r>
              <a:rPr lang="en-US" dirty="0" err="1"/>
              <a:t>ReNA</a:t>
            </a:r>
            <a:endParaRPr lang="en-US" dirty="0"/>
          </a:p>
        </p:txBody>
      </p:sp>
      <p:sp>
        <p:nvSpPr>
          <p:cNvPr id="3" name="Content Placeholder 2">
            <a:extLst>
              <a:ext uri="{FF2B5EF4-FFF2-40B4-BE49-F238E27FC236}">
                <a16:creationId xmlns:a16="http://schemas.microsoft.com/office/drawing/2014/main" id="{FE85A224-8C95-8341-8BED-B54929CA05B9}"/>
              </a:ext>
            </a:extLst>
          </p:cNvPr>
          <p:cNvSpPr>
            <a:spLocks noGrp="1"/>
          </p:cNvSpPr>
          <p:nvPr>
            <p:ph idx="1"/>
          </p:nvPr>
        </p:nvSpPr>
        <p:spPr>
          <a:xfrm>
            <a:off x="838200" y="1513490"/>
            <a:ext cx="10515600" cy="4663473"/>
          </a:xfrm>
        </p:spPr>
        <p:txBody>
          <a:bodyPr/>
          <a:lstStyle/>
          <a:p>
            <a:r>
              <a:rPr lang="en-US" dirty="0"/>
              <a:t>Proposed by </a:t>
            </a:r>
            <a:r>
              <a:rPr lang="en-US" dirty="0" err="1"/>
              <a:t>Hoyos-Idrobo</a:t>
            </a:r>
            <a:r>
              <a:rPr lang="en-US" dirty="0"/>
              <a:t> 2016.</a:t>
            </a:r>
          </a:p>
          <a:p>
            <a:r>
              <a:rPr lang="en-US" dirty="0" err="1"/>
              <a:t>ReNA</a:t>
            </a:r>
            <a:r>
              <a:rPr lang="en-US" dirty="0"/>
              <a:t> uses </a:t>
            </a:r>
            <a:r>
              <a:rPr lang="en-US" i="1" dirty="0"/>
              <a:t>feature grouping</a:t>
            </a:r>
            <a:r>
              <a:rPr lang="en-US" dirty="0"/>
              <a:t> , approximating a signal by partitioning its feature space into several subsets and replacing the value of each subset with a constant value.</a:t>
            </a:r>
          </a:p>
          <a:p>
            <a:r>
              <a:rPr lang="en-US" dirty="0"/>
              <a:t>Hence, it is a dimensionality reduction technique of structured signals using feature grouping.</a:t>
            </a:r>
          </a:p>
          <a:p>
            <a:r>
              <a:rPr lang="en-US" dirty="0"/>
              <a:t>It also has a denoising effect.</a:t>
            </a:r>
          </a:p>
          <a:p>
            <a:r>
              <a:rPr lang="en-US" dirty="0" err="1"/>
              <a:t>ReNA</a:t>
            </a:r>
            <a:r>
              <a:rPr lang="en-US" dirty="0"/>
              <a:t> uses agglomerative clustering algorithm. This clustering algorithm finds clusters of roughly even size in linear time, maintaining meaningful information on the structure of the data. </a:t>
            </a:r>
          </a:p>
          <a:p>
            <a:endParaRPr lang="en-US" dirty="0"/>
          </a:p>
        </p:txBody>
      </p:sp>
    </p:spTree>
    <p:extLst>
      <p:ext uri="{BB962C8B-B14F-4D97-AF65-F5344CB8AC3E}">
        <p14:creationId xmlns:p14="http://schemas.microsoft.com/office/powerpoint/2010/main" val="40026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6802-D7E3-C14C-AED2-F45F6590DC77}"/>
              </a:ext>
            </a:extLst>
          </p:cNvPr>
          <p:cNvSpPr>
            <a:spLocks noGrp="1"/>
          </p:cNvSpPr>
          <p:nvPr>
            <p:ph type="title"/>
          </p:nvPr>
        </p:nvSpPr>
        <p:spPr>
          <a:xfrm>
            <a:off x="0" y="10197"/>
            <a:ext cx="11123951" cy="861627"/>
          </a:xfrm>
        </p:spPr>
        <p:txBody>
          <a:bodyPr/>
          <a:lstStyle/>
          <a:p>
            <a:r>
              <a:rPr lang="en-US" dirty="0"/>
              <a:t>Dimensionality Reduction by Feature Grouping</a:t>
            </a:r>
          </a:p>
        </p:txBody>
      </p:sp>
      <p:grpSp>
        <p:nvGrpSpPr>
          <p:cNvPr id="4" name="Group 3">
            <a:extLst>
              <a:ext uri="{FF2B5EF4-FFF2-40B4-BE49-F238E27FC236}">
                <a16:creationId xmlns:a16="http://schemas.microsoft.com/office/drawing/2014/main" id="{4E9B719F-62BA-8A4D-BF68-64C61AEC63BE}"/>
              </a:ext>
            </a:extLst>
          </p:cNvPr>
          <p:cNvGrpSpPr/>
          <p:nvPr/>
        </p:nvGrpSpPr>
        <p:grpSpPr>
          <a:xfrm>
            <a:off x="458712" y="1094282"/>
            <a:ext cx="6032029" cy="4216669"/>
            <a:chOff x="-19455" y="2447588"/>
            <a:chExt cx="5727700" cy="4064000"/>
          </a:xfrm>
        </p:grpSpPr>
        <p:pic>
          <p:nvPicPr>
            <p:cNvPr id="5" name="Picture 4">
              <a:extLst>
                <a:ext uri="{FF2B5EF4-FFF2-40B4-BE49-F238E27FC236}">
                  <a16:creationId xmlns:a16="http://schemas.microsoft.com/office/drawing/2014/main" id="{B95DE25D-348D-5146-808A-AA1306957A05}"/>
                </a:ext>
              </a:extLst>
            </p:cNvPr>
            <p:cNvPicPr>
              <a:picLocks noChangeAspect="1"/>
            </p:cNvPicPr>
            <p:nvPr/>
          </p:nvPicPr>
          <p:blipFill>
            <a:blip r:embed="rId2"/>
            <a:stretch>
              <a:fillRect/>
            </a:stretch>
          </p:blipFill>
          <p:spPr>
            <a:xfrm>
              <a:off x="-19455" y="2447588"/>
              <a:ext cx="5727700" cy="4064000"/>
            </a:xfrm>
            <a:prstGeom prst="rect">
              <a:avLst/>
            </a:prstGeom>
          </p:spPr>
        </p:pic>
        <p:sp>
          <p:nvSpPr>
            <p:cNvPr id="6" name="Rectangle 5">
              <a:extLst>
                <a:ext uri="{FF2B5EF4-FFF2-40B4-BE49-F238E27FC236}">
                  <a16:creationId xmlns:a16="http://schemas.microsoft.com/office/drawing/2014/main" id="{113E1956-2A0E-D84F-8C3D-652A9C7C18F3}"/>
                </a:ext>
              </a:extLst>
            </p:cNvPr>
            <p:cNvSpPr/>
            <p:nvPr/>
          </p:nvSpPr>
          <p:spPr>
            <a:xfrm>
              <a:off x="2159539" y="4786009"/>
              <a:ext cx="3249040" cy="330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2DC32E5-F823-584F-A281-3D46BF867D8E}"/>
                </a:ext>
              </a:extLst>
            </p:cNvPr>
            <p:cNvPicPr>
              <a:picLocks noChangeAspect="1"/>
            </p:cNvPicPr>
            <p:nvPr/>
          </p:nvPicPr>
          <p:blipFill>
            <a:blip r:embed="rId3"/>
            <a:stretch>
              <a:fillRect/>
            </a:stretch>
          </p:blipFill>
          <p:spPr>
            <a:xfrm>
              <a:off x="2437454" y="4800465"/>
              <a:ext cx="1130300" cy="292100"/>
            </a:xfrm>
            <a:prstGeom prst="rect">
              <a:avLst/>
            </a:prstGeom>
          </p:spPr>
        </p:pic>
        <p:pic>
          <p:nvPicPr>
            <p:cNvPr id="8" name="Picture 7">
              <a:extLst>
                <a:ext uri="{FF2B5EF4-FFF2-40B4-BE49-F238E27FC236}">
                  <a16:creationId xmlns:a16="http://schemas.microsoft.com/office/drawing/2014/main" id="{EA6966EC-3827-774E-B29D-495C5F9302E4}"/>
                </a:ext>
              </a:extLst>
            </p:cNvPr>
            <p:cNvPicPr>
              <a:picLocks noChangeAspect="1"/>
            </p:cNvPicPr>
            <p:nvPr/>
          </p:nvPicPr>
          <p:blipFill>
            <a:blip r:embed="rId4"/>
            <a:stretch>
              <a:fillRect/>
            </a:stretch>
          </p:blipFill>
          <p:spPr>
            <a:xfrm>
              <a:off x="3829996" y="4761555"/>
              <a:ext cx="1574800" cy="292100"/>
            </a:xfrm>
            <a:prstGeom prst="rect">
              <a:avLst/>
            </a:prstGeom>
          </p:spPr>
        </p:pic>
      </p:grpSp>
      <p:pic>
        <p:nvPicPr>
          <p:cNvPr id="9" name="Picture 8">
            <a:extLst>
              <a:ext uri="{FF2B5EF4-FFF2-40B4-BE49-F238E27FC236}">
                <a16:creationId xmlns:a16="http://schemas.microsoft.com/office/drawing/2014/main" id="{D7B236CB-540A-184C-B274-CF441FFCAD4E}"/>
              </a:ext>
            </a:extLst>
          </p:cNvPr>
          <p:cNvPicPr>
            <a:picLocks noChangeAspect="1"/>
          </p:cNvPicPr>
          <p:nvPr/>
        </p:nvPicPr>
        <p:blipFill>
          <a:blip r:embed="rId5"/>
          <a:stretch>
            <a:fillRect/>
          </a:stretch>
        </p:blipFill>
        <p:spPr>
          <a:xfrm>
            <a:off x="5087808" y="2963538"/>
            <a:ext cx="1691691" cy="192420"/>
          </a:xfrm>
          <a:prstGeom prst="rect">
            <a:avLst/>
          </a:prstGeom>
        </p:spPr>
      </p:pic>
      <p:pic>
        <p:nvPicPr>
          <p:cNvPr id="10" name="Content Placeholder 8">
            <a:extLst>
              <a:ext uri="{FF2B5EF4-FFF2-40B4-BE49-F238E27FC236}">
                <a16:creationId xmlns:a16="http://schemas.microsoft.com/office/drawing/2014/main" id="{59A648A5-E662-B84E-813B-2F893162A280}"/>
              </a:ext>
            </a:extLst>
          </p:cNvPr>
          <p:cNvPicPr>
            <a:picLocks noChangeAspect="1"/>
          </p:cNvPicPr>
          <p:nvPr/>
        </p:nvPicPr>
        <p:blipFill>
          <a:blip r:embed="rId6"/>
          <a:stretch>
            <a:fillRect/>
          </a:stretch>
        </p:blipFill>
        <p:spPr>
          <a:xfrm>
            <a:off x="7781470" y="1873829"/>
            <a:ext cx="3859043" cy="1304856"/>
          </a:xfrm>
          <a:prstGeom prst="rect">
            <a:avLst/>
          </a:prstGeom>
        </p:spPr>
      </p:pic>
      <p:pic>
        <p:nvPicPr>
          <p:cNvPr id="11" name="Picture 10">
            <a:extLst>
              <a:ext uri="{FF2B5EF4-FFF2-40B4-BE49-F238E27FC236}">
                <a16:creationId xmlns:a16="http://schemas.microsoft.com/office/drawing/2014/main" id="{176E8EF1-AA0F-C644-A52C-19C64BE77CD6}"/>
              </a:ext>
            </a:extLst>
          </p:cNvPr>
          <p:cNvPicPr>
            <a:picLocks noChangeAspect="1"/>
          </p:cNvPicPr>
          <p:nvPr/>
        </p:nvPicPr>
        <p:blipFill>
          <a:blip r:embed="rId7"/>
          <a:stretch>
            <a:fillRect/>
          </a:stretch>
        </p:blipFill>
        <p:spPr>
          <a:xfrm>
            <a:off x="2489585" y="5889689"/>
            <a:ext cx="2542434" cy="749349"/>
          </a:xfrm>
          <a:prstGeom prst="rect">
            <a:avLst/>
          </a:prstGeom>
        </p:spPr>
      </p:pic>
      <p:pic>
        <p:nvPicPr>
          <p:cNvPr id="12" name="Picture 11">
            <a:extLst>
              <a:ext uri="{FF2B5EF4-FFF2-40B4-BE49-F238E27FC236}">
                <a16:creationId xmlns:a16="http://schemas.microsoft.com/office/drawing/2014/main" id="{74EF0031-9B21-9648-8E80-0B72E3C1A9CD}"/>
              </a:ext>
            </a:extLst>
          </p:cNvPr>
          <p:cNvPicPr>
            <a:picLocks noChangeAspect="1"/>
          </p:cNvPicPr>
          <p:nvPr/>
        </p:nvPicPr>
        <p:blipFill>
          <a:blip r:embed="rId8"/>
          <a:stretch>
            <a:fillRect/>
          </a:stretch>
        </p:blipFill>
        <p:spPr>
          <a:xfrm>
            <a:off x="5466116" y="5781652"/>
            <a:ext cx="1790700" cy="546100"/>
          </a:xfrm>
          <a:prstGeom prst="rect">
            <a:avLst/>
          </a:prstGeom>
        </p:spPr>
      </p:pic>
      <p:cxnSp>
        <p:nvCxnSpPr>
          <p:cNvPr id="13" name="Straight Arrow Connector 12">
            <a:extLst>
              <a:ext uri="{FF2B5EF4-FFF2-40B4-BE49-F238E27FC236}">
                <a16:creationId xmlns:a16="http://schemas.microsoft.com/office/drawing/2014/main" id="{514E9A01-2216-E440-912E-A38ADE9B8728}"/>
              </a:ext>
            </a:extLst>
          </p:cNvPr>
          <p:cNvCxnSpPr>
            <a:cxnSpLocks/>
          </p:cNvCxnSpPr>
          <p:nvPr/>
        </p:nvCxnSpPr>
        <p:spPr>
          <a:xfrm>
            <a:off x="3505317" y="5312996"/>
            <a:ext cx="0" cy="673773"/>
          </a:xfrm>
          <a:prstGeom prst="straightConnector1">
            <a:avLst/>
          </a:prstGeom>
          <a:ln w="349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A2D42276-45E2-1645-A13B-BA4F2507EF9E}"/>
              </a:ext>
            </a:extLst>
          </p:cNvPr>
          <p:cNvCxnSpPr>
            <a:cxnSpLocks/>
            <a:stCxn id="11" idx="0"/>
            <a:endCxn id="12" idx="0"/>
          </p:cNvCxnSpPr>
          <p:nvPr/>
        </p:nvCxnSpPr>
        <p:spPr>
          <a:xfrm rot="5400000" flipH="1" flipV="1">
            <a:off x="5007116" y="4535338"/>
            <a:ext cx="108036" cy="2600664"/>
          </a:xfrm>
          <a:prstGeom prst="curvedConnector3">
            <a:avLst>
              <a:gd name="adj1" fmla="val 311596"/>
            </a:avLst>
          </a:prstGeom>
          <a:ln w="349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4A244A7-5090-8245-B4B0-F778B65777B6}"/>
              </a:ext>
            </a:extLst>
          </p:cNvPr>
          <p:cNvSpPr txBox="1"/>
          <p:nvPr/>
        </p:nvSpPr>
        <p:spPr>
          <a:xfrm>
            <a:off x="0" y="6519446"/>
            <a:ext cx="1835013" cy="338554"/>
          </a:xfrm>
          <a:prstGeom prst="rect">
            <a:avLst/>
          </a:prstGeom>
          <a:noFill/>
        </p:spPr>
        <p:txBody>
          <a:bodyPr wrap="square" rtlCol="0">
            <a:spAutoFit/>
          </a:bodyPr>
          <a:lstStyle/>
          <a:p>
            <a:r>
              <a:rPr lang="en-US" sz="1600" dirty="0" err="1"/>
              <a:t>Hoyos-Idrobo</a:t>
            </a:r>
            <a:r>
              <a:rPr lang="en-US" sz="1600" dirty="0"/>
              <a:t> 2016</a:t>
            </a:r>
          </a:p>
        </p:txBody>
      </p:sp>
      <p:pic>
        <p:nvPicPr>
          <p:cNvPr id="16" name="Picture 15">
            <a:extLst>
              <a:ext uri="{FF2B5EF4-FFF2-40B4-BE49-F238E27FC236}">
                <a16:creationId xmlns:a16="http://schemas.microsoft.com/office/drawing/2014/main" id="{7670644C-7B2C-9342-B316-48BDA3152C8C}"/>
              </a:ext>
            </a:extLst>
          </p:cNvPr>
          <p:cNvPicPr>
            <a:picLocks noChangeAspect="1"/>
          </p:cNvPicPr>
          <p:nvPr/>
        </p:nvPicPr>
        <p:blipFill>
          <a:blip r:embed="rId9"/>
          <a:stretch>
            <a:fillRect/>
          </a:stretch>
        </p:blipFill>
        <p:spPr>
          <a:xfrm>
            <a:off x="8637958" y="3374255"/>
            <a:ext cx="1860274" cy="1362321"/>
          </a:xfrm>
          <a:prstGeom prst="rect">
            <a:avLst/>
          </a:prstGeom>
        </p:spPr>
      </p:pic>
      <p:cxnSp>
        <p:nvCxnSpPr>
          <p:cNvPr id="17" name="Straight Arrow Connector 16">
            <a:extLst>
              <a:ext uri="{FF2B5EF4-FFF2-40B4-BE49-F238E27FC236}">
                <a16:creationId xmlns:a16="http://schemas.microsoft.com/office/drawing/2014/main" id="{36A79C78-F212-DB47-AC19-C0F6C91A0EE5}"/>
              </a:ext>
            </a:extLst>
          </p:cNvPr>
          <p:cNvCxnSpPr>
            <a:cxnSpLocks/>
          </p:cNvCxnSpPr>
          <p:nvPr/>
        </p:nvCxnSpPr>
        <p:spPr>
          <a:xfrm>
            <a:off x="4556897" y="2152808"/>
            <a:ext cx="909219" cy="763630"/>
          </a:xfrm>
          <a:prstGeom prst="straightConnector1">
            <a:avLst/>
          </a:prstGeom>
          <a:ln w="3492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1B236AE-1463-FA46-B033-8B682901180D}"/>
              </a:ext>
            </a:extLst>
          </p:cNvPr>
          <p:cNvPicPr>
            <a:picLocks noChangeAspect="1"/>
          </p:cNvPicPr>
          <p:nvPr/>
        </p:nvPicPr>
        <p:blipFill>
          <a:blip r:embed="rId10"/>
          <a:stretch>
            <a:fillRect/>
          </a:stretch>
        </p:blipFill>
        <p:spPr>
          <a:xfrm>
            <a:off x="7469218" y="2389022"/>
            <a:ext cx="312252" cy="293884"/>
          </a:xfrm>
          <a:prstGeom prst="rect">
            <a:avLst/>
          </a:prstGeom>
        </p:spPr>
      </p:pic>
      <p:sp>
        <p:nvSpPr>
          <p:cNvPr id="21" name="TextBox 20">
            <a:extLst>
              <a:ext uri="{FF2B5EF4-FFF2-40B4-BE49-F238E27FC236}">
                <a16:creationId xmlns:a16="http://schemas.microsoft.com/office/drawing/2014/main" id="{A04859DF-86D6-D542-A5E9-64DCACA80A25}"/>
              </a:ext>
            </a:extLst>
          </p:cNvPr>
          <p:cNvSpPr txBox="1"/>
          <p:nvPr/>
        </p:nvSpPr>
        <p:spPr>
          <a:xfrm>
            <a:off x="6655931" y="1168758"/>
            <a:ext cx="5374624" cy="923330"/>
          </a:xfrm>
          <a:prstGeom prst="rect">
            <a:avLst/>
          </a:prstGeom>
          <a:noFill/>
        </p:spPr>
        <p:txBody>
          <a:bodyPr wrap="square" rtlCol="0">
            <a:spAutoFit/>
          </a:bodyPr>
          <a:lstStyle/>
          <a:p>
            <a:r>
              <a:rPr lang="en-US" dirty="0"/>
              <a:t>Feature grouping defines a matrix         that extracts piece- wise constant approximations of the data </a:t>
            </a:r>
          </a:p>
          <a:p>
            <a:endParaRPr lang="en-US" dirty="0"/>
          </a:p>
        </p:txBody>
      </p:sp>
      <p:pic>
        <p:nvPicPr>
          <p:cNvPr id="22" name="Picture 21">
            <a:extLst>
              <a:ext uri="{FF2B5EF4-FFF2-40B4-BE49-F238E27FC236}">
                <a16:creationId xmlns:a16="http://schemas.microsoft.com/office/drawing/2014/main" id="{55A3317A-3353-7948-A13D-9A7696934985}"/>
              </a:ext>
            </a:extLst>
          </p:cNvPr>
          <p:cNvPicPr>
            <a:picLocks noChangeAspect="1"/>
          </p:cNvPicPr>
          <p:nvPr/>
        </p:nvPicPr>
        <p:blipFill>
          <a:blip r:embed="rId10"/>
          <a:stretch>
            <a:fillRect/>
          </a:stretch>
        </p:blipFill>
        <p:spPr>
          <a:xfrm>
            <a:off x="9961128" y="1169936"/>
            <a:ext cx="312252" cy="293884"/>
          </a:xfrm>
          <a:prstGeom prst="rect">
            <a:avLst/>
          </a:prstGeom>
        </p:spPr>
      </p:pic>
      <p:sp>
        <p:nvSpPr>
          <p:cNvPr id="23" name="TextBox 22">
            <a:extLst>
              <a:ext uri="{FF2B5EF4-FFF2-40B4-BE49-F238E27FC236}">
                <a16:creationId xmlns:a16="http://schemas.microsoft.com/office/drawing/2014/main" id="{162D755B-BD0A-6645-B643-6D9A7CF1B0ED}"/>
              </a:ext>
            </a:extLst>
          </p:cNvPr>
          <p:cNvSpPr txBox="1"/>
          <p:nvPr/>
        </p:nvSpPr>
        <p:spPr>
          <a:xfrm>
            <a:off x="8484432" y="4917889"/>
            <a:ext cx="3156081" cy="1200329"/>
          </a:xfrm>
          <a:prstGeom prst="rect">
            <a:avLst/>
          </a:prstGeom>
          <a:noFill/>
        </p:spPr>
        <p:txBody>
          <a:bodyPr wrap="square" rtlCol="0">
            <a:spAutoFit/>
          </a:bodyPr>
          <a:lstStyle/>
          <a:p>
            <a:r>
              <a:rPr lang="en-US" dirty="0"/>
              <a:t>Since the matrix is sparse, it speeds up the computational time. </a:t>
            </a:r>
          </a:p>
          <a:p>
            <a:endParaRPr lang="en-US" dirty="0"/>
          </a:p>
        </p:txBody>
      </p:sp>
    </p:spTree>
    <p:extLst>
      <p:ext uri="{BB962C8B-B14F-4D97-AF65-F5344CB8AC3E}">
        <p14:creationId xmlns:p14="http://schemas.microsoft.com/office/powerpoint/2010/main" val="333132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C24A-EFF6-F344-A44E-DA9B2BC9FD20}"/>
              </a:ext>
            </a:extLst>
          </p:cNvPr>
          <p:cNvSpPr>
            <a:spLocks noGrp="1"/>
          </p:cNvSpPr>
          <p:nvPr>
            <p:ph type="title"/>
          </p:nvPr>
        </p:nvSpPr>
        <p:spPr>
          <a:xfrm>
            <a:off x="0" y="0"/>
            <a:ext cx="11947161" cy="1325563"/>
          </a:xfrm>
        </p:spPr>
        <p:txBody>
          <a:bodyPr>
            <a:normAutofit/>
          </a:bodyPr>
          <a:lstStyle/>
          <a:p>
            <a:r>
              <a:rPr lang="en-US" b="1" dirty="0"/>
              <a:t>Recursive Nearest Agglomeration Clustering (</a:t>
            </a:r>
            <a:r>
              <a:rPr lang="en-US" b="1" dirty="0" err="1"/>
              <a:t>ReNA</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E658F6D9-3DB7-2540-9847-F99937C9A67C}"/>
              </a:ext>
            </a:extLst>
          </p:cNvPr>
          <p:cNvSpPr>
            <a:spLocks noGrp="1"/>
          </p:cNvSpPr>
          <p:nvPr>
            <p:ph idx="1"/>
          </p:nvPr>
        </p:nvSpPr>
        <p:spPr>
          <a:xfrm>
            <a:off x="238593" y="674557"/>
            <a:ext cx="11708568" cy="5487416"/>
          </a:xfrm>
        </p:spPr>
        <p:txBody>
          <a:bodyPr/>
          <a:lstStyle/>
          <a:p>
            <a:r>
              <a:rPr lang="en-US" dirty="0"/>
              <a:t>Agglomerative clustering schemes start off by placing every data element in its own cluster.</a:t>
            </a:r>
          </a:p>
          <a:p>
            <a:r>
              <a:rPr lang="en-US" dirty="0"/>
              <a:t>They proceed by merging repeatedly the closest pair of connected clusters until finding the desired number of clusters.</a:t>
            </a:r>
          </a:p>
          <a:p>
            <a:endParaRPr lang="en-US" dirty="0"/>
          </a:p>
          <a:p>
            <a:endParaRPr lang="en-US" dirty="0"/>
          </a:p>
        </p:txBody>
      </p:sp>
      <p:pic>
        <p:nvPicPr>
          <p:cNvPr id="4" name="Picture 3">
            <a:extLst>
              <a:ext uri="{FF2B5EF4-FFF2-40B4-BE49-F238E27FC236}">
                <a16:creationId xmlns:a16="http://schemas.microsoft.com/office/drawing/2014/main" id="{722FF31B-9845-7943-AC3A-63D37BF64D48}"/>
              </a:ext>
            </a:extLst>
          </p:cNvPr>
          <p:cNvPicPr>
            <a:picLocks noChangeAspect="1"/>
          </p:cNvPicPr>
          <p:nvPr/>
        </p:nvPicPr>
        <p:blipFill>
          <a:blip r:embed="rId2"/>
          <a:stretch>
            <a:fillRect/>
          </a:stretch>
        </p:blipFill>
        <p:spPr>
          <a:xfrm>
            <a:off x="1066474" y="2759229"/>
            <a:ext cx="9814212" cy="3108850"/>
          </a:xfrm>
          <a:prstGeom prst="rect">
            <a:avLst/>
          </a:prstGeom>
        </p:spPr>
      </p:pic>
    </p:spTree>
    <p:extLst>
      <p:ext uri="{BB962C8B-B14F-4D97-AF65-F5344CB8AC3E}">
        <p14:creationId xmlns:p14="http://schemas.microsoft.com/office/powerpoint/2010/main" val="406383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0DA7-876E-6447-963C-9A62C04DB12F}"/>
              </a:ext>
            </a:extLst>
          </p:cNvPr>
          <p:cNvSpPr>
            <a:spLocks noGrp="1"/>
          </p:cNvSpPr>
          <p:nvPr>
            <p:ph type="title"/>
          </p:nvPr>
        </p:nvSpPr>
        <p:spPr>
          <a:xfrm>
            <a:off x="0" y="1"/>
            <a:ext cx="5726243" cy="524656"/>
          </a:xfrm>
        </p:spPr>
        <p:txBody>
          <a:bodyPr>
            <a:normAutofit fontScale="90000"/>
          </a:bodyPr>
          <a:lstStyle/>
          <a:p>
            <a:r>
              <a:rPr lang="en-US" dirty="0" err="1"/>
              <a:t>ReNA</a:t>
            </a:r>
            <a:r>
              <a:rPr lang="en-US" dirty="0"/>
              <a:t> Algorithm</a:t>
            </a:r>
          </a:p>
        </p:txBody>
      </p:sp>
      <p:pic>
        <p:nvPicPr>
          <p:cNvPr id="7" name="Picture 6">
            <a:extLst>
              <a:ext uri="{FF2B5EF4-FFF2-40B4-BE49-F238E27FC236}">
                <a16:creationId xmlns:a16="http://schemas.microsoft.com/office/drawing/2014/main" id="{8187F0FC-1563-2041-9329-82F6352E8543}"/>
              </a:ext>
            </a:extLst>
          </p:cNvPr>
          <p:cNvPicPr>
            <a:picLocks noChangeAspect="1"/>
          </p:cNvPicPr>
          <p:nvPr/>
        </p:nvPicPr>
        <p:blipFill>
          <a:blip r:embed="rId2"/>
          <a:stretch>
            <a:fillRect/>
          </a:stretch>
        </p:blipFill>
        <p:spPr>
          <a:xfrm>
            <a:off x="6532148" y="284814"/>
            <a:ext cx="4821652" cy="6318354"/>
          </a:xfrm>
          <a:prstGeom prst="rect">
            <a:avLst/>
          </a:prstGeom>
        </p:spPr>
      </p:pic>
      <p:pic>
        <p:nvPicPr>
          <p:cNvPr id="11" name="Picture 10">
            <a:extLst>
              <a:ext uri="{FF2B5EF4-FFF2-40B4-BE49-F238E27FC236}">
                <a16:creationId xmlns:a16="http://schemas.microsoft.com/office/drawing/2014/main" id="{78FB76B2-9E65-EB48-8AF4-38612C372421}"/>
              </a:ext>
            </a:extLst>
          </p:cNvPr>
          <p:cNvPicPr>
            <a:picLocks noChangeAspect="1"/>
          </p:cNvPicPr>
          <p:nvPr/>
        </p:nvPicPr>
        <p:blipFill>
          <a:blip r:embed="rId3"/>
          <a:stretch>
            <a:fillRect/>
          </a:stretch>
        </p:blipFill>
        <p:spPr>
          <a:xfrm>
            <a:off x="914400" y="550624"/>
            <a:ext cx="4407108" cy="1188235"/>
          </a:xfrm>
          <a:prstGeom prst="rect">
            <a:avLst/>
          </a:prstGeom>
        </p:spPr>
      </p:pic>
      <p:sp>
        <p:nvSpPr>
          <p:cNvPr id="12" name="Left Brace 11">
            <a:extLst>
              <a:ext uri="{FF2B5EF4-FFF2-40B4-BE49-F238E27FC236}">
                <a16:creationId xmlns:a16="http://schemas.microsoft.com/office/drawing/2014/main" id="{14B9A486-04EB-E44C-8799-61127B95F2BF}"/>
              </a:ext>
            </a:extLst>
          </p:cNvPr>
          <p:cNvSpPr/>
          <p:nvPr/>
        </p:nvSpPr>
        <p:spPr>
          <a:xfrm>
            <a:off x="6532148" y="1738859"/>
            <a:ext cx="243406" cy="70453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D2A6F02-94E6-6744-A7DA-9FFF7136E974}"/>
              </a:ext>
            </a:extLst>
          </p:cNvPr>
          <p:cNvCxnSpPr>
            <a:cxnSpLocks/>
          </p:cNvCxnSpPr>
          <p:nvPr/>
        </p:nvCxnSpPr>
        <p:spPr>
          <a:xfrm flipH="1" flipV="1">
            <a:off x="5321508" y="1259174"/>
            <a:ext cx="1094282" cy="839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Left Brace 15">
            <a:extLst>
              <a:ext uri="{FF2B5EF4-FFF2-40B4-BE49-F238E27FC236}">
                <a16:creationId xmlns:a16="http://schemas.microsoft.com/office/drawing/2014/main" id="{AE2286A1-56FD-3141-91C6-3C0315456F3C}"/>
              </a:ext>
            </a:extLst>
          </p:cNvPr>
          <p:cNvSpPr/>
          <p:nvPr/>
        </p:nvSpPr>
        <p:spPr>
          <a:xfrm>
            <a:off x="6532148" y="2638269"/>
            <a:ext cx="243406" cy="68954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6F2D790-239B-9341-B4B6-C66CB83D9C4F}"/>
              </a:ext>
            </a:extLst>
          </p:cNvPr>
          <p:cNvCxnSpPr>
            <a:cxnSpLocks/>
          </p:cNvCxnSpPr>
          <p:nvPr/>
        </p:nvCxnSpPr>
        <p:spPr>
          <a:xfrm flipH="1" flipV="1">
            <a:off x="5321508" y="2302385"/>
            <a:ext cx="1094282" cy="65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0B197A5-4CD6-B147-B22B-B99E47874C23}"/>
              </a:ext>
            </a:extLst>
          </p:cNvPr>
          <p:cNvPicPr>
            <a:picLocks noChangeAspect="1"/>
          </p:cNvPicPr>
          <p:nvPr/>
        </p:nvPicPr>
        <p:blipFill>
          <a:blip r:embed="rId4"/>
          <a:stretch>
            <a:fillRect/>
          </a:stretch>
        </p:blipFill>
        <p:spPr>
          <a:xfrm>
            <a:off x="864676" y="1833245"/>
            <a:ext cx="4456832" cy="938280"/>
          </a:xfrm>
          <a:prstGeom prst="rect">
            <a:avLst/>
          </a:prstGeom>
        </p:spPr>
      </p:pic>
      <p:pic>
        <p:nvPicPr>
          <p:cNvPr id="23" name="Picture 22">
            <a:extLst>
              <a:ext uri="{FF2B5EF4-FFF2-40B4-BE49-F238E27FC236}">
                <a16:creationId xmlns:a16="http://schemas.microsoft.com/office/drawing/2014/main" id="{E87CD1AB-399E-7745-BA6A-13DC590372CD}"/>
              </a:ext>
            </a:extLst>
          </p:cNvPr>
          <p:cNvPicPr>
            <a:picLocks noChangeAspect="1"/>
          </p:cNvPicPr>
          <p:nvPr/>
        </p:nvPicPr>
        <p:blipFill>
          <a:blip r:embed="rId5"/>
          <a:stretch>
            <a:fillRect/>
          </a:stretch>
        </p:blipFill>
        <p:spPr>
          <a:xfrm>
            <a:off x="864676" y="2800994"/>
            <a:ext cx="3532548" cy="885149"/>
          </a:xfrm>
          <a:prstGeom prst="rect">
            <a:avLst/>
          </a:prstGeom>
        </p:spPr>
      </p:pic>
      <p:cxnSp>
        <p:nvCxnSpPr>
          <p:cNvPr id="26" name="Straight Arrow Connector 25">
            <a:extLst>
              <a:ext uri="{FF2B5EF4-FFF2-40B4-BE49-F238E27FC236}">
                <a16:creationId xmlns:a16="http://schemas.microsoft.com/office/drawing/2014/main" id="{06A096CE-883D-2848-83AE-894EEAD98336}"/>
              </a:ext>
            </a:extLst>
          </p:cNvPr>
          <p:cNvCxnSpPr>
            <a:cxnSpLocks/>
          </p:cNvCxnSpPr>
          <p:nvPr/>
        </p:nvCxnSpPr>
        <p:spPr>
          <a:xfrm flipH="1" flipV="1">
            <a:off x="4397225" y="3150433"/>
            <a:ext cx="2378329" cy="25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307415CF-7DF3-B649-8853-E446EAF9F532}"/>
              </a:ext>
            </a:extLst>
          </p:cNvPr>
          <p:cNvPicPr>
            <a:picLocks noChangeAspect="1"/>
          </p:cNvPicPr>
          <p:nvPr/>
        </p:nvPicPr>
        <p:blipFill>
          <a:blip r:embed="rId6"/>
          <a:stretch>
            <a:fillRect/>
          </a:stretch>
        </p:blipFill>
        <p:spPr>
          <a:xfrm>
            <a:off x="1428940" y="3818468"/>
            <a:ext cx="4297303" cy="664129"/>
          </a:xfrm>
          <a:prstGeom prst="rect">
            <a:avLst/>
          </a:prstGeom>
        </p:spPr>
      </p:pic>
      <p:cxnSp>
        <p:nvCxnSpPr>
          <p:cNvPr id="32" name="Straight Arrow Connector 31">
            <a:extLst>
              <a:ext uri="{FF2B5EF4-FFF2-40B4-BE49-F238E27FC236}">
                <a16:creationId xmlns:a16="http://schemas.microsoft.com/office/drawing/2014/main" id="{67ED0882-7AD1-7E47-9317-7BEBA5BAD182}"/>
              </a:ext>
            </a:extLst>
          </p:cNvPr>
          <p:cNvCxnSpPr>
            <a:cxnSpLocks/>
          </p:cNvCxnSpPr>
          <p:nvPr/>
        </p:nvCxnSpPr>
        <p:spPr>
          <a:xfrm flipH="1">
            <a:off x="5862697" y="3602084"/>
            <a:ext cx="912857" cy="43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B2CFEB81-85F1-F446-9201-6C0AA75F9B66}"/>
              </a:ext>
            </a:extLst>
          </p:cNvPr>
          <p:cNvPicPr>
            <a:picLocks noChangeAspect="1"/>
          </p:cNvPicPr>
          <p:nvPr/>
        </p:nvPicPr>
        <p:blipFill>
          <a:blip r:embed="rId7"/>
          <a:stretch>
            <a:fillRect/>
          </a:stretch>
        </p:blipFill>
        <p:spPr>
          <a:xfrm>
            <a:off x="695562" y="4699300"/>
            <a:ext cx="4844783" cy="760392"/>
          </a:xfrm>
          <a:prstGeom prst="rect">
            <a:avLst/>
          </a:prstGeom>
        </p:spPr>
      </p:pic>
      <p:sp>
        <p:nvSpPr>
          <p:cNvPr id="37" name="Left Brace 36">
            <a:extLst>
              <a:ext uri="{FF2B5EF4-FFF2-40B4-BE49-F238E27FC236}">
                <a16:creationId xmlns:a16="http://schemas.microsoft.com/office/drawing/2014/main" id="{C0B22796-CAD3-014D-BA51-66FBDCB6BF3F}"/>
              </a:ext>
            </a:extLst>
          </p:cNvPr>
          <p:cNvSpPr/>
          <p:nvPr/>
        </p:nvSpPr>
        <p:spPr>
          <a:xfrm>
            <a:off x="6528275" y="4150532"/>
            <a:ext cx="202308" cy="179382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2919F315-C81F-394B-AAA0-BCA462FC2BC0}"/>
              </a:ext>
            </a:extLst>
          </p:cNvPr>
          <p:cNvCxnSpPr>
            <a:cxnSpLocks/>
          </p:cNvCxnSpPr>
          <p:nvPr/>
        </p:nvCxnSpPr>
        <p:spPr>
          <a:xfrm flipH="1">
            <a:off x="5502934" y="5001601"/>
            <a:ext cx="9128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0ECB6446-BDA3-824D-A509-12C2146BE5EA}"/>
              </a:ext>
            </a:extLst>
          </p:cNvPr>
          <p:cNvPicPr>
            <a:picLocks noChangeAspect="1"/>
          </p:cNvPicPr>
          <p:nvPr/>
        </p:nvPicPr>
        <p:blipFill>
          <a:blip r:embed="rId8"/>
          <a:stretch>
            <a:fillRect/>
          </a:stretch>
        </p:blipFill>
        <p:spPr>
          <a:xfrm>
            <a:off x="476354" y="5674297"/>
            <a:ext cx="5564682" cy="976063"/>
          </a:xfrm>
          <a:prstGeom prst="rect">
            <a:avLst/>
          </a:prstGeom>
          <a:ln w="41275">
            <a:solidFill>
              <a:schemeClr val="accent1"/>
            </a:solidFill>
          </a:ln>
        </p:spPr>
      </p:pic>
    </p:spTree>
    <p:extLst>
      <p:ext uri="{BB962C8B-B14F-4D97-AF65-F5344CB8AC3E}">
        <p14:creationId xmlns:p14="http://schemas.microsoft.com/office/powerpoint/2010/main" val="51410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3FE5-DA7D-E349-9165-D35F8E235310}"/>
              </a:ext>
            </a:extLst>
          </p:cNvPr>
          <p:cNvSpPr>
            <a:spLocks noGrp="1"/>
          </p:cNvSpPr>
          <p:nvPr>
            <p:ph type="title"/>
          </p:nvPr>
        </p:nvSpPr>
        <p:spPr>
          <a:xfrm>
            <a:off x="0" y="1"/>
            <a:ext cx="12192000" cy="814388"/>
          </a:xfrm>
        </p:spPr>
        <p:txBody>
          <a:bodyPr/>
          <a:lstStyle/>
          <a:p>
            <a:r>
              <a:rPr lang="en-US" dirty="0"/>
              <a:t>How we used it for detecting abnormal brain images</a:t>
            </a:r>
          </a:p>
        </p:txBody>
      </p:sp>
      <p:sp>
        <p:nvSpPr>
          <p:cNvPr id="4" name="Rectangle 3">
            <a:extLst>
              <a:ext uri="{FF2B5EF4-FFF2-40B4-BE49-F238E27FC236}">
                <a16:creationId xmlns:a16="http://schemas.microsoft.com/office/drawing/2014/main" id="{F01BE64D-EB03-EB47-B147-97873BB7C46F}"/>
              </a:ext>
            </a:extLst>
          </p:cNvPr>
          <p:cNvSpPr/>
          <p:nvPr/>
        </p:nvSpPr>
        <p:spPr>
          <a:xfrm>
            <a:off x="5286374" y="2445672"/>
            <a:ext cx="1914525"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 1</a:t>
            </a:r>
          </a:p>
        </p:txBody>
      </p:sp>
      <p:sp>
        <p:nvSpPr>
          <p:cNvPr id="5" name="Rectangle 4">
            <a:extLst>
              <a:ext uri="{FF2B5EF4-FFF2-40B4-BE49-F238E27FC236}">
                <a16:creationId xmlns:a16="http://schemas.microsoft.com/office/drawing/2014/main" id="{40D8F8F2-E2D1-C64F-BAFE-96662BDD5684}"/>
              </a:ext>
            </a:extLst>
          </p:cNvPr>
          <p:cNvSpPr/>
          <p:nvPr/>
        </p:nvSpPr>
        <p:spPr>
          <a:xfrm>
            <a:off x="5286373" y="3352927"/>
            <a:ext cx="1914525"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 2</a:t>
            </a:r>
          </a:p>
        </p:txBody>
      </p:sp>
      <p:sp>
        <p:nvSpPr>
          <p:cNvPr id="6" name="Oval 5">
            <a:extLst>
              <a:ext uri="{FF2B5EF4-FFF2-40B4-BE49-F238E27FC236}">
                <a16:creationId xmlns:a16="http://schemas.microsoft.com/office/drawing/2014/main" id="{91EC2AA7-B585-2741-ACA9-572421850639}"/>
              </a:ext>
            </a:extLst>
          </p:cNvPr>
          <p:cNvSpPr/>
          <p:nvPr/>
        </p:nvSpPr>
        <p:spPr>
          <a:xfrm>
            <a:off x="6186488" y="4217318"/>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C1A00CE-5D1D-D94D-B87A-701F3644AB7F}"/>
              </a:ext>
            </a:extLst>
          </p:cNvPr>
          <p:cNvSpPr/>
          <p:nvPr/>
        </p:nvSpPr>
        <p:spPr>
          <a:xfrm>
            <a:off x="6197201" y="4381622"/>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0638EDC-AD80-B74D-B7A2-D1A426587C61}"/>
              </a:ext>
            </a:extLst>
          </p:cNvPr>
          <p:cNvSpPr/>
          <p:nvPr/>
        </p:nvSpPr>
        <p:spPr>
          <a:xfrm>
            <a:off x="6197201" y="4545920"/>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EE31880-7BC5-8D47-AD04-2E174656126F}"/>
              </a:ext>
            </a:extLst>
          </p:cNvPr>
          <p:cNvSpPr/>
          <p:nvPr/>
        </p:nvSpPr>
        <p:spPr>
          <a:xfrm>
            <a:off x="5286373" y="4753094"/>
            <a:ext cx="1914525"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 N</a:t>
            </a:r>
          </a:p>
        </p:txBody>
      </p:sp>
      <p:cxnSp>
        <p:nvCxnSpPr>
          <p:cNvPr id="11" name="Straight Arrow Connector 10">
            <a:extLst>
              <a:ext uri="{FF2B5EF4-FFF2-40B4-BE49-F238E27FC236}">
                <a16:creationId xmlns:a16="http://schemas.microsoft.com/office/drawing/2014/main" id="{EA118AAD-2D19-0748-8D30-9F0B27ADE551}"/>
              </a:ext>
            </a:extLst>
          </p:cNvPr>
          <p:cNvCxnSpPr/>
          <p:nvPr/>
        </p:nvCxnSpPr>
        <p:spPr>
          <a:xfrm>
            <a:off x="5286373" y="2281366"/>
            <a:ext cx="1914525"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2335C9F-C422-294E-B19F-6C027407795D}"/>
              </a:ext>
            </a:extLst>
          </p:cNvPr>
          <p:cNvSpPr txBox="1"/>
          <p:nvPr/>
        </p:nvSpPr>
        <p:spPr>
          <a:xfrm>
            <a:off x="4876685" y="1923423"/>
            <a:ext cx="3245759" cy="369332"/>
          </a:xfrm>
          <a:prstGeom prst="rect">
            <a:avLst/>
          </a:prstGeom>
          <a:noFill/>
        </p:spPr>
        <p:txBody>
          <a:bodyPr wrap="square" rtlCol="0">
            <a:spAutoFit/>
          </a:bodyPr>
          <a:lstStyle/>
          <a:p>
            <a:r>
              <a:rPr lang="en-US" dirty="0"/>
              <a:t>Voxels (dimension: 270806)</a:t>
            </a:r>
          </a:p>
        </p:txBody>
      </p:sp>
      <p:sp>
        <p:nvSpPr>
          <p:cNvPr id="13" name="Rectangle 12">
            <a:extLst>
              <a:ext uri="{FF2B5EF4-FFF2-40B4-BE49-F238E27FC236}">
                <a16:creationId xmlns:a16="http://schemas.microsoft.com/office/drawing/2014/main" id="{3E23F227-B6D2-F044-9CCD-3B18D83DD68F}"/>
              </a:ext>
            </a:extLst>
          </p:cNvPr>
          <p:cNvSpPr/>
          <p:nvPr/>
        </p:nvSpPr>
        <p:spPr>
          <a:xfrm>
            <a:off x="428905" y="2130278"/>
            <a:ext cx="2518149" cy="342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Preprocessing with </a:t>
            </a:r>
            <a:r>
              <a:rPr lang="en-US" dirty="0" err="1"/>
              <a:t>nilearn</a:t>
            </a:r>
            <a:r>
              <a:rPr lang="en-US" dirty="0"/>
              <a:t>:</a:t>
            </a:r>
          </a:p>
          <a:p>
            <a:pPr marL="285750" indent="-285750">
              <a:buFont typeface="Arial" panose="020B0604020202020204" pitchFamily="34" charset="0"/>
              <a:buChar char="•"/>
            </a:pPr>
            <a:r>
              <a:rPr lang="en-US" dirty="0"/>
              <a:t>Resample each image to a common space of 91 x 109 x 91 with 2mm </a:t>
            </a:r>
            <a:r>
              <a:rPr lang="en-US" dirty="0" err="1"/>
              <a:t>isontropic</a:t>
            </a:r>
            <a:r>
              <a:rPr lang="en-US" dirty="0"/>
              <a:t> voxels</a:t>
            </a:r>
          </a:p>
          <a:p>
            <a:pPr marL="285750" indent="-285750">
              <a:buFont typeface="Arial" panose="020B0604020202020204" pitchFamily="34" charset="0"/>
              <a:buChar char="•"/>
            </a:pPr>
            <a:r>
              <a:rPr lang="en-US" dirty="0"/>
              <a:t>Transform to 1D</a:t>
            </a:r>
          </a:p>
        </p:txBody>
      </p:sp>
      <p:pic>
        <p:nvPicPr>
          <p:cNvPr id="15" name="Picture 14">
            <a:extLst>
              <a:ext uri="{FF2B5EF4-FFF2-40B4-BE49-F238E27FC236}">
                <a16:creationId xmlns:a16="http://schemas.microsoft.com/office/drawing/2014/main" id="{92862216-B297-DC45-A96C-E63908C72BE5}"/>
              </a:ext>
            </a:extLst>
          </p:cNvPr>
          <p:cNvPicPr>
            <a:picLocks noChangeAspect="1"/>
          </p:cNvPicPr>
          <p:nvPr/>
        </p:nvPicPr>
        <p:blipFill>
          <a:blip r:embed="rId2"/>
          <a:stretch>
            <a:fillRect/>
          </a:stretch>
        </p:blipFill>
        <p:spPr>
          <a:xfrm>
            <a:off x="939021" y="4572562"/>
            <a:ext cx="1600200" cy="800100"/>
          </a:xfrm>
          <a:prstGeom prst="rect">
            <a:avLst/>
          </a:prstGeom>
        </p:spPr>
      </p:pic>
      <p:sp>
        <p:nvSpPr>
          <p:cNvPr id="16" name="TextBox 15">
            <a:extLst>
              <a:ext uri="{FF2B5EF4-FFF2-40B4-BE49-F238E27FC236}">
                <a16:creationId xmlns:a16="http://schemas.microsoft.com/office/drawing/2014/main" id="{595BFD74-C182-474E-B8C1-AF3F1680A354}"/>
              </a:ext>
            </a:extLst>
          </p:cNvPr>
          <p:cNvSpPr txBox="1"/>
          <p:nvPr/>
        </p:nvSpPr>
        <p:spPr>
          <a:xfrm>
            <a:off x="4582334" y="2393158"/>
            <a:ext cx="704039" cy="369332"/>
          </a:xfrm>
          <a:prstGeom prst="rect">
            <a:avLst/>
          </a:prstGeom>
          <a:noFill/>
        </p:spPr>
        <p:txBody>
          <a:bodyPr wrap="none" rtlCol="0">
            <a:spAutoFit/>
          </a:bodyPr>
          <a:lstStyle/>
          <a:p>
            <a:r>
              <a:rPr lang="en-US" dirty="0"/>
              <a:t>FLAIR</a:t>
            </a:r>
          </a:p>
        </p:txBody>
      </p:sp>
      <p:sp>
        <p:nvSpPr>
          <p:cNvPr id="17" name="TextBox 16">
            <a:extLst>
              <a:ext uri="{FF2B5EF4-FFF2-40B4-BE49-F238E27FC236}">
                <a16:creationId xmlns:a16="http://schemas.microsoft.com/office/drawing/2014/main" id="{54FCFA38-72B8-B948-8356-61B19531EBF4}"/>
              </a:ext>
            </a:extLst>
          </p:cNvPr>
          <p:cNvSpPr txBox="1"/>
          <p:nvPr/>
        </p:nvSpPr>
        <p:spPr>
          <a:xfrm>
            <a:off x="4727405" y="2632481"/>
            <a:ext cx="413896" cy="369332"/>
          </a:xfrm>
          <a:prstGeom prst="rect">
            <a:avLst/>
          </a:prstGeom>
          <a:noFill/>
        </p:spPr>
        <p:txBody>
          <a:bodyPr wrap="none" rtlCol="0">
            <a:spAutoFit/>
          </a:bodyPr>
          <a:lstStyle/>
          <a:p>
            <a:r>
              <a:rPr lang="en-US" dirty="0"/>
              <a:t>T1</a:t>
            </a:r>
          </a:p>
        </p:txBody>
      </p:sp>
      <p:sp>
        <p:nvSpPr>
          <p:cNvPr id="18" name="TextBox 17">
            <a:extLst>
              <a:ext uri="{FF2B5EF4-FFF2-40B4-BE49-F238E27FC236}">
                <a16:creationId xmlns:a16="http://schemas.microsoft.com/office/drawing/2014/main" id="{6C667F11-1A92-5849-A2EC-9C3AA0C5BD31}"/>
              </a:ext>
            </a:extLst>
          </p:cNvPr>
          <p:cNvSpPr txBox="1"/>
          <p:nvPr/>
        </p:nvSpPr>
        <p:spPr>
          <a:xfrm>
            <a:off x="4727405" y="2870913"/>
            <a:ext cx="413896" cy="369332"/>
          </a:xfrm>
          <a:prstGeom prst="rect">
            <a:avLst/>
          </a:prstGeom>
          <a:noFill/>
        </p:spPr>
        <p:txBody>
          <a:bodyPr wrap="none" rtlCol="0">
            <a:spAutoFit/>
          </a:bodyPr>
          <a:lstStyle/>
          <a:p>
            <a:r>
              <a:rPr lang="en-US" dirty="0"/>
              <a:t>T2</a:t>
            </a:r>
          </a:p>
        </p:txBody>
      </p:sp>
      <p:sp>
        <p:nvSpPr>
          <p:cNvPr id="19" name="TextBox 18">
            <a:extLst>
              <a:ext uri="{FF2B5EF4-FFF2-40B4-BE49-F238E27FC236}">
                <a16:creationId xmlns:a16="http://schemas.microsoft.com/office/drawing/2014/main" id="{92FF67F7-FF42-D940-A859-67D603236FD5}"/>
              </a:ext>
            </a:extLst>
          </p:cNvPr>
          <p:cNvSpPr txBox="1"/>
          <p:nvPr/>
        </p:nvSpPr>
        <p:spPr>
          <a:xfrm>
            <a:off x="4582334" y="3297045"/>
            <a:ext cx="704039" cy="369332"/>
          </a:xfrm>
          <a:prstGeom prst="rect">
            <a:avLst/>
          </a:prstGeom>
          <a:noFill/>
        </p:spPr>
        <p:txBody>
          <a:bodyPr wrap="none" rtlCol="0">
            <a:spAutoFit/>
          </a:bodyPr>
          <a:lstStyle/>
          <a:p>
            <a:r>
              <a:rPr lang="en-US" dirty="0"/>
              <a:t>FLAIR</a:t>
            </a:r>
          </a:p>
        </p:txBody>
      </p:sp>
      <p:sp>
        <p:nvSpPr>
          <p:cNvPr id="20" name="TextBox 19">
            <a:extLst>
              <a:ext uri="{FF2B5EF4-FFF2-40B4-BE49-F238E27FC236}">
                <a16:creationId xmlns:a16="http://schemas.microsoft.com/office/drawing/2014/main" id="{448E5691-614E-9743-9CA0-582F820187F6}"/>
              </a:ext>
            </a:extLst>
          </p:cNvPr>
          <p:cNvSpPr txBox="1"/>
          <p:nvPr/>
        </p:nvSpPr>
        <p:spPr>
          <a:xfrm>
            <a:off x="4727405" y="3536368"/>
            <a:ext cx="413896" cy="369332"/>
          </a:xfrm>
          <a:prstGeom prst="rect">
            <a:avLst/>
          </a:prstGeom>
          <a:noFill/>
        </p:spPr>
        <p:txBody>
          <a:bodyPr wrap="none" rtlCol="0">
            <a:spAutoFit/>
          </a:bodyPr>
          <a:lstStyle/>
          <a:p>
            <a:r>
              <a:rPr lang="en-US" dirty="0"/>
              <a:t>T1</a:t>
            </a:r>
          </a:p>
        </p:txBody>
      </p:sp>
      <p:sp>
        <p:nvSpPr>
          <p:cNvPr id="21" name="TextBox 20">
            <a:extLst>
              <a:ext uri="{FF2B5EF4-FFF2-40B4-BE49-F238E27FC236}">
                <a16:creationId xmlns:a16="http://schemas.microsoft.com/office/drawing/2014/main" id="{C856328C-FDBC-834C-A72C-CDF9600BD21F}"/>
              </a:ext>
            </a:extLst>
          </p:cNvPr>
          <p:cNvSpPr txBox="1"/>
          <p:nvPr/>
        </p:nvSpPr>
        <p:spPr>
          <a:xfrm>
            <a:off x="4727405" y="3774800"/>
            <a:ext cx="413896" cy="369332"/>
          </a:xfrm>
          <a:prstGeom prst="rect">
            <a:avLst/>
          </a:prstGeom>
          <a:noFill/>
        </p:spPr>
        <p:txBody>
          <a:bodyPr wrap="none" rtlCol="0">
            <a:spAutoFit/>
          </a:bodyPr>
          <a:lstStyle/>
          <a:p>
            <a:r>
              <a:rPr lang="en-US" dirty="0"/>
              <a:t>T2</a:t>
            </a:r>
          </a:p>
        </p:txBody>
      </p:sp>
      <p:sp>
        <p:nvSpPr>
          <p:cNvPr id="22" name="TextBox 21">
            <a:extLst>
              <a:ext uri="{FF2B5EF4-FFF2-40B4-BE49-F238E27FC236}">
                <a16:creationId xmlns:a16="http://schemas.microsoft.com/office/drawing/2014/main" id="{C5BB37C0-73A1-2F4F-A523-94679990EFB1}"/>
              </a:ext>
            </a:extLst>
          </p:cNvPr>
          <p:cNvSpPr txBox="1"/>
          <p:nvPr/>
        </p:nvSpPr>
        <p:spPr>
          <a:xfrm>
            <a:off x="4582334" y="4710241"/>
            <a:ext cx="704039" cy="369332"/>
          </a:xfrm>
          <a:prstGeom prst="rect">
            <a:avLst/>
          </a:prstGeom>
          <a:noFill/>
        </p:spPr>
        <p:txBody>
          <a:bodyPr wrap="none" rtlCol="0">
            <a:spAutoFit/>
          </a:bodyPr>
          <a:lstStyle/>
          <a:p>
            <a:r>
              <a:rPr lang="en-US" dirty="0"/>
              <a:t>FLAIR</a:t>
            </a:r>
          </a:p>
        </p:txBody>
      </p:sp>
      <p:sp>
        <p:nvSpPr>
          <p:cNvPr id="23" name="TextBox 22">
            <a:extLst>
              <a:ext uri="{FF2B5EF4-FFF2-40B4-BE49-F238E27FC236}">
                <a16:creationId xmlns:a16="http://schemas.microsoft.com/office/drawing/2014/main" id="{6FE2E94A-C3D9-CC4D-85D6-48745733A3EE}"/>
              </a:ext>
            </a:extLst>
          </p:cNvPr>
          <p:cNvSpPr txBox="1"/>
          <p:nvPr/>
        </p:nvSpPr>
        <p:spPr>
          <a:xfrm>
            <a:off x="4727405" y="4949564"/>
            <a:ext cx="413896" cy="369332"/>
          </a:xfrm>
          <a:prstGeom prst="rect">
            <a:avLst/>
          </a:prstGeom>
          <a:noFill/>
        </p:spPr>
        <p:txBody>
          <a:bodyPr wrap="none" rtlCol="0">
            <a:spAutoFit/>
          </a:bodyPr>
          <a:lstStyle/>
          <a:p>
            <a:r>
              <a:rPr lang="en-US" dirty="0"/>
              <a:t>T1</a:t>
            </a:r>
          </a:p>
        </p:txBody>
      </p:sp>
      <p:sp>
        <p:nvSpPr>
          <p:cNvPr id="24" name="TextBox 23">
            <a:extLst>
              <a:ext uri="{FF2B5EF4-FFF2-40B4-BE49-F238E27FC236}">
                <a16:creationId xmlns:a16="http://schemas.microsoft.com/office/drawing/2014/main" id="{A40ABCD8-4B46-2545-AE1A-AEB0A81EB5B6}"/>
              </a:ext>
            </a:extLst>
          </p:cNvPr>
          <p:cNvSpPr txBox="1"/>
          <p:nvPr/>
        </p:nvSpPr>
        <p:spPr>
          <a:xfrm>
            <a:off x="4727405" y="5187996"/>
            <a:ext cx="413896" cy="369332"/>
          </a:xfrm>
          <a:prstGeom prst="rect">
            <a:avLst/>
          </a:prstGeom>
          <a:noFill/>
        </p:spPr>
        <p:txBody>
          <a:bodyPr wrap="none" rtlCol="0">
            <a:spAutoFit/>
          </a:bodyPr>
          <a:lstStyle/>
          <a:p>
            <a:r>
              <a:rPr lang="en-US" dirty="0"/>
              <a:t>T2</a:t>
            </a:r>
          </a:p>
        </p:txBody>
      </p:sp>
      <p:sp>
        <p:nvSpPr>
          <p:cNvPr id="25" name="Right Arrow 24">
            <a:extLst>
              <a:ext uri="{FF2B5EF4-FFF2-40B4-BE49-F238E27FC236}">
                <a16:creationId xmlns:a16="http://schemas.microsoft.com/office/drawing/2014/main" id="{11810795-A833-7247-8B4A-35556666AA22}"/>
              </a:ext>
            </a:extLst>
          </p:cNvPr>
          <p:cNvSpPr/>
          <p:nvPr/>
        </p:nvSpPr>
        <p:spPr>
          <a:xfrm>
            <a:off x="3112539" y="3434878"/>
            <a:ext cx="1564121" cy="742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Concatenate</a:t>
            </a:r>
          </a:p>
        </p:txBody>
      </p:sp>
      <p:sp>
        <p:nvSpPr>
          <p:cNvPr id="26" name="Right Arrow 25">
            <a:extLst>
              <a:ext uri="{FF2B5EF4-FFF2-40B4-BE49-F238E27FC236}">
                <a16:creationId xmlns:a16="http://schemas.microsoft.com/office/drawing/2014/main" id="{799D789F-3132-A94A-A972-1AC869507825}"/>
              </a:ext>
            </a:extLst>
          </p:cNvPr>
          <p:cNvSpPr/>
          <p:nvPr/>
        </p:nvSpPr>
        <p:spPr>
          <a:xfrm>
            <a:off x="7527516" y="3474367"/>
            <a:ext cx="1564121" cy="742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ReNA</a:t>
            </a:r>
            <a:endParaRPr lang="en-US" dirty="0"/>
          </a:p>
        </p:txBody>
      </p:sp>
      <p:sp>
        <p:nvSpPr>
          <p:cNvPr id="27" name="Rectangle 26">
            <a:extLst>
              <a:ext uri="{FF2B5EF4-FFF2-40B4-BE49-F238E27FC236}">
                <a16:creationId xmlns:a16="http://schemas.microsoft.com/office/drawing/2014/main" id="{34A239CD-35B7-BE4B-98C8-BEBC232EC3BB}"/>
              </a:ext>
            </a:extLst>
          </p:cNvPr>
          <p:cNvSpPr/>
          <p:nvPr/>
        </p:nvSpPr>
        <p:spPr>
          <a:xfrm>
            <a:off x="9257122" y="2926268"/>
            <a:ext cx="2055246" cy="1835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Clusters</a:t>
            </a:r>
          </a:p>
          <a:p>
            <a:pPr algn="ctr"/>
            <a:endParaRPr lang="en-US" dirty="0"/>
          </a:p>
          <a:p>
            <a:pPr algn="ctr"/>
            <a:r>
              <a:rPr lang="en-US" dirty="0"/>
              <a:t>(dimension: 54160 - %20 of the number of voxels)</a:t>
            </a:r>
          </a:p>
        </p:txBody>
      </p:sp>
      <p:sp>
        <p:nvSpPr>
          <p:cNvPr id="28" name="TextBox 27">
            <a:extLst>
              <a:ext uri="{FF2B5EF4-FFF2-40B4-BE49-F238E27FC236}">
                <a16:creationId xmlns:a16="http://schemas.microsoft.com/office/drawing/2014/main" id="{9EEE21A2-819C-A241-8555-FAE8450EE8B6}"/>
              </a:ext>
            </a:extLst>
          </p:cNvPr>
          <p:cNvSpPr txBox="1"/>
          <p:nvPr/>
        </p:nvSpPr>
        <p:spPr>
          <a:xfrm>
            <a:off x="-31890" y="677367"/>
            <a:ext cx="7427886" cy="646331"/>
          </a:xfrm>
          <a:prstGeom prst="rect">
            <a:avLst/>
          </a:prstGeom>
          <a:noFill/>
        </p:spPr>
        <p:txBody>
          <a:bodyPr wrap="square" rtlCol="0">
            <a:spAutoFit/>
          </a:bodyPr>
          <a:lstStyle/>
          <a:p>
            <a:r>
              <a:rPr lang="en-US" sz="3600" dirty="0">
                <a:solidFill>
                  <a:srgbClr val="FF0000"/>
                </a:solidFill>
              </a:rPr>
              <a:t>Computing Clusters Using </a:t>
            </a:r>
            <a:r>
              <a:rPr lang="en-US" sz="3600" dirty="0" err="1">
                <a:solidFill>
                  <a:srgbClr val="FF0000"/>
                </a:solidFill>
              </a:rPr>
              <a:t>ReNA</a:t>
            </a:r>
            <a:endParaRPr lang="en-US" sz="3600" dirty="0">
              <a:solidFill>
                <a:srgbClr val="FF0000"/>
              </a:solidFill>
            </a:endParaRPr>
          </a:p>
        </p:txBody>
      </p:sp>
    </p:spTree>
    <p:extLst>
      <p:ext uri="{BB962C8B-B14F-4D97-AF65-F5344CB8AC3E}">
        <p14:creationId xmlns:p14="http://schemas.microsoft.com/office/powerpoint/2010/main" val="149402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3FE5-DA7D-E349-9165-D35F8E235310}"/>
              </a:ext>
            </a:extLst>
          </p:cNvPr>
          <p:cNvSpPr>
            <a:spLocks noGrp="1"/>
          </p:cNvSpPr>
          <p:nvPr>
            <p:ph type="title"/>
          </p:nvPr>
        </p:nvSpPr>
        <p:spPr>
          <a:xfrm>
            <a:off x="0" y="1"/>
            <a:ext cx="12192000" cy="814388"/>
          </a:xfrm>
        </p:spPr>
        <p:txBody>
          <a:bodyPr/>
          <a:lstStyle/>
          <a:p>
            <a:r>
              <a:rPr lang="en-US" dirty="0"/>
              <a:t>How we used it for detecting abnormal brain images</a:t>
            </a:r>
          </a:p>
        </p:txBody>
      </p:sp>
      <p:sp>
        <p:nvSpPr>
          <p:cNvPr id="4" name="Rectangle 3">
            <a:extLst>
              <a:ext uri="{FF2B5EF4-FFF2-40B4-BE49-F238E27FC236}">
                <a16:creationId xmlns:a16="http://schemas.microsoft.com/office/drawing/2014/main" id="{F01BE64D-EB03-EB47-B147-97873BB7C46F}"/>
              </a:ext>
            </a:extLst>
          </p:cNvPr>
          <p:cNvSpPr/>
          <p:nvPr/>
        </p:nvSpPr>
        <p:spPr>
          <a:xfrm>
            <a:off x="1128712" y="2173645"/>
            <a:ext cx="1914525" cy="742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Subject 1</a:t>
            </a:r>
          </a:p>
        </p:txBody>
      </p:sp>
      <p:sp>
        <p:nvSpPr>
          <p:cNvPr id="5" name="Rectangle 4">
            <a:extLst>
              <a:ext uri="{FF2B5EF4-FFF2-40B4-BE49-F238E27FC236}">
                <a16:creationId xmlns:a16="http://schemas.microsoft.com/office/drawing/2014/main" id="{40D8F8F2-E2D1-C64F-BAFE-96662BDD5684}"/>
              </a:ext>
            </a:extLst>
          </p:cNvPr>
          <p:cNvSpPr/>
          <p:nvPr/>
        </p:nvSpPr>
        <p:spPr>
          <a:xfrm>
            <a:off x="1128711" y="3080900"/>
            <a:ext cx="1914525" cy="742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Subject 2</a:t>
            </a:r>
          </a:p>
        </p:txBody>
      </p:sp>
      <p:sp>
        <p:nvSpPr>
          <p:cNvPr id="6" name="Oval 5">
            <a:extLst>
              <a:ext uri="{FF2B5EF4-FFF2-40B4-BE49-F238E27FC236}">
                <a16:creationId xmlns:a16="http://schemas.microsoft.com/office/drawing/2014/main" id="{91EC2AA7-B585-2741-ACA9-572421850639}"/>
              </a:ext>
            </a:extLst>
          </p:cNvPr>
          <p:cNvSpPr/>
          <p:nvPr/>
        </p:nvSpPr>
        <p:spPr>
          <a:xfrm>
            <a:off x="2028826" y="3945291"/>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C1A00CE-5D1D-D94D-B87A-701F3644AB7F}"/>
              </a:ext>
            </a:extLst>
          </p:cNvPr>
          <p:cNvSpPr/>
          <p:nvPr/>
        </p:nvSpPr>
        <p:spPr>
          <a:xfrm>
            <a:off x="2039539" y="4109595"/>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0638EDC-AD80-B74D-B7A2-D1A426587C61}"/>
              </a:ext>
            </a:extLst>
          </p:cNvPr>
          <p:cNvSpPr/>
          <p:nvPr/>
        </p:nvSpPr>
        <p:spPr>
          <a:xfrm>
            <a:off x="2039539" y="4273893"/>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EE31880-7BC5-8D47-AD04-2E174656126F}"/>
              </a:ext>
            </a:extLst>
          </p:cNvPr>
          <p:cNvSpPr/>
          <p:nvPr/>
        </p:nvSpPr>
        <p:spPr>
          <a:xfrm>
            <a:off x="1128711" y="4481067"/>
            <a:ext cx="1914525" cy="742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Subject N</a:t>
            </a:r>
          </a:p>
        </p:txBody>
      </p:sp>
      <p:cxnSp>
        <p:nvCxnSpPr>
          <p:cNvPr id="11" name="Straight Arrow Connector 10">
            <a:extLst>
              <a:ext uri="{FF2B5EF4-FFF2-40B4-BE49-F238E27FC236}">
                <a16:creationId xmlns:a16="http://schemas.microsoft.com/office/drawing/2014/main" id="{EA118AAD-2D19-0748-8D30-9F0B27ADE551}"/>
              </a:ext>
            </a:extLst>
          </p:cNvPr>
          <p:cNvCxnSpPr/>
          <p:nvPr/>
        </p:nvCxnSpPr>
        <p:spPr>
          <a:xfrm>
            <a:off x="1128711" y="2009339"/>
            <a:ext cx="1914525"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2335C9F-C422-294E-B19F-6C027407795D}"/>
              </a:ext>
            </a:extLst>
          </p:cNvPr>
          <p:cNvSpPr txBox="1"/>
          <p:nvPr/>
        </p:nvSpPr>
        <p:spPr>
          <a:xfrm>
            <a:off x="719023" y="1651396"/>
            <a:ext cx="3245759" cy="369332"/>
          </a:xfrm>
          <a:prstGeom prst="rect">
            <a:avLst/>
          </a:prstGeom>
          <a:noFill/>
        </p:spPr>
        <p:txBody>
          <a:bodyPr wrap="square" rtlCol="0">
            <a:spAutoFit/>
          </a:bodyPr>
          <a:lstStyle/>
          <a:p>
            <a:r>
              <a:rPr lang="en-US" dirty="0"/>
              <a:t>Voxels (dimension: 270806)</a:t>
            </a:r>
          </a:p>
        </p:txBody>
      </p:sp>
      <p:sp>
        <p:nvSpPr>
          <p:cNvPr id="16" name="TextBox 15">
            <a:extLst>
              <a:ext uri="{FF2B5EF4-FFF2-40B4-BE49-F238E27FC236}">
                <a16:creationId xmlns:a16="http://schemas.microsoft.com/office/drawing/2014/main" id="{595BFD74-C182-474E-B8C1-AF3F1680A354}"/>
              </a:ext>
            </a:extLst>
          </p:cNvPr>
          <p:cNvSpPr txBox="1"/>
          <p:nvPr/>
        </p:nvSpPr>
        <p:spPr>
          <a:xfrm>
            <a:off x="424672" y="2121131"/>
            <a:ext cx="704039" cy="369332"/>
          </a:xfrm>
          <a:prstGeom prst="rect">
            <a:avLst/>
          </a:prstGeom>
          <a:noFill/>
        </p:spPr>
        <p:txBody>
          <a:bodyPr wrap="none" rtlCol="0">
            <a:spAutoFit/>
          </a:bodyPr>
          <a:lstStyle/>
          <a:p>
            <a:r>
              <a:rPr lang="en-US" dirty="0"/>
              <a:t>FLAIR</a:t>
            </a:r>
          </a:p>
        </p:txBody>
      </p:sp>
      <p:sp>
        <p:nvSpPr>
          <p:cNvPr id="17" name="TextBox 16">
            <a:extLst>
              <a:ext uri="{FF2B5EF4-FFF2-40B4-BE49-F238E27FC236}">
                <a16:creationId xmlns:a16="http://schemas.microsoft.com/office/drawing/2014/main" id="{54FCFA38-72B8-B948-8356-61B19531EBF4}"/>
              </a:ext>
            </a:extLst>
          </p:cNvPr>
          <p:cNvSpPr txBox="1"/>
          <p:nvPr/>
        </p:nvSpPr>
        <p:spPr>
          <a:xfrm>
            <a:off x="569743" y="2360454"/>
            <a:ext cx="413896" cy="369332"/>
          </a:xfrm>
          <a:prstGeom prst="rect">
            <a:avLst/>
          </a:prstGeom>
          <a:noFill/>
        </p:spPr>
        <p:txBody>
          <a:bodyPr wrap="none" rtlCol="0">
            <a:spAutoFit/>
          </a:bodyPr>
          <a:lstStyle/>
          <a:p>
            <a:r>
              <a:rPr lang="en-US" dirty="0"/>
              <a:t>T1</a:t>
            </a:r>
          </a:p>
        </p:txBody>
      </p:sp>
      <p:sp>
        <p:nvSpPr>
          <p:cNvPr id="18" name="TextBox 17">
            <a:extLst>
              <a:ext uri="{FF2B5EF4-FFF2-40B4-BE49-F238E27FC236}">
                <a16:creationId xmlns:a16="http://schemas.microsoft.com/office/drawing/2014/main" id="{6C667F11-1A92-5849-A2EC-9C3AA0C5BD31}"/>
              </a:ext>
            </a:extLst>
          </p:cNvPr>
          <p:cNvSpPr txBox="1"/>
          <p:nvPr/>
        </p:nvSpPr>
        <p:spPr>
          <a:xfrm>
            <a:off x="569743" y="2598886"/>
            <a:ext cx="413896" cy="369332"/>
          </a:xfrm>
          <a:prstGeom prst="rect">
            <a:avLst/>
          </a:prstGeom>
          <a:noFill/>
        </p:spPr>
        <p:txBody>
          <a:bodyPr wrap="none" rtlCol="0">
            <a:spAutoFit/>
          </a:bodyPr>
          <a:lstStyle/>
          <a:p>
            <a:r>
              <a:rPr lang="en-US" dirty="0"/>
              <a:t>T2</a:t>
            </a:r>
          </a:p>
        </p:txBody>
      </p:sp>
      <p:sp>
        <p:nvSpPr>
          <p:cNvPr id="19" name="TextBox 18">
            <a:extLst>
              <a:ext uri="{FF2B5EF4-FFF2-40B4-BE49-F238E27FC236}">
                <a16:creationId xmlns:a16="http://schemas.microsoft.com/office/drawing/2014/main" id="{92FF67F7-FF42-D940-A859-67D603236FD5}"/>
              </a:ext>
            </a:extLst>
          </p:cNvPr>
          <p:cNvSpPr txBox="1"/>
          <p:nvPr/>
        </p:nvSpPr>
        <p:spPr>
          <a:xfrm>
            <a:off x="424672" y="3025018"/>
            <a:ext cx="704039" cy="369332"/>
          </a:xfrm>
          <a:prstGeom prst="rect">
            <a:avLst/>
          </a:prstGeom>
          <a:noFill/>
        </p:spPr>
        <p:txBody>
          <a:bodyPr wrap="none" rtlCol="0">
            <a:spAutoFit/>
          </a:bodyPr>
          <a:lstStyle/>
          <a:p>
            <a:r>
              <a:rPr lang="en-US" dirty="0"/>
              <a:t>FLAIR</a:t>
            </a:r>
          </a:p>
        </p:txBody>
      </p:sp>
      <p:sp>
        <p:nvSpPr>
          <p:cNvPr id="20" name="TextBox 19">
            <a:extLst>
              <a:ext uri="{FF2B5EF4-FFF2-40B4-BE49-F238E27FC236}">
                <a16:creationId xmlns:a16="http://schemas.microsoft.com/office/drawing/2014/main" id="{448E5691-614E-9743-9CA0-582F820187F6}"/>
              </a:ext>
            </a:extLst>
          </p:cNvPr>
          <p:cNvSpPr txBox="1"/>
          <p:nvPr/>
        </p:nvSpPr>
        <p:spPr>
          <a:xfrm>
            <a:off x="569743" y="3264341"/>
            <a:ext cx="413896" cy="369332"/>
          </a:xfrm>
          <a:prstGeom prst="rect">
            <a:avLst/>
          </a:prstGeom>
          <a:noFill/>
        </p:spPr>
        <p:txBody>
          <a:bodyPr wrap="none" rtlCol="0">
            <a:spAutoFit/>
          </a:bodyPr>
          <a:lstStyle/>
          <a:p>
            <a:r>
              <a:rPr lang="en-US" dirty="0"/>
              <a:t>T1</a:t>
            </a:r>
          </a:p>
        </p:txBody>
      </p:sp>
      <p:sp>
        <p:nvSpPr>
          <p:cNvPr id="21" name="TextBox 20">
            <a:extLst>
              <a:ext uri="{FF2B5EF4-FFF2-40B4-BE49-F238E27FC236}">
                <a16:creationId xmlns:a16="http://schemas.microsoft.com/office/drawing/2014/main" id="{C856328C-FDBC-834C-A72C-CDF9600BD21F}"/>
              </a:ext>
            </a:extLst>
          </p:cNvPr>
          <p:cNvSpPr txBox="1"/>
          <p:nvPr/>
        </p:nvSpPr>
        <p:spPr>
          <a:xfrm>
            <a:off x="569743" y="3502773"/>
            <a:ext cx="413896" cy="369332"/>
          </a:xfrm>
          <a:prstGeom prst="rect">
            <a:avLst/>
          </a:prstGeom>
          <a:noFill/>
        </p:spPr>
        <p:txBody>
          <a:bodyPr wrap="none" rtlCol="0">
            <a:spAutoFit/>
          </a:bodyPr>
          <a:lstStyle/>
          <a:p>
            <a:r>
              <a:rPr lang="en-US" dirty="0"/>
              <a:t>T2</a:t>
            </a:r>
          </a:p>
        </p:txBody>
      </p:sp>
      <p:sp>
        <p:nvSpPr>
          <p:cNvPr id="22" name="TextBox 21">
            <a:extLst>
              <a:ext uri="{FF2B5EF4-FFF2-40B4-BE49-F238E27FC236}">
                <a16:creationId xmlns:a16="http://schemas.microsoft.com/office/drawing/2014/main" id="{C5BB37C0-73A1-2F4F-A523-94679990EFB1}"/>
              </a:ext>
            </a:extLst>
          </p:cNvPr>
          <p:cNvSpPr txBox="1"/>
          <p:nvPr/>
        </p:nvSpPr>
        <p:spPr>
          <a:xfrm>
            <a:off x="424672" y="4438214"/>
            <a:ext cx="704039" cy="369332"/>
          </a:xfrm>
          <a:prstGeom prst="rect">
            <a:avLst/>
          </a:prstGeom>
          <a:noFill/>
        </p:spPr>
        <p:txBody>
          <a:bodyPr wrap="none" rtlCol="0">
            <a:spAutoFit/>
          </a:bodyPr>
          <a:lstStyle/>
          <a:p>
            <a:r>
              <a:rPr lang="en-US" dirty="0"/>
              <a:t>FLAIR</a:t>
            </a:r>
          </a:p>
        </p:txBody>
      </p:sp>
      <p:sp>
        <p:nvSpPr>
          <p:cNvPr id="23" name="TextBox 22">
            <a:extLst>
              <a:ext uri="{FF2B5EF4-FFF2-40B4-BE49-F238E27FC236}">
                <a16:creationId xmlns:a16="http://schemas.microsoft.com/office/drawing/2014/main" id="{6FE2E94A-C3D9-CC4D-85D6-48745733A3EE}"/>
              </a:ext>
            </a:extLst>
          </p:cNvPr>
          <p:cNvSpPr txBox="1"/>
          <p:nvPr/>
        </p:nvSpPr>
        <p:spPr>
          <a:xfrm>
            <a:off x="569743" y="4677537"/>
            <a:ext cx="413896" cy="369332"/>
          </a:xfrm>
          <a:prstGeom prst="rect">
            <a:avLst/>
          </a:prstGeom>
          <a:noFill/>
        </p:spPr>
        <p:txBody>
          <a:bodyPr wrap="none" rtlCol="0">
            <a:spAutoFit/>
          </a:bodyPr>
          <a:lstStyle/>
          <a:p>
            <a:r>
              <a:rPr lang="en-US" dirty="0"/>
              <a:t>T1</a:t>
            </a:r>
          </a:p>
        </p:txBody>
      </p:sp>
      <p:sp>
        <p:nvSpPr>
          <p:cNvPr id="24" name="TextBox 23">
            <a:extLst>
              <a:ext uri="{FF2B5EF4-FFF2-40B4-BE49-F238E27FC236}">
                <a16:creationId xmlns:a16="http://schemas.microsoft.com/office/drawing/2014/main" id="{A40ABCD8-4B46-2545-AE1A-AEB0A81EB5B6}"/>
              </a:ext>
            </a:extLst>
          </p:cNvPr>
          <p:cNvSpPr txBox="1"/>
          <p:nvPr/>
        </p:nvSpPr>
        <p:spPr>
          <a:xfrm>
            <a:off x="569743" y="4915969"/>
            <a:ext cx="413896" cy="369332"/>
          </a:xfrm>
          <a:prstGeom prst="rect">
            <a:avLst/>
          </a:prstGeom>
          <a:noFill/>
        </p:spPr>
        <p:txBody>
          <a:bodyPr wrap="none" rtlCol="0">
            <a:spAutoFit/>
          </a:bodyPr>
          <a:lstStyle/>
          <a:p>
            <a:r>
              <a:rPr lang="en-US" dirty="0"/>
              <a:t>T2</a:t>
            </a:r>
          </a:p>
        </p:txBody>
      </p:sp>
      <p:sp>
        <p:nvSpPr>
          <p:cNvPr id="26" name="Right Arrow 25">
            <a:extLst>
              <a:ext uri="{FF2B5EF4-FFF2-40B4-BE49-F238E27FC236}">
                <a16:creationId xmlns:a16="http://schemas.microsoft.com/office/drawing/2014/main" id="{799D789F-3132-A94A-A972-1AC869507825}"/>
              </a:ext>
            </a:extLst>
          </p:cNvPr>
          <p:cNvSpPr/>
          <p:nvPr/>
        </p:nvSpPr>
        <p:spPr>
          <a:xfrm>
            <a:off x="3214069" y="3041825"/>
            <a:ext cx="1740319" cy="160520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Dimensionality Reduction</a:t>
            </a:r>
          </a:p>
          <a:p>
            <a:pPr algn="ctr"/>
            <a:r>
              <a:rPr lang="en-US" sz="1400" dirty="0"/>
              <a:t>Using Clusters</a:t>
            </a:r>
          </a:p>
        </p:txBody>
      </p:sp>
      <p:sp>
        <p:nvSpPr>
          <p:cNvPr id="28" name="Rectangle 27">
            <a:extLst>
              <a:ext uri="{FF2B5EF4-FFF2-40B4-BE49-F238E27FC236}">
                <a16:creationId xmlns:a16="http://schemas.microsoft.com/office/drawing/2014/main" id="{C8A7FD51-726C-4B4A-BAF2-50EC833B2BE7}"/>
              </a:ext>
            </a:extLst>
          </p:cNvPr>
          <p:cNvSpPr/>
          <p:nvPr/>
        </p:nvSpPr>
        <p:spPr>
          <a:xfrm>
            <a:off x="5683356" y="2141619"/>
            <a:ext cx="1210486" cy="74295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 1</a:t>
            </a:r>
          </a:p>
        </p:txBody>
      </p:sp>
      <p:sp>
        <p:nvSpPr>
          <p:cNvPr id="29" name="Rectangle 28">
            <a:extLst>
              <a:ext uri="{FF2B5EF4-FFF2-40B4-BE49-F238E27FC236}">
                <a16:creationId xmlns:a16="http://schemas.microsoft.com/office/drawing/2014/main" id="{64830D81-0F61-BC4F-BD3C-52229ECF4FD7}"/>
              </a:ext>
            </a:extLst>
          </p:cNvPr>
          <p:cNvSpPr/>
          <p:nvPr/>
        </p:nvSpPr>
        <p:spPr>
          <a:xfrm>
            <a:off x="5683355" y="3048874"/>
            <a:ext cx="1210486" cy="74295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 2</a:t>
            </a:r>
          </a:p>
        </p:txBody>
      </p:sp>
      <p:sp>
        <p:nvSpPr>
          <p:cNvPr id="30" name="Oval 29">
            <a:extLst>
              <a:ext uri="{FF2B5EF4-FFF2-40B4-BE49-F238E27FC236}">
                <a16:creationId xmlns:a16="http://schemas.microsoft.com/office/drawing/2014/main" id="{0A5E5715-79E4-B443-8A7C-DA6A9E5463B3}"/>
              </a:ext>
            </a:extLst>
          </p:cNvPr>
          <p:cNvSpPr/>
          <p:nvPr/>
        </p:nvSpPr>
        <p:spPr>
          <a:xfrm>
            <a:off x="6290574" y="3913265"/>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DE03D3D-914F-5A4D-B87A-698E07834E59}"/>
              </a:ext>
            </a:extLst>
          </p:cNvPr>
          <p:cNvSpPr/>
          <p:nvPr/>
        </p:nvSpPr>
        <p:spPr>
          <a:xfrm>
            <a:off x="6301287" y="4077569"/>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D654C03-80EC-4A49-A942-4C52E9E81F2B}"/>
              </a:ext>
            </a:extLst>
          </p:cNvPr>
          <p:cNvSpPr/>
          <p:nvPr/>
        </p:nvSpPr>
        <p:spPr>
          <a:xfrm>
            <a:off x="6301287" y="4241867"/>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19F1EFB-9DDD-E143-A780-9ECDB18AF8DA}"/>
              </a:ext>
            </a:extLst>
          </p:cNvPr>
          <p:cNvSpPr/>
          <p:nvPr/>
        </p:nvSpPr>
        <p:spPr>
          <a:xfrm>
            <a:off x="5683354" y="4449041"/>
            <a:ext cx="1207113" cy="74295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 N</a:t>
            </a:r>
          </a:p>
        </p:txBody>
      </p:sp>
      <p:cxnSp>
        <p:nvCxnSpPr>
          <p:cNvPr id="34" name="Straight Arrow Connector 33">
            <a:extLst>
              <a:ext uri="{FF2B5EF4-FFF2-40B4-BE49-F238E27FC236}">
                <a16:creationId xmlns:a16="http://schemas.microsoft.com/office/drawing/2014/main" id="{E6BE73DC-1A44-5C43-B978-B07579C657AA}"/>
              </a:ext>
            </a:extLst>
          </p:cNvPr>
          <p:cNvCxnSpPr>
            <a:cxnSpLocks/>
          </p:cNvCxnSpPr>
          <p:nvPr/>
        </p:nvCxnSpPr>
        <p:spPr>
          <a:xfrm>
            <a:off x="5683354" y="1977313"/>
            <a:ext cx="1207113" cy="0"/>
          </a:xfrm>
          <a:prstGeom prst="straightConnector1">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8F0382E-6F8E-B64C-BADF-022901142602}"/>
              </a:ext>
            </a:extLst>
          </p:cNvPr>
          <p:cNvSpPr txBox="1"/>
          <p:nvPr/>
        </p:nvSpPr>
        <p:spPr>
          <a:xfrm>
            <a:off x="5246442" y="1400083"/>
            <a:ext cx="2109689" cy="646331"/>
          </a:xfrm>
          <a:prstGeom prst="rect">
            <a:avLst/>
          </a:prstGeom>
          <a:noFill/>
        </p:spPr>
        <p:txBody>
          <a:bodyPr wrap="square" rtlCol="0">
            <a:spAutoFit/>
          </a:bodyPr>
          <a:lstStyle/>
          <a:p>
            <a:pPr algn="ctr"/>
            <a:r>
              <a:rPr lang="en-US" dirty="0"/>
              <a:t>Voxels </a:t>
            </a:r>
          </a:p>
          <a:p>
            <a:pPr algn="ctr"/>
            <a:r>
              <a:rPr lang="en-US" dirty="0"/>
              <a:t>(dimension: 54160)</a:t>
            </a:r>
          </a:p>
        </p:txBody>
      </p:sp>
      <p:sp>
        <p:nvSpPr>
          <p:cNvPr id="36" name="TextBox 35">
            <a:extLst>
              <a:ext uri="{FF2B5EF4-FFF2-40B4-BE49-F238E27FC236}">
                <a16:creationId xmlns:a16="http://schemas.microsoft.com/office/drawing/2014/main" id="{8BDA7E05-4E50-9D4D-AE8F-B204220A1196}"/>
              </a:ext>
            </a:extLst>
          </p:cNvPr>
          <p:cNvSpPr txBox="1"/>
          <p:nvPr/>
        </p:nvSpPr>
        <p:spPr>
          <a:xfrm>
            <a:off x="4979315" y="2089105"/>
            <a:ext cx="704039" cy="369332"/>
          </a:xfrm>
          <a:prstGeom prst="rect">
            <a:avLst/>
          </a:prstGeom>
          <a:noFill/>
        </p:spPr>
        <p:txBody>
          <a:bodyPr wrap="none" rtlCol="0">
            <a:spAutoFit/>
          </a:bodyPr>
          <a:lstStyle/>
          <a:p>
            <a:r>
              <a:rPr lang="en-US" dirty="0"/>
              <a:t>FLAIR</a:t>
            </a:r>
          </a:p>
        </p:txBody>
      </p:sp>
      <p:sp>
        <p:nvSpPr>
          <p:cNvPr id="37" name="TextBox 36">
            <a:extLst>
              <a:ext uri="{FF2B5EF4-FFF2-40B4-BE49-F238E27FC236}">
                <a16:creationId xmlns:a16="http://schemas.microsoft.com/office/drawing/2014/main" id="{165524C6-8195-EC41-B727-CF9FE761F39E}"/>
              </a:ext>
            </a:extLst>
          </p:cNvPr>
          <p:cNvSpPr txBox="1"/>
          <p:nvPr/>
        </p:nvSpPr>
        <p:spPr>
          <a:xfrm>
            <a:off x="5124386" y="2328428"/>
            <a:ext cx="413896" cy="369332"/>
          </a:xfrm>
          <a:prstGeom prst="rect">
            <a:avLst/>
          </a:prstGeom>
          <a:noFill/>
        </p:spPr>
        <p:txBody>
          <a:bodyPr wrap="none" rtlCol="0">
            <a:spAutoFit/>
          </a:bodyPr>
          <a:lstStyle/>
          <a:p>
            <a:r>
              <a:rPr lang="en-US" dirty="0"/>
              <a:t>T1</a:t>
            </a:r>
          </a:p>
        </p:txBody>
      </p:sp>
      <p:sp>
        <p:nvSpPr>
          <p:cNvPr id="38" name="TextBox 37">
            <a:extLst>
              <a:ext uri="{FF2B5EF4-FFF2-40B4-BE49-F238E27FC236}">
                <a16:creationId xmlns:a16="http://schemas.microsoft.com/office/drawing/2014/main" id="{6B1F7249-6C68-324F-9D6C-55ABAC9BAB92}"/>
              </a:ext>
            </a:extLst>
          </p:cNvPr>
          <p:cNvSpPr txBox="1"/>
          <p:nvPr/>
        </p:nvSpPr>
        <p:spPr>
          <a:xfrm>
            <a:off x="5124386" y="2566860"/>
            <a:ext cx="413896" cy="369332"/>
          </a:xfrm>
          <a:prstGeom prst="rect">
            <a:avLst/>
          </a:prstGeom>
          <a:noFill/>
        </p:spPr>
        <p:txBody>
          <a:bodyPr wrap="none" rtlCol="0">
            <a:spAutoFit/>
          </a:bodyPr>
          <a:lstStyle/>
          <a:p>
            <a:r>
              <a:rPr lang="en-US" dirty="0"/>
              <a:t>T2</a:t>
            </a:r>
          </a:p>
        </p:txBody>
      </p:sp>
      <p:sp>
        <p:nvSpPr>
          <p:cNvPr id="39" name="TextBox 38">
            <a:extLst>
              <a:ext uri="{FF2B5EF4-FFF2-40B4-BE49-F238E27FC236}">
                <a16:creationId xmlns:a16="http://schemas.microsoft.com/office/drawing/2014/main" id="{E1667BF9-C133-3644-9AB1-7DF3ABF9BD7C}"/>
              </a:ext>
            </a:extLst>
          </p:cNvPr>
          <p:cNvSpPr txBox="1"/>
          <p:nvPr/>
        </p:nvSpPr>
        <p:spPr>
          <a:xfrm>
            <a:off x="4979315" y="2992992"/>
            <a:ext cx="704039" cy="369332"/>
          </a:xfrm>
          <a:prstGeom prst="rect">
            <a:avLst/>
          </a:prstGeom>
          <a:noFill/>
        </p:spPr>
        <p:txBody>
          <a:bodyPr wrap="none" rtlCol="0">
            <a:spAutoFit/>
          </a:bodyPr>
          <a:lstStyle/>
          <a:p>
            <a:r>
              <a:rPr lang="en-US" dirty="0"/>
              <a:t>FLAIR</a:t>
            </a:r>
          </a:p>
        </p:txBody>
      </p:sp>
      <p:sp>
        <p:nvSpPr>
          <p:cNvPr id="40" name="TextBox 39">
            <a:extLst>
              <a:ext uri="{FF2B5EF4-FFF2-40B4-BE49-F238E27FC236}">
                <a16:creationId xmlns:a16="http://schemas.microsoft.com/office/drawing/2014/main" id="{D2CB955D-CF7B-1B44-B6C8-0FDF8F2E77D4}"/>
              </a:ext>
            </a:extLst>
          </p:cNvPr>
          <p:cNvSpPr txBox="1"/>
          <p:nvPr/>
        </p:nvSpPr>
        <p:spPr>
          <a:xfrm>
            <a:off x="5124386" y="3232315"/>
            <a:ext cx="413896" cy="369332"/>
          </a:xfrm>
          <a:prstGeom prst="rect">
            <a:avLst/>
          </a:prstGeom>
          <a:noFill/>
        </p:spPr>
        <p:txBody>
          <a:bodyPr wrap="none" rtlCol="0">
            <a:spAutoFit/>
          </a:bodyPr>
          <a:lstStyle/>
          <a:p>
            <a:r>
              <a:rPr lang="en-US" dirty="0"/>
              <a:t>T1</a:t>
            </a:r>
          </a:p>
        </p:txBody>
      </p:sp>
      <p:sp>
        <p:nvSpPr>
          <p:cNvPr id="41" name="TextBox 40">
            <a:extLst>
              <a:ext uri="{FF2B5EF4-FFF2-40B4-BE49-F238E27FC236}">
                <a16:creationId xmlns:a16="http://schemas.microsoft.com/office/drawing/2014/main" id="{02BDD18F-2299-874A-8514-A6BB240BD6F1}"/>
              </a:ext>
            </a:extLst>
          </p:cNvPr>
          <p:cNvSpPr txBox="1"/>
          <p:nvPr/>
        </p:nvSpPr>
        <p:spPr>
          <a:xfrm>
            <a:off x="5124386" y="3470747"/>
            <a:ext cx="413896" cy="369332"/>
          </a:xfrm>
          <a:prstGeom prst="rect">
            <a:avLst/>
          </a:prstGeom>
          <a:noFill/>
        </p:spPr>
        <p:txBody>
          <a:bodyPr wrap="none" rtlCol="0">
            <a:spAutoFit/>
          </a:bodyPr>
          <a:lstStyle/>
          <a:p>
            <a:r>
              <a:rPr lang="en-US" dirty="0"/>
              <a:t>T2</a:t>
            </a:r>
          </a:p>
        </p:txBody>
      </p:sp>
      <p:sp>
        <p:nvSpPr>
          <p:cNvPr id="42" name="TextBox 41">
            <a:extLst>
              <a:ext uri="{FF2B5EF4-FFF2-40B4-BE49-F238E27FC236}">
                <a16:creationId xmlns:a16="http://schemas.microsoft.com/office/drawing/2014/main" id="{D2B63CD2-A84F-6C41-8FBE-FE0C207A7F00}"/>
              </a:ext>
            </a:extLst>
          </p:cNvPr>
          <p:cNvSpPr txBox="1"/>
          <p:nvPr/>
        </p:nvSpPr>
        <p:spPr>
          <a:xfrm>
            <a:off x="4979315" y="4406188"/>
            <a:ext cx="704039" cy="369332"/>
          </a:xfrm>
          <a:prstGeom prst="rect">
            <a:avLst/>
          </a:prstGeom>
          <a:noFill/>
        </p:spPr>
        <p:txBody>
          <a:bodyPr wrap="none" rtlCol="0">
            <a:spAutoFit/>
          </a:bodyPr>
          <a:lstStyle/>
          <a:p>
            <a:r>
              <a:rPr lang="en-US" dirty="0"/>
              <a:t>FLAIR</a:t>
            </a:r>
          </a:p>
        </p:txBody>
      </p:sp>
      <p:sp>
        <p:nvSpPr>
          <p:cNvPr id="43" name="TextBox 42">
            <a:extLst>
              <a:ext uri="{FF2B5EF4-FFF2-40B4-BE49-F238E27FC236}">
                <a16:creationId xmlns:a16="http://schemas.microsoft.com/office/drawing/2014/main" id="{59DC84E8-C536-6E44-AB7F-4C36BD4F2FB5}"/>
              </a:ext>
            </a:extLst>
          </p:cNvPr>
          <p:cNvSpPr txBox="1"/>
          <p:nvPr/>
        </p:nvSpPr>
        <p:spPr>
          <a:xfrm>
            <a:off x="5124386" y="4645511"/>
            <a:ext cx="413896" cy="369332"/>
          </a:xfrm>
          <a:prstGeom prst="rect">
            <a:avLst/>
          </a:prstGeom>
          <a:noFill/>
        </p:spPr>
        <p:txBody>
          <a:bodyPr wrap="none" rtlCol="0">
            <a:spAutoFit/>
          </a:bodyPr>
          <a:lstStyle/>
          <a:p>
            <a:r>
              <a:rPr lang="en-US" dirty="0"/>
              <a:t>T1</a:t>
            </a:r>
          </a:p>
        </p:txBody>
      </p:sp>
      <p:sp>
        <p:nvSpPr>
          <p:cNvPr id="44" name="TextBox 43">
            <a:extLst>
              <a:ext uri="{FF2B5EF4-FFF2-40B4-BE49-F238E27FC236}">
                <a16:creationId xmlns:a16="http://schemas.microsoft.com/office/drawing/2014/main" id="{9F75DFD4-5CC8-8D48-B5B4-C9B86A09C976}"/>
              </a:ext>
            </a:extLst>
          </p:cNvPr>
          <p:cNvSpPr txBox="1"/>
          <p:nvPr/>
        </p:nvSpPr>
        <p:spPr>
          <a:xfrm>
            <a:off x="5124386" y="4883943"/>
            <a:ext cx="413896" cy="369332"/>
          </a:xfrm>
          <a:prstGeom prst="rect">
            <a:avLst/>
          </a:prstGeom>
          <a:noFill/>
        </p:spPr>
        <p:txBody>
          <a:bodyPr wrap="none" rtlCol="0">
            <a:spAutoFit/>
          </a:bodyPr>
          <a:lstStyle/>
          <a:p>
            <a:r>
              <a:rPr lang="en-US" dirty="0"/>
              <a:t>T2</a:t>
            </a:r>
          </a:p>
        </p:txBody>
      </p:sp>
      <p:sp>
        <p:nvSpPr>
          <p:cNvPr id="45" name="Right Arrow 44">
            <a:extLst>
              <a:ext uri="{FF2B5EF4-FFF2-40B4-BE49-F238E27FC236}">
                <a16:creationId xmlns:a16="http://schemas.microsoft.com/office/drawing/2014/main" id="{87AE798B-B1F8-7149-B6A4-C879003CFA7E}"/>
              </a:ext>
            </a:extLst>
          </p:cNvPr>
          <p:cNvSpPr/>
          <p:nvPr/>
        </p:nvSpPr>
        <p:spPr>
          <a:xfrm>
            <a:off x="7064673" y="2990974"/>
            <a:ext cx="1740319" cy="17202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 Approximated Images by projecting back</a:t>
            </a:r>
          </a:p>
        </p:txBody>
      </p:sp>
      <p:sp>
        <p:nvSpPr>
          <p:cNvPr id="46" name="Rectangle 45">
            <a:extLst>
              <a:ext uri="{FF2B5EF4-FFF2-40B4-BE49-F238E27FC236}">
                <a16:creationId xmlns:a16="http://schemas.microsoft.com/office/drawing/2014/main" id="{ACB6356F-E066-954A-A834-45B2033EB1BD}"/>
              </a:ext>
            </a:extLst>
          </p:cNvPr>
          <p:cNvSpPr/>
          <p:nvPr/>
        </p:nvSpPr>
        <p:spPr>
          <a:xfrm>
            <a:off x="9385513" y="2134475"/>
            <a:ext cx="1914525"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Approximated Subject 1</a:t>
            </a:r>
          </a:p>
        </p:txBody>
      </p:sp>
      <p:sp>
        <p:nvSpPr>
          <p:cNvPr id="47" name="Rectangle 46">
            <a:extLst>
              <a:ext uri="{FF2B5EF4-FFF2-40B4-BE49-F238E27FC236}">
                <a16:creationId xmlns:a16="http://schemas.microsoft.com/office/drawing/2014/main" id="{3BA37B1A-0C27-B446-B0CB-B5FA40CD5F8D}"/>
              </a:ext>
            </a:extLst>
          </p:cNvPr>
          <p:cNvSpPr/>
          <p:nvPr/>
        </p:nvSpPr>
        <p:spPr>
          <a:xfrm>
            <a:off x="9385512" y="3041730"/>
            <a:ext cx="1914525"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Approximated Subject 2</a:t>
            </a:r>
          </a:p>
        </p:txBody>
      </p:sp>
      <p:sp>
        <p:nvSpPr>
          <p:cNvPr id="48" name="Oval 47">
            <a:extLst>
              <a:ext uri="{FF2B5EF4-FFF2-40B4-BE49-F238E27FC236}">
                <a16:creationId xmlns:a16="http://schemas.microsoft.com/office/drawing/2014/main" id="{791A3BDE-0DB3-FB4E-8999-CC8657A2648F}"/>
              </a:ext>
            </a:extLst>
          </p:cNvPr>
          <p:cNvSpPr/>
          <p:nvPr/>
        </p:nvSpPr>
        <p:spPr>
          <a:xfrm>
            <a:off x="10285627" y="3906121"/>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DADF15E-D764-6F4A-ABDE-FFEA6F1FEE0F}"/>
              </a:ext>
            </a:extLst>
          </p:cNvPr>
          <p:cNvSpPr/>
          <p:nvPr/>
        </p:nvSpPr>
        <p:spPr>
          <a:xfrm>
            <a:off x="10296340" y="4070425"/>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FE769C8-93FC-3946-9738-0D580C36EC35}"/>
              </a:ext>
            </a:extLst>
          </p:cNvPr>
          <p:cNvSpPr/>
          <p:nvPr/>
        </p:nvSpPr>
        <p:spPr>
          <a:xfrm>
            <a:off x="10296340" y="4234723"/>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B36E54B-F613-2D47-9E1D-EA30919DDD2D}"/>
              </a:ext>
            </a:extLst>
          </p:cNvPr>
          <p:cNvSpPr/>
          <p:nvPr/>
        </p:nvSpPr>
        <p:spPr>
          <a:xfrm>
            <a:off x="9385512" y="4441897"/>
            <a:ext cx="1914525"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Approximated Subject N</a:t>
            </a:r>
          </a:p>
        </p:txBody>
      </p:sp>
      <p:cxnSp>
        <p:nvCxnSpPr>
          <p:cNvPr id="52" name="Straight Arrow Connector 51">
            <a:extLst>
              <a:ext uri="{FF2B5EF4-FFF2-40B4-BE49-F238E27FC236}">
                <a16:creationId xmlns:a16="http://schemas.microsoft.com/office/drawing/2014/main" id="{A0AFC470-3BFA-2F43-92B2-26C11B662E54}"/>
              </a:ext>
            </a:extLst>
          </p:cNvPr>
          <p:cNvCxnSpPr/>
          <p:nvPr/>
        </p:nvCxnSpPr>
        <p:spPr>
          <a:xfrm>
            <a:off x="9385512" y="1970169"/>
            <a:ext cx="1914525"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BFA385A-9D82-B64B-BC87-6C16281BBB64}"/>
              </a:ext>
            </a:extLst>
          </p:cNvPr>
          <p:cNvSpPr txBox="1"/>
          <p:nvPr/>
        </p:nvSpPr>
        <p:spPr>
          <a:xfrm>
            <a:off x="8966297" y="1579411"/>
            <a:ext cx="3245759" cy="369332"/>
          </a:xfrm>
          <a:prstGeom prst="rect">
            <a:avLst/>
          </a:prstGeom>
          <a:noFill/>
        </p:spPr>
        <p:txBody>
          <a:bodyPr wrap="square" rtlCol="0">
            <a:spAutoFit/>
          </a:bodyPr>
          <a:lstStyle/>
          <a:p>
            <a:r>
              <a:rPr lang="en-US" dirty="0"/>
              <a:t>Voxels (dimension: 270806)</a:t>
            </a:r>
          </a:p>
        </p:txBody>
      </p:sp>
      <p:sp>
        <p:nvSpPr>
          <p:cNvPr id="54" name="TextBox 53">
            <a:extLst>
              <a:ext uri="{FF2B5EF4-FFF2-40B4-BE49-F238E27FC236}">
                <a16:creationId xmlns:a16="http://schemas.microsoft.com/office/drawing/2014/main" id="{FF70F013-0200-B04A-AFAD-7EB923112BAD}"/>
              </a:ext>
            </a:extLst>
          </p:cNvPr>
          <p:cNvSpPr txBox="1"/>
          <p:nvPr/>
        </p:nvSpPr>
        <p:spPr>
          <a:xfrm>
            <a:off x="8681473" y="2081961"/>
            <a:ext cx="704039" cy="369332"/>
          </a:xfrm>
          <a:prstGeom prst="rect">
            <a:avLst/>
          </a:prstGeom>
          <a:noFill/>
        </p:spPr>
        <p:txBody>
          <a:bodyPr wrap="none" rtlCol="0">
            <a:spAutoFit/>
          </a:bodyPr>
          <a:lstStyle/>
          <a:p>
            <a:r>
              <a:rPr lang="en-US" dirty="0"/>
              <a:t>FLAIR</a:t>
            </a:r>
          </a:p>
        </p:txBody>
      </p:sp>
      <p:sp>
        <p:nvSpPr>
          <p:cNvPr id="55" name="TextBox 54">
            <a:extLst>
              <a:ext uri="{FF2B5EF4-FFF2-40B4-BE49-F238E27FC236}">
                <a16:creationId xmlns:a16="http://schemas.microsoft.com/office/drawing/2014/main" id="{90F6D968-4160-494C-BC43-09FD16C21871}"/>
              </a:ext>
            </a:extLst>
          </p:cNvPr>
          <p:cNvSpPr txBox="1"/>
          <p:nvPr/>
        </p:nvSpPr>
        <p:spPr>
          <a:xfrm>
            <a:off x="8826544" y="2321284"/>
            <a:ext cx="413896" cy="369332"/>
          </a:xfrm>
          <a:prstGeom prst="rect">
            <a:avLst/>
          </a:prstGeom>
          <a:noFill/>
        </p:spPr>
        <p:txBody>
          <a:bodyPr wrap="none" rtlCol="0">
            <a:spAutoFit/>
          </a:bodyPr>
          <a:lstStyle/>
          <a:p>
            <a:r>
              <a:rPr lang="en-US" dirty="0"/>
              <a:t>T1</a:t>
            </a:r>
          </a:p>
        </p:txBody>
      </p:sp>
      <p:sp>
        <p:nvSpPr>
          <p:cNvPr id="56" name="TextBox 55">
            <a:extLst>
              <a:ext uri="{FF2B5EF4-FFF2-40B4-BE49-F238E27FC236}">
                <a16:creationId xmlns:a16="http://schemas.microsoft.com/office/drawing/2014/main" id="{ACC7DCC4-39BA-5845-B19D-678F0336BF05}"/>
              </a:ext>
            </a:extLst>
          </p:cNvPr>
          <p:cNvSpPr txBox="1"/>
          <p:nvPr/>
        </p:nvSpPr>
        <p:spPr>
          <a:xfrm>
            <a:off x="8826544" y="2559716"/>
            <a:ext cx="413896" cy="369332"/>
          </a:xfrm>
          <a:prstGeom prst="rect">
            <a:avLst/>
          </a:prstGeom>
          <a:noFill/>
        </p:spPr>
        <p:txBody>
          <a:bodyPr wrap="none" rtlCol="0">
            <a:spAutoFit/>
          </a:bodyPr>
          <a:lstStyle/>
          <a:p>
            <a:r>
              <a:rPr lang="en-US" dirty="0"/>
              <a:t>T2</a:t>
            </a:r>
          </a:p>
        </p:txBody>
      </p:sp>
      <p:sp>
        <p:nvSpPr>
          <p:cNvPr id="57" name="TextBox 56">
            <a:extLst>
              <a:ext uri="{FF2B5EF4-FFF2-40B4-BE49-F238E27FC236}">
                <a16:creationId xmlns:a16="http://schemas.microsoft.com/office/drawing/2014/main" id="{447743AE-B1C2-EF46-8AA6-1B9A47D6AD3B}"/>
              </a:ext>
            </a:extLst>
          </p:cNvPr>
          <p:cNvSpPr txBox="1"/>
          <p:nvPr/>
        </p:nvSpPr>
        <p:spPr>
          <a:xfrm>
            <a:off x="8681473" y="2985848"/>
            <a:ext cx="704039" cy="369332"/>
          </a:xfrm>
          <a:prstGeom prst="rect">
            <a:avLst/>
          </a:prstGeom>
          <a:noFill/>
        </p:spPr>
        <p:txBody>
          <a:bodyPr wrap="none" rtlCol="0">
            <a:spAutoFit/>
          </a:bodyPr>
          <a:lstStyle/>
          <a:p>
            <a:r>
              <a:rPr lang="en-US" dirty="0"/>
              <a:t>FLAIR</a:t>
            </a:r>
          </a:p>
        </p:txBody>
      </p:sp>
      <p:sp>
        <p:nvSpPr>
          <p:cNvPr id="58" name="TextBox 57">
            <a:extLst>
              <a:ext uri="{FF2B5EF4-FFF2-40B4-BE49-F238E27FC236}">
                <a16:creationId xmlns:a16="http://schemas.microsoft.com/office/drawing/2014/main" id="{C1F71C9B-A32F-6743-800E-F31E1B66FD00}"/>
              </a:ext>
            </a:extLst>
          </p:cNvPr>
          <p:cNvSpPr txBox="1"/>
          <p:nvPr/>
        </p:nvSpPr>
        <p:spPr>
          <a:xfrm>
            <a:off x="8826544" y="3225171"/>
            <a:ext cx="413896" cy="369332"/>
          </a:xfrm>
          <a:prstGeom prst="rect">
            <a:avLst/>
          </a:prstGeom>
          <a:noFill/>
        </p:spPr>
        <p:txBody>
          <a:bodyPr wrap="none" rtlCol="0">
            <a:spAutoFit/>
          </a:bodyPr>
          <a:lstStyle/>
          <a:p>
            <a:r>
              <a:rPr lang="en-US" dirty="0"/>
              <a:t>T1</a:t>
            </a:r>
          </a:p>
        </p:txBody>
      </p:sp>
      <p:sp>
        <p:nvSpPr>
          <p:cNvPr id="59" name="TextBox 58">
            <a:extLst>
              <a:ext uri="{FF2B5EF4-FFF2-40B4-BE49-F238E27FC236}">
                <a16:creationId xmlns:a16="http://schemas.microsoft.com/office/drawing/2014/main" id="{F220386F-ACF5-4C45-83C5-A99C86D43DF0}"/>
              </a:ext>
            </a:extLst>
          </p:cNvPr>
          <p:cNvSpPr txBox="1"/>
          <p:nvPr/>
        </p:nvSpPr>
        <p:spPr>
          <a:xfrm>
            <a:off x="8826544" y="3463603"/>
            <a:ext cx="413896" cy="369332"/>
          </a:xfrm>
          <a:prstGeom prst="rect">
            <a:avLst/>
          </a:prstGeom>
          <a:noFill/>
        </p:spPr>
        <p:txBody>
          <a:bodyPr wrap="none" rtlCol="0">
            <a:spAutoFit/>
          </a:bodyPr>
          <a:lstStyle/>
          <a:p>
            <a:r>
              <a:rPr lang="en-US" dirty="0"/>
              <a:t>T2</a:t>
            </a:r>
          </a:p>
        </p:txBody>
      </p:sp>
      <p:sp>
        <p:nvSpPr>
          <p:cNvPr id="60" name="TextBox 59">
            <a:extLst>
              <a:ext uri="{FF2B5EF4-FFF2-40B4-BE49-F238E27FC236}">
                <a16:creationId xmlns:a16="http://schemas.microsoft.com/office/drawing/2014/main" id="{AD0E0A58-08FF-0C4D-882F-578F714FA844}"/>
              </a:ext>
            </a:extLst>
          </p:cNvPr>
          <p:cNvSpPr txBox="1"/>
          <p:nvPr/>
        </p:nvSpPr>
        <p:spPr>
          <a:xfrm>
            <a:off x="8681473" y="4399044"/>
            <a:ext cx="704039" cy="369332"/>
          </a:xfrm>
          <a:prstGeom prst="rect">
            <a:avLst/>
          </a:prstGeom>
          <a:noFill/>
        </p:spPr>
        <p:txBody>
          <a:bodyPr wrap="none" rtlCol="0">
            <a:spAutoFit/>
          </a:bodyPr>
          <a:lstStyle/>
          <a:p>
            <a:r>
              <a:rPr lang="en-US" dirty="0"/>
              <a:t>FLAIR</a:t>
            </a:r>
          </a:p>
        </p:txBody>
      </p:sp>
      <p:sp>
        <p:nvSpPr>
          <p:cNvPr id="61" name="TextBox 60">
            <a:extLst>
              <a:ext uri="{FF2B5EF4-FFF2-40B4-BE49-F238E27FC236}">
                <a16:creationId xmlns:a16="http://schemas.microsoft.com/office/drawing/2014/main" id="{48DB9635-3EDB-5449-9567-6282F6B64505}"/>
              </a:ext>
            </a:extLst>
          </p:cNvPr>
          <p:cNvSpPr txBox="1"/>
          <p:nvPr/>
        </p:nvSpPr>
        <p:spPr>
          <a:xfrm>
            <a:off x="8826544" y="4638367"/>
            <a:ext cx="413896" cy="369332"/>
          </a:xfrm>
          <a:prstGeom prst="rect">
            <a:avLst/>
          </a:prstGeom>
          <a:noFill/>
        </p:spPr>
        <p:txBody>
          <a:bodyPr wrap="none" rtlCol="0">
            <a:spAutoFit/>
          </a:bodyPr>
          <a:lstStyle/>
          <a:p>
            <a:r>
              <a:rPr lang="en-US" dirty="0"/>
              <a:t>T1</a:t>
            </a:r>
          </a:p>
        </p:txBody>
      </p:sp>
      <p:sp>
        <p:nvSpPr>
          <p:cNvPr id="62" name="TextBox 61">
            <a:extLst>
              <a:ext uri="{FF2B5EF4-FFF2-40B4-BE49-F238E27FC236}">
                <a16:creationId xmlns:a16="http://schemas.microsoft.com/office/drawing/2014/main" id="{5383E0E8-2262-1240-BEC4-D1BBAF25CB89}"/>
              </a:ext>
            </a:extLst>
          </p:cNvPr>
          <p:cNvSpPr txBox="1"/>
          <p:nvPr/>
        </p:nvSpPr>
        <p:spPr>
          <a:xfrm>
            <a:off x="8826544" y="4876799"/>
            <a:ext cx="413896" cy="369332"/>
          </a:xfrm>
          <a:prstGeom prst="rect">
            <a:avLst/>
          </a:prstGeom>
          <a:noFill/>
        </p:spPr>
        <p:txBody>
          <a:bodyPr wrap="none" rtlCol="0">
            <a:spAutoFit/>
          </a:bodyPr>
          <a:lstStyle/>
          <a:p>
            <a:r>
              <a:rPr lang="en-US" dirty="0"/>
              <a:t>T2</a:t>
            </a:r>
          </a:p>
        </p:txBody>
      </p:sp>
      <p:pic>
        <p:nvPicPr>
          <p:cNvPr id="63" name="Picture 62">
            <a:extLst>
              <a:ext uri="{FF2B5EF4-FFF2-40B4-BE49-F238E27FC236}">
                <a16:creationId xmlns:a16="http://schemas.microsoft.com/office/drawing/2014/main" id="{635F58BC-1493-F84D-92F9-69BF70983C50}"/>
              </a:ext>
            </a:extLst>
          </p:cNvPr>
          <p:cNvPicPr>
            <a:picLocks noChangeAspect="1"/>
          </p:cNvPicPr>
          <p:nvPr/>
        </p:nvPicPr>
        <p:blipFill>
          <a:blip r:embed="rId2"/>
          <a:stretch>
            <a:fillRect/>
          </a:stretch>
        </p:blipFill>
        <p:spPr>
          <a:xfrm>
            <a:off x="5912022" y="5348637"/>
            <a:ext cx="942839" cy="258197"/>
          </a:xfrm>
          <a:prstGeom prst="rect">
            <a:avLst/>
          </a:prstGeom>
        </p:spPr>
      </p:pic>
      <p:pic>
        <p:nvPicPr>
          <p:cNvPr id="64" name="Picture 63">
            <a:extLst>
              <a:ext uri="{FF2B5EF4-FFF2-40B4-BE49-F238E27FC236}">
                <a16:creationId xmlns:a16="http://schemas.microsoft.com/office/drawing/2014/main" id="{33A631D8-C16A-B34B-B122-1B7AD19471F2}"/>
              </a:ext>
            </a:extLst>
          </p:cNvPr>
          <p:cNvPicPr>
            <a:picLocks noChangeAspect="1"/>
          </p:cNvPicPr>
          <p:nvPr/>
        </p:nvPicPr>
        <p:blipFill>
          <a:blip r:embed="rId3"/>
          <a:stretch>
            <a:fillRect/>
          </a:stretch>
        </p:blipFill>
        <p:spPr>
          <a:xfrm>
            <a:off x="9732399" y="5306294"/>
            <a:ext cx="1313618" cy="258197"/>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12C9ED8-22E4-0243-90B7-57F82895A352}"/>
                  </a:ext>
                </a:extLst>
              </p:cNvPr>
              <p:cNvSpPr txBox="1"/>
              <p:nvPr/>
            </p:nvSpPr>
            <p:spPr>
              <a:xfrm>
                <a:off x="556852" y="5425991"/>
                <a:ext cx="2943947" cy="276999"/>
              </a:xfrm>
              <a:prstGeom prst="rect">
                <a:avLst/>
              </a:prstGeom>
              <a:noFill/>
            </p:spPr>
            <p:txBody>
              <a:bodyPr wrap="none" lIns="0" tIns="0" rIns="0" bIns="0" rtlCol="0">
                <a:spAutoFit/>
              </a:bodyPr>
              <a:lstStyle/>
              <a:p>
                <a:r>
                  <a:rPr lang="en-US" dirty="0"/>
                  <a:t>Each image is represented by </a:t>
                </a:r>
                <a14:m>
                  <m:oMath xmlns:m="http://schemas.openxmlformats.org/officeDocument/2006/math">
                    <m:r>
                      <a:rPr lang="en-US" b="1" i="0" smtClean="0">
                        <a:latin typeface="Cambria Math" panose="02040503050406030204" pitchFamily="18" charset="0"/>
                      </a:rPr>
                      <m:t>𝐱</m:t>
                    </m:r>
                  </m:oMath>
                </a14:m>
                <a:endParaRPr lang="en-US" b="1" dirty="0"/>
              </a:p>
            </p:txBody>
          </p:sp>
        </mc:Choice>
        <mc:Fallback>
          <p:sp>
            <p:nvSpPr>
              <p:cNvPr id="10" name="TextBox 9">
                <a:extLst>
                  <a:ext uri="{FF2B5EF4-FFF2-40B4-BE49-F238E27FC236}">
                    <a16:creationId xmlns:a16="http://schemas.microsoft.com/office/drawing/2014/main" id="{E12C9ED8-22E4-0243-90B7-57F82895A352}"/>
                  </a:ext>
                </a:extLst>
              </p:cNvPr>
              <p:cNvSpPr txBox="1">
                <a:spLocks noRot="1" noChangeAspect="1" noMove="1" noResize="1" noEditPoints="1" noAdjustHandles="1" noChangeArrowheads="1" noChangeShapeType="1" noTextEdit="1"/>
              </p:cNvSpPr>
              <p:nvPr/>
            </p:nvSpPr>
            <p:spPr>
              <a:xfrm>
                <a:off x="556852" y="5425991"/>
                <a:ext cx="2943947" cy="276999"/>
              </a:xfrm>
              <a:prstGeom prst="rect">
                <a:avLst/>
              </a:prstGeom>
              <a:blipFill>
                <a:blip r:embed="rId4"/>
                <a:stretch>
                  <a:fillRect l="-4721" t="-21739" b="-47826"/>
                </a:stretch>
              </a:blipFill>
            </p:spPr>
            <p:txBody>
              <a:bodyPr/>
              <a:lstStyle/>
              <a:p>
                <a:r>
                  <a:rPr lang="en-US">
                    <a:noFill/>
                  </a:rPr>
                  <a:t> </a:t>
                </a:r>
              </a:p>
            </p:txBody>
          </p:sp>
        </mc:Fallback>
      </mc:AlternateContent>
      <p:sp>
        <p:nvSpPr>
          <p:cNvPr id="65" name="TextBox 64">
            <a:extLst>
              <a:ext uri="{FF2B5EF4-FFF2-40B4-BE49-F238E27FC236}">
                <a16:creationId xmlns:a16="http://schemas.microsoft.com/office/drawing/2014/main" id="{4AC1AC0E-25A0-F34F-A759-6F4D9EBEFA34}"/>
              </a:ext>
            </a:extLst>
          </p:cNvPr>
          <p:cNvSpPr txBox="1"/>
          <p:nvPr/>
        </p:nvSpPr>
        <p:spPr>
          <a:xfrm>
            <a:off x="50005" y="677647"/>
            <a:ext cx="7427886" cy="646331"/>
          </a:xfrm>
          <a:prstGeom prst="rect">
            <a:avLst/>
          </a:prstGeom>
          <a:noFill/>
        </p:spPr>
        <p:txBody>
          <a:bodyPr wrap="square" rtlCol="0">
            <a:spAutoFit/>
          </a:bodyPr>
          <a:lstStyle/>
          <a:p>
            <a:r>
              <a:rPr lang="en-US" sz="3600" dirty="0">
                <a:solidFill>
                  <a:srgbClr val="FF0000"/>
                </a:solidFill>
              </a:rPr>
              <a:t>Computing Approximated Images</a:t>
            </a:r>
          </a:p>
        </p:txBody>
      </p:sp>
    </p:spTree>
    <p:extLst>
      <p:ext uri="{BB962C8B-B14F-4D97-AF65-F5344CB8AC3E}">
        <p14:creationId xmlns:p14="http://schemas.microsoft.com/office/powerpoint/2010/main" val="63176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3FE5-DA7D-E349-9165-D35F8E235310}"/>
              </a:ext>
            </a:extLst>
          </p:cNvPr>
          <p:cNvSpPr>
            <a:spLocks noGrp="1"/>
          </p:cNvSpPr>
          <p:nvPr>
            <p:ph type="title"/>
          </p:nvPr>
        </p:nvSpPr>
        <p:spPr>
          <a:xfrm>
            <a:off x="0" y="1"/>
            <a:ext cx="12192000" cy="814388"/>
          </a:xfrm>
        </p:spPr>
        <p:txBody>
          <a:bodyPr/>
          <a:lstStyle/>
          <a:p>
            <a:r>
              <a:rPr lang="en-US" dirty="0"/>
              <a:t>How we used it for detecting abnormal brain images</a:t>
            </a:r>
          </a:p>
        </p:txBody>
      </p:sp>
      <p:sp>
        <p:nvSpPr>
          <p:cNvPr id="4" name="Rectangle 3">
            <a:extLst>
              <a:ext uri="{FF2B5EF4-FFF2-40B4-BE49-F238E27FC236}">
                <a16:creationId xmlns:a16="http://schemas.microsoft.com/office/drawing/2014/main" id="{F01BE64D-EB03-EB47-B147-97873BB7C46F}"/>
              </a:ext>
            </a:extLst>
          </p:cNvPr>
          <p:cNvSpPr/>
          <p:nvPr/>
        </p:nvSpPr>
        <p:spPr>
          <a:xfrm>
            <a:off x="1128712" y="2173645"/>
            <a:ext cx="1914525" cy="742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Subject 1</a:t>
            </a:r>
          </a:p>
        </p:txBody>
      </p:sp>
      <p:sp>
        <p:nvSpPr>
          <p:cNvPr id="5" name="Rectangle 4">
            <a:extLst>
              <a:ext uri="{FF2B5EF4-FFF2-40B4-BE49-F238E27FC236}">
                <a16:creationId xmlns:a16="http://schemas.microsoft.com/office/drawing/2014/main" id="{40D8F8F2-E2D1-C64F-BAFE-96662BDD5684}"/>
              </a:ext>
            </a:extLst>
          </p:cNvPr>
          <p:cNvSpPr/>
          <p:nvPr/>
        </p:nvSpPr>
        <p:spPr>
          <a:xfrm>
            <a:off x="1128711" y="3080900"/>
            <a:ext cx="1914525" cy="742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Subject 2</a:t>
            </a:r>
          </a:p>
        </p:txBody>
      </p:sp>
      <p:sp>
        <p:nvSpPr>
          <p:cNvPr id="6" name="Oval 5">
            <a:extLst>
              <a:ext uri="{FF2B5EF4-FFF2-40B4-BE49-F238E27FC236}">
                <a16:creationId xmlns:a16="http://schemas.microsoft.com/office/drawing/2014/main" id="{91EC2AA7-B585-2741-ACA9-572421850639}"/>
              </a:ext>
            </a:extLst>
          </p:cNvPr>
          <p:cNvSpPr/>
          <p:nvPr/>
        </p:nvSpPr>
        <p:spPr>
          <a:xfrm>
            <a:off x="2028826" y="3945291"/>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C1A00CE-5D1D-D94D-B87A-701F3644AB7F}"/>
              </a:ext>
            </a:extLst>
          </p:cNvPr>
          <p:cNvSpPr/>
          <p:nvPr/>
        </p:nvSpPr>
        <p:spPr>
          <a:xfrm>
            <a:off x="2039539" y="4109595"/>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0638EDC-AD80-B74D-B7A2-D1A426587C61}"/>
              </a:ext>
            </a:extLst>
          </p:cNvPr>
          <p:cNvSpPr/>
          <p:nvPr/>
        </p:nvSpPr>
        <p:spPr>
          <a:xfrm>
            <a:off x="2039539" y="4273893"/>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EE31880-7BC5-8D47-AD04-2E174656126F}"/>
              </a:ext>
            </a:extLst>
          </p:cNvPr>
          <p:cNvSpPr/>
          <p:nvPr/>
        </p:nvSpPr>
        <p:spPr>
          <a:xfrm>
            <a:off x="1128711" y="4481067"/>
            <a:ext cx="1914525" cy="742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Subject N</a:t>
            </a:r>
          </a:p>
        </p:txBody>
      </p:sp>
      <p:cxnSp>
        <p:nvCxnSpPr>
          <p:cNvPr id="11" name="Straight Arrow Connector 10">
            <a:extLst>
              <a:ext uri="{FF2B5EF4-FFF2-40B4-BE49-F238E27FC236}">
                <a16:creationId xmlns:a16="http://schemas.microsoft.com/office/drawing/2014/main" id="{EA118AAD-2D19-0748-8D30-9F0B27ADE551}"/>
              </a:ext>
            </a:extLst>
          </p:cNvPr>
          <p:cNvCxnSpPr/>
          <p:nvPr/>
        </p:nvCxnSpPr>
        <p:spPr>
          <a:xfrm>
            <a:off x="1128711" y="2009339"/>
            <a:ext cx="1914525"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2335C9F-C422-294E-B19F-6C027407795D}"/>
              </a:ext>
            </a:extLst>
          </p:cNvPr>
          <p:cNvSpPr txBox="1"/>
          <p:nvPr/>
        </p:nvSpPr>
        <p:spPr>
          <a:xfrm>
            <a:off x="719023" y="1651396"/>
            <a:ext cx="3245759" cy="369332"/>
          </a:xfrm>
          <a:prstGeom prst="rect">
            <a:avLst/>
          </a:prstGeom>
          <a:noFill/>
        </p:spPr>
        <p:txBody>
          <a:bodyPr wrap="square" rtlCol="0">
            <a:spAutoFit/>
          </a:bodyPr>
          <a:lstStyle/>
          <a:p>
            <a:r>
              <a:rPr lang="en-US" dirty="0"/>
              <a:t>Voxels (dimension: 270806)</a:t>
            </a:r>
          </a:p>
        </p:txBody>
      </p:sp>
      <p:sp>
        <p:nvSpPr>
          <p:cNvPr id="16" name="TextBox 15">
            <a:extLst>
              <a:ext uri="{FF2B5EF4-FFF2-40B4-BE49-F238E27FC236}">
                <a16:creationId xmlns:a16="http://schemas.microsoft.com/office/drawing/2014/main" id="{595BFD74-C182-474E-B8C1-AF3F1680A354}"/>
              </a:ext>
            </a:extLst>
          </p:cNvPr>
          <p:cNvSpPr txBox="1"/>
          <p:nvPr/>
        </p:nvSpPr>
        <p:spPr>
          <a:xfrm>
            <a:off x="424672" y="2121131"/>
            <a:ext cx="704039" cy="369332"/>
          </a:xfrm>
          <a:prstGeom prst="rect">
            <a:avLst/>
          </a:prstGeom>
          <a:noFill/>
        </p:spPr>
        <p:txBody>
          <a:bodyPr wrap="none" rtlCol="0">
            <a:spAutoFit/>
          </a:bodyPr>
          <a:lstStyle/>
          <a:p>
            <a:r>
              <a:rPr lang="en-US" dirty="0"/>
              <a:t>FLAIR</a:t>
            </a:r>
          </a:p>
        </p:txBody>
      </p:sp>
      <p:sp>
        <p:nvSpPr>
          <p:cNvPr id="17" name="TextBox 16">
            <a:extLst>
              <a:ext uri="{FF2B5EF4-FFF2-40B4-BE49-F238E27FC236}">
                <a16:creationId xmlns:a16="http://schemas.microsoft.com/office/drawing/2014/main" id="{54FCFA38-72B8-B948-8356-61B19531EBF4}"/>
              </a:ext>
            </a:extLst>
          </p:cNvPr>
          <p:cNvSpPr txBox="1"/>
          <p:nvPr/>
        </p:nvSpPr>
        <p:spPr>
          <a:xfrm>
            <a:off x="569743" y="2360454"/>
            <a:ext cx="413896" cy="369332"/>
          </a:xfrm>
          <a:prstGeom prst="rect">
            <a:avLst/>
          </a:prstGeom>
          <a:noFill/>
        </p:spPr>
        <p:txBody>
          <a:bodyPr wrap="none" rtlCol="0">
            <a:spAutoFit/>
          </a:bodyPr>
          <a:lstStyle/>
          <a:p>
            <a:r>
              <a:rPr lang="en-US" dirty="0"/>
              <a:t>T1</a:t>
            </a:r>
          </a:p>
        </p:txBody>
      </p:sp>
      <p:sp>
        <p:nvSpPr>
          <p:cNvPr id="18" name="TextBox 17">
            <a:extLst>
              <a:ext uri="{FF2B5EF4-FFF2-40B4-BE49-F238E27FC236}">
                <a16:creationId xmlns:a16="http://schemas.microsoft.com/office/drawing/2014/main" id="{6C667F11-1A92-5849-A2EC-9C3AA0C5BD31}"/>
              </a:ext>
            </a:extLst>
          </p:cNvPr>
          <p:cNvSpPr txBox="1"/>
          <p:nvPr/>
        </p:nvSpPr>
        <p:spPr>
          <a:xfrm>
            <a:off x="569743" y="2598886"/>
            <a:ext cx="413896" cy="369332"/>
          </a:xfrm>
          <a:prstGeom prst="rect">
            <a:avLst/>
          </a:prstGeom>
          <a:noFill/>
        </p:spPr>
        <p:txBody>
          <a:bodyPr wrap="none" rtlCol="0">
            <a:spAutoFit/>
          </a:bodyPr>
          <a:lstStyle/>
          <a:p>
            <a:r>
              <a:rPr lang="en-US" dirty="0"/>
              <a:t>T2</a:t>
            </a:r>
          </a:p>
        </p:txBody>
      </p:sp>
      <p:sp>
        <p:nvSpPr>
          <p:cNvPr id="19" name="TextBox 18">
            <a:extLst>
              <a:ext uri="{FF2B5EF4-FFF2-40B4-BE49-F238E27FC236}">
                <a16:creationId xmlns:a16="http://schemas.microsoft.com/office/drawing/2014/main" id="{92FF67F7-FF42-D940-A859-67D603236FD5}"/>
              </a:ext>
            </a:extLst>
          </p:cNvPr>
          <p:cNvSpPr txBox="1"/>
          <p:nvPr/>
        </p:nvSpPr>
        <p:spPr>
          <a:xfrm>
            <a:off x="424672" y="3025018"/>
            <a:ext cx="704039" cy="369332"/>
          </a:xfrm>
          <a:prstGeom prst="rect">
            <a:avLst/>
          </a:prstGeom>
          <a:noFill/>
        </p:spPr>
        <p:txBody>
          <a:bodyPr wrap="none" rtlCol="0">
            <a:spAutoFit/>
          </a:bodyPr>
          <a:lstStyle/>
          <a:p>
            <a:r>
              <a:rPr lang="en-US" dirty="0"/>
              <a:t>FLAIR</a:t>
            </a:r>
          </a:p>
        </p:txBody>
      </p:sp>
      <p:sp>
        <p:nvSpPr>
          <p:cNvPr id="20" name="TextBox 19">
            <a:extLst>
              <a:ext uri="{FF2B5EF4-FFF2-40B4-BE49-F238E27FC236}">
                <a16:creationId xmlns:a16="http://schemas.microsoft.com/office/drawing/2014/main" id="{448E5691-614E-9743-9CA0-582F820187F6}"/>
              </a:ext>
            </a:extLst>
          </p:cNvPr>
          <p:cNvSpPr txBox="1"/>
          <p:nvPr/>
        </p:nvSpPr>
        <p:spPr>
          <a:xfrm>
            <a:off x="569743" y="3264341"/>
            <a:ext cx="413896" cy="369332"/>
          </a:xfrm>
          <a:prstGeom prst="rect">
            <a:avLst/>
          </a:prstGeom>
          <a:noFill/>
        </p:spPr>
        <p:txBody>
          <a:bodyPr wrap="none" rtlCol="0">
            <a:spAutoFit/>
          </a:bodyPr>
          <a:lstStyle/>
          <a:p>
            <a:r>
              <a:rPr lang="en-US" dirty="0"/>
              <a:t>T1</a:t>
            </a:r>
          </a:p>
        </p:txBody>
      </p:sp>
      <p:sp>
        <p:nvSpPr>
          <p:cNvPr id="21" name="TextBox 20">
            <a:extLst>
              <a:ext uri="{FF2B5EF4-FFF2-40B4-BE49-F238E27FC236}">
                <a16:creationId xmlns:a16="http://schemas.microsoft.com/office/drawing/2014/main" id="{C856328C-FDBC-834C-A72C-CDF9600BD21F}"/>
              </a:ext>
            </a:extLst>
          </p:cNvPr>
          <p:cNvSpPr txBox="1"/>
          <p:nvPr/>
        </p:nvSpPr>
        <p:spPr>
          <a:xfrm>
            <a:off x="569743" y="3502773"/>
            <a:ext cx="413896" cy="369332"/>
          </a:xfrm>
          <a:prstGeom prst="rect">
            <a:avLst/>
          </a:prstGeom>
          <a:noFill/>
        </p:spPr>
        <p:txBody>
          <a:bodyPr wrap="none" rtlCol="0">
            <a:spAutoFit/>
          </a:bodyPr>
          <a:lstStyle/>
          <a:p>
            <a:r>
              <a:rPr lang="en-US" dirty="0"/>
              <a:t>T2</a:t>
            </a:r>
          </a:p>
        </p:txBody>
      </p:sp>
      <p:sp>
        <p:nvSpPr>
          <p:cNvPr id="22" name="TextBox 21">
            <a:extLst>
              <a:ext uri="{FF2B5EF4-FFF2-40B4-BE49-F238E27FC236}">
                <a16:creationId xmlns:a16="http://schemas.microsoft.com/office/drawing/2014/main" id="{C5BB37C0-73A1-2F4F-A523-94679990EFB1}"/>
              </a:ext>
            </a:extLst>
          </p:cNvPr>
          <p:cNvSpPr txBox="1"/>
          <p:nvPr/>
        </p:nvSpPr>
        <p:spPr>
          <a:xfrm>
            <a:off x="424672" y="4438214"/>
            <a:ext cx="704039" cy="369332"/>
          </a:xfrm>
          <a:prstGeom prst="rect">
            <a:avLst/>
          </a:prstGeom>
          <a:noFill/>
        </p:spPr>
        <p:txBody>
          <a:bodyPr wrap="none" rtlCol="0">
            <a:spAutoFit/>
          </a:bodyPr>
          <a:lstStyle/>
          <a:p>
            <a:r>
              <a:rPr lang="en-US" dirty="0"/>
              <a:t>FLAIR</a:t>
            </a:r>
          </a:p>
        </p:txBody>
      </p:sp>
      <p:sp>
        <p:nvSpPr>
          <p:cNvPr id="23" name="TextBox 22">
            <a:extLst>
              <a:ext uri="{FF2B5EF4-FFF2-40B4-BE49-F238E27FC236}">
                <a16:creationId xmlns:a16="http://schemas.microsoft.com/office/drawing/2014/main" id="{6FE2E94A-C3D9-CC4D-85D6-48745733A3EE}"/>
              </a:ext>
            </a:extLst>
          </p:cNvPr>
          <p:cNvSpPr txBox="1"/>
          <p:nvPr/>
        </p:nvSpPr>
        <p:spPr>
          <a:xfrm>
            <a:off x="569743" y="4677537"/>
            <a:ext cx="413896" cy="369332"/>
          </a:xfrm>
          <a:prstGeom prst="rect">
            <a:avLst/>
          </a:prstGeom>
          <a:noFill/>
        </p:spPr>
        <p:txBody>
          <a:bodyPr wrap="none" rtlCol="0">
            <a:spAutoFit/>
          </a:bodyPr>
          <a:lstStyle/>
          <a:p>
            <a:r>
              <a:rPr lang="en-US" dirty="0"/>
              <a:t>T1</a:t>
            </a:r>
          </a:p>
        </p:txBody>
      </p:sp>
      <p:sp>
        <p:nvSpPr>
          <p:cNvPr id="24" name="TextBox 23">
            <a:extLst>
              <a:ext uri="{FF2B5EF4-FFF2-40B4-BE49-F238E27FC236}">
                <a16:creationId xmlns:a16="http://schemas.microsoft.com/office/drawing/2014/main" id="{A40ABCD8-4B46-2545-AE1A-AEB0A81EB5B6}"/>
              </a:ext>
            </a:extLst>
          </p:cNvPr>
          <p:cNvSpPr txBox="1"/>
          <p:nvPr/>
        </p:nvSpPr>
        <p:spPr>
          <a:xfrm>
            <a:off x="569743" y="4915969"/>
            <a:ext cx="413896" cy="369332"/>
          </a:xfrm>
          <a:prstGeom prst="rect">
            <a:avLst/>
          </a:prstGeom>
          <a:noFill/>
        </p:spPr>
        <p:txBody>
          <a:bodyPr wrap="none" rtlCol="0">
            <a:spAutoFit/>
          </a:bodyPr>
          <a:lstStyle/>
          <a:p>
            <a:r>
              <a:rPr lang="en-US" dirty="0"/>
              <a:t>T2</a:t>
            </a:r>
          </a:p>
        </p:txBody>
      </p:sp>
      <p:sp>
        <p:nvSpPr>
          <p:cNvPr id="45" name="Right Arrow 44">
            <a:extLst>
              <a:ext uri="{FF2B5EF4-FFF2-40B4-BE49-F238E27FC236}">
                <a16:creationId xmlns:a16="http://schemas.microsoft.com/office/drawing/2014/main" id="{87AE798B-B1F8-7149-B6A4-C879003CFA7E}"/>
              </a:ext>
            </a:extLst>
          </p:cNvPr>
          <p:cNvSpPr/>
          <p:nvPr/>
        </p:nvSpPr>
        <p:spPr>
          <a:xfrm>
            <a:off x="7226418" y="2669344"/>
            <a:ext cx="1740319" cy="226331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 Average MSE across FLAIR, T1 and T2 for each subject</a:t>
            </a:r>
          </a:p>
        </p:txBody>
      </p:sp>
      <p:sp>
        <p:nvSpPr>
          <p:cNvPr id="46" name="Rectangle 45">
            <a:extLst>
              <a:ext uri="{FF2B5EF4-FFF2-40B4-BE49-F238E27FC236}">
                <a16:creationId xmlns:a16="http://schemas.microsoft.com/office/drawing/2014/main" id="{ACB6356F-E066-954A-A834-45B2033EB1BD}"/>
              </a:ext>
            </a:extLst>
          </p:cNvPr>
          <p:cNvSpPr/>
          <p:nvPr/>
        </p:nvSpPr>
        <p:spPr>
          <a:xfrm>
            <a:off x="4668822" y="2206460"/>
            <a:ext cx="1914525"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Approximated Subject 1</a:t>
            </a:r>
          </a:p>
        </p:txBody>
      </p:sp>
      <p:sp>
        <p:nvSpPr>
          <p:cNvPr id="47" name="Rectangle 46">
            <a:extLst>
              <a:ext uri="{FF2B5EF4-FFF2-40B4-BE49-F238E27FC236}">
                <a16:creationId xmlns:a16="http://schemas.microsoft.com/office/drawing/2014/main" id="{3BA37B1A-0C27-B446-B0CB-B5FA40CD5F8D}"/>
              </a:ext>
            </a:extLst>
          </p:cNvPr>
          <p:cNvSpPr/>
          <p:nvPr/>
        </p:nvSpPr>
        <p:spPr>
          <a:xfrm>
            <a:off x="4668821" y="3113715"/>
            <a:ext cx="1914525"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Approximated Subject 2</a:t>
            </a:r>
          </a:p>
        </p:txBody>
      </p:sp>
      <p:sp>
        <p:nvSpPr>
          <p:cNvPr id="48" name="Oval 47">
            <a:extLst>
              <a:ext uri="{FF2B5EF4-FFF2-40B4-BE49-F238E27FC236}">
                <a16:creationId xmlns:a16="http://schemas.microsoft.com/office/drawing/2014/main" id="{791A3BDE-0DB3-FB4E-8999-CC8657A2648F}"/>
              </a:ext>
            </a:extLst>
          </p:cNvPr>
          <p:cNvSpPr/>
          <p:nvPr/>
        </p:nvSpPr>
        <p:spPr>
          <a:xfrm>
            <a:off x="5568936" y="3978106"/>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DADF15E-D764-6F4A-ABDE-FFEA6F1FEE0F}"/>
              </a:ext>
            </a:extLst>
          </p:cNvPr>
          <p:cNvSpPr/>
          <p:nvPr/>
        </p:nvSpPr>
        <p:spPr>
          <a:xfrm>
            <a:off x="5579649" y="4142410"/>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FE769C8-93FC-3946-9738-0D580C36EC35}"/>
              </a:ext>
            </a:extLst>
          </p:cNvPr>
          <p:cNvSpPr/>
          <p:nvPr/>
        </p:nvSpPr>
        <p:spPr>
          <a:xfrm>
            <a:off x="5579649" y="4306708"/>
            <a:ext cx="92868" cy="85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B36E54B-F613-2D47-9E1D-EA30919DDD2D}"/>
              </a:ext>
            </a:extLst>
          </p:cNvPr>
          <p:cNvSpPr/>
          <p:nvPr/>
        </p:nvSpPr>
        <p:spPr>
          <a:xfrm>
            <a:off x="4668821" y="4513882"/>
            <a:ext cx="1914525"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Approximated Subject N</a:t>
            </a:r>
          </a:p>
        </p:txBody>
      </p:sp>
      <p:cxnSp>
        <p:nvCxnSpPr>
          <p:cNvPr id="52" name="Straight Arrow Connector 51">
            <a:extLst>
              <a:ext uri="{FF2B5EF4-FFF2-40B4-BE49-F238E27FC236}">
                <a16:creationId xmlns:a16="http://schemas.microsoft.com/office/drawing/2014/main" id="{A0AFC470-3BFA-2F43-92B2-26C11B662E54}"/>
              </a:ext>
            </a:extLst>
          </p:cNvPr>
          <p:cNvCxnSpPr/>
          <p:nvPr/>
        </p:nvCxnSpPr>
        <p:spPr>
          <a:xfrm>
            <a:off x="4668821" y="2042154"/>
            <a:ext cx="1914525"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BFA385A-9D82-B64B-BC87-6C16281BBB64}"/>
              </a:ext>
            </a:extLst>
          </p:cNvPr>
          <p:cNvSpPr txBox="1"/>
          <p:nvPr/>
        </p:nvSpPr>
        <p:spPr>
          <a:xfrm>
            <a:off x="4249606" y="1651396"/>
            <a:ext cx="3245759" cy="369332"/>
          </a:xfrm>
          <a:prstGeom prst="rect">
            <a:avLst/>
          </a:prstGeom>
          <a:noFill/>
        </p:spPr>
        <p:txBody>
          <a:bodyPr wrap="square" rtlCol="0">
            <a:spAutoFit/>
          </a:bodyPr>
          <a:lstStyle/>
          <a:p>
            <a:r>
              <a:rPr lang="en-US" dirty="0"/>
              <a:t>Voxels (dimension: 270806)</a:t>
            </a:r>
          </a:p>
        </p:txBody>
      </p:sp>
      <p:sp>
        <p:nvSpPr>
          <p:cNvPr id="54" name="TextBox 53">
            <a:extLst>
              <a:ext uri="{FF2B5EF4-FFF2-40B4-BE49-F238E27FC236}">
                <a16:creationId xmlns:a16="http://schemas.microsoft.com/office/drawing/2014/main" id="{FF70F013-0200-B04A-AFAD-7EB923112BAD}"/>
              </a:ext>
            </a:extLst>
          </p:cNvPr>
          <p:cNvSpPr txBox="1"/>
          <p:nvPr/>
        </p:nvSpPr>
        <p:spPr>
          <a:xfrm>
            <a:off x="3964782" y="2153946"/>
            <a:ext cx="704039" cy="369332"/>
          </a:xfrm>
          <a:prstGeom prst="rect">
            <a:avLst/>
          </a:prstGeom>
          <a:noFill/>
        </p:spPr>
        <p:txBody>
          <a:bodyPr wrap="none" rtlCol="0">
            <a:spAutoFit/>
          </a:bodyPr>
          <a:lstStyle/>
          <a:p>
            <a:r>
              <a:rPr lang="en-US" dirty="0"/>
              <a:t>FLAIR</a:t>
            </a:r>
          </a:p>
        </p:txBody>
      </p:sp>
      <p:sp>
        <p:nvSpPr>
          <p:cNvPr id="55" name="TextBox 54">
            <a:extLst>
              <a:ext uri="{FF2B5EF4-FFF2-40B4-BE49-F238E27FC236}">
                <a16:creationId xmlns:a16="http://schemas.microsoft.com/office/drawing/2014/main" id="{90F6D968-4160-494C-BC43-09FD16C21871}"/>
              </a:ext>
            </a:extLst>
          </p:cNvPr>
          <p:cNvSpPr txBox="1"/>
          <p:nvPr/>
        </p:nvSpPr>
        <p:spPr>
          <a:xfrm>
            <a:off x="4109853" y="2393269"/>
            <a:ext cx="413896" cy="369332"/>
          </a:xfrm>
          <a:prstGeom prst="rect">
            <a:avLst/>
          </a:prstGeom>
          <a:noFill/>
        </p:spPr>
        <p:txBody>
          <a:bodyPr wrap="none" rtlCol="0">
            <a:spAutoFit/>
          </a:bodyPr>
          <a:lstStyle/>
          <a:p>
            <a:r>
              <a:rPr lang="en-US" dirty="0"/>
              <a:t>T1</a:t>
            </a:r>
          </a:p>
        </p:txBody>
      </p:sp>
      <p:sp>
        <p:nvSpPr>
          <p:cNvPr id="56" name="TextBox 55">
            <a:extLst>
              <a:ext uri="{FF2B5EF4-FFF2-40B4-BE49-F238E27FC236}">
                <a16:creationId xmlns:a16="http://schemas.microsoft.com/office/drawing/2014/main" id="{ACC7DCC4-39BA-5845-B19D-678F0336BF05}"/>
              </a:ext>
            </a:extLst>
          </p:cNvPr>
          <p:cNvSpPr txBox="1"/>
          <p:nvPr/>
        </p:nvSpPr>
        <p:spPr>
          <a:xfrm>
            <a:off x="4109853" y="2631701"/>
            <a:ext cx="413896" cy="369332"/>
          </a:xfrm>
          <a:prstGeom prst="rect">
            <a:avLst/>
          </a:prstGeom>
          <a:noFill/>
        </p:spPr>
        <p:txBody>
          <a:bodyPr wrap="none" rtlCol="0">
            <a:spAutoFit/>
          </a:bodyPr>
          <a:lstStyle/>
          <a:p>
            <a:r>
              <a:rPr lang="en-US" dirty="0"/>
              <a:t>T2</a:t>
            </a:r>
          </a:p>
        </p:txBody>
      </p:sp>
      <p:sp>
        <p:nvSpPr>
          <p:cNvPr id="57" name="TextBox 56">
            <a:extLst>
              <a:ext uri="{FF2B5EF4-FFF2-40B4-BE49-F238E27FC236}">
                <a16:creationId xmlns:a16="http://schemas.microsoft.com/office/drawing/2014/main" id="{447743AE-B1C2-EF46-8AA6-1B9A47D6AD3B}"/>
              </a:ext>
            </a:extLst>
          </p:cNvPr>
          <p:cNvSpPr txBox="1"/>
          <p:nvPr/>
        </p:nvSpPr>
        <p:spPr>
          <a:xfrm>
            <a:off x="3964782" y="3057833"/>
            <a:ext cx="704039" cy="369332"/>
          </a:xfrm>
          <a:prstGeom prst="rect">
            <a:avLst/>
          </a:prstGeom>
          <a:noFill/>
        </p:spPr>
        <p:txBody>
          <a:bodyPr wrap="none" rtlCol="0">
            <a:spAutoFit/>
          </a:bodyPr>
          <a:lstStyle/>
          <a:p>
            <a:r>
              <a:rPr lang="en-US" dirty="0"/>
              <a:t>FLAIR</a:t>
            </a:r>
          </a:p>
        </p:txBody>
      </p:sp>
      <p:sp>
        <p:nvSpPr>
          <p:cNvPr id="58" name="TextBox 57">
            <a:extLst>
              <a:ext uri="{FF2B5EF4-FFF2-40B4-BE49-F238E27FC236}">
                <a16:creationId xmlns:a16="http://schemas.microsoft.com/office/drawing/2014/main" id="{C1F71C9B-A32F-6743-800E-F31E1B66FD00}"/>
              </a:ext>
            </a:extLst>
          </p:cNvPr>
          <p:cNvSpPr txBox="1"/>
          <p:nvPr/>
        </p:nvSpPr>
        <p:spPr>
          <a:xfrm>
            <a:off x="4109853" y="3297156"/>
            <a:ext cx="413896" cy="369332"/>
          </a:xfrm>
          <a:prstGeom prst="rect">
            <a:avLst/>
          </a:prstGeom>
          <a:noFill/>
        </p:spPr>
        <p:txBody>
          <a:bodyPr wrap="none" rtlCol="0">
            <a:spAutoFit/>
          </a:bodyPr>
          <a:lstStyle/>
          <a:p>
            <a:r>
              <a:rPr lang="en-US" dirty="0"/>
              <a:t>T1</a:t>
            </a:r>
          </a:p>
        </p:txBody>
      </p:sp>
      <p:sp>
        <p:nvSpPr>
          <p:cNvPr id="59" name="TextBox 58">
            <a:extLst>
              <a:ext uri="{FF2B5EF4-FFF2-40B4-BE49-F238E27FC236}">
                <a16:creationId xmlns:a16="http://schemas.microsoft.com/office/drawing/2014/main" id="{F220386F-ACF5-4C45-83C5-A99C86D43DF0}"/>
              </a:ext>
            </a:extLst>
          </p:cNvPr>
          <p:cNvSpPr txBox="1"/>
          <p:nvPr/>
        </p:nvSpPr>
        <p:spPr>
          <a:xfrm>
            <a:off x="4109853" y="3535588"/>
            <a:ext cx="413896" cy="369332"/>
          </a:xfrm>
          <a:prstGeom prst="rect">
            <a:avLst/>
          </a:prstGeom>
          <a:noFill/>
        </p:spPr>
        <p:txBody>
          <a:bodyPr wrap="none" rtlCol="0">
            <a:spAutoFit/>
          </a:bodyPr>
          <a:lstStyle/>
          <a:p>
            <a:r>
              <a:rPr lang="en-US" dirty="0"/>
              <a:t>T2</a:t>
            </a:r>
          </a:p>
        </p:txBody>
      </p:sp>
      <p:sp>
        <p:nvSpPr>
          <p:cNvPr id="60" name="TextBox 59">
            <a:extLst>
              <a:ext uri="{FF2B5EF4-FFF2-40B4-BE49-F238E27FC236}">
                <a16:creationId xmlns:a16="http://schemas.microsoft.com/office/drawing/2014/main" id="{AD0E0A58-08FF-0C4D-882F-578F714FA844}"/>
              </a:ext>
            </a:extLst>
          </p:cNvPr>
          <p:cNvSpPr txBox="1"/>
          <p:nvPr/>
        </p:nvSpPr>
        <p:spPr>
          <a:xfrm>
            <a:off x="3964782" y="4471029"/>
            <a:ext cx="704039" cy="369332"/>
          </a:xfrm>
          <a:prstGeom prst="rect">
            <a:avLst/>
          </a:prstGeom>
          <a:noFill/>
        </p:spPr>
        <p:txBody>
          <a:bodyPr wrap="none" rtlCol="0">
            <a:spAutoFit/>
          </a:bodyPr>
          <a:lstStyle/>
          <a:p>
            <a:r>
              <a:rPr lang="en-US" dirty="0"/>
              <a:t>FLAIR</a:t>
            </a:r>
          </a:p>
        </p:txBody>
      </p:sp>
      <p:sp>
        <p:nvSpPr>
          <p:cNvPr id="61" name="TextBox 60">
            <a:extLst>
              <a:ext uri="{FF2B5EF4-FFF2-40B4-BE49-F238E27FC236}">
                <a16:creationId xmlns:a16="http://schemas.microsoft.com/office/drawing/2014/main" id="{48DB9635-3EDB-5449-9567-6282F6B64505}"/>
              </a:ext>
            </a:extLst>
          </p:cNvPr>
          <p:cNvSpPr txBox="1"/>
          <p:nvPr/>
        </p:nvSpPr>
        <p:spPr>
          <a:xfrm>
            <a:off x="4109853" y="4710352"/>
            <a:ext cx="413896" cy="369332"/>
          </a:xfrm>
          <a:prstGeom prst="rect">
            <a:avLst/>
          </a:prstGeom>
          <a:noFill/>
        </p:spPr>
        <p:txBody>
          <a:bodyPr wrap="none" rtlCol="0">
            <a:spAutoFit/>
          </a:bodyPr>
          <a:lstStyle/>
          <a:p>
            <a:r>
              <a:rPr lang="en-US" dirty="0"/>
              <a:t>T1</a:t>
            </a:r>
          </a:p>
        </p:txBody>
      </p:sp>
      <p:sp>
        <p:nvSpPr>
          <p:cNvPr id="62" name="TextBox 61">
            <a:extLst>
              <a:ext uri="{FF2B5EF4-FFF2-40B4-BE49-F238E27FC236}">
                <a16:creationId xmlns:a16="http://schemas.microsoft.com/office/drawing/2014/main" id="{5383E0E8-2262-1240-BEC4-D1BBAF25CB89}"/>
              </a:ext>
            </a:extLst>
          </p:cNvPr>
          <p:cNvSpPr txBox="1"/>
          <p:nvPr/>
        </p:nvSpPr>
        <p:spPr>
          <a:xfrm>
            <a:off x="4109853" y="4948784"/>
            <a:ext cx="413896" cy="369332"/>
          </a:xfrm>
          <a:prstGeom prst="rect">
            <a:avLst/>
          </a:prstGeom>
          <a:noFill/>
        </p:spPr>
        <p:txBody>
          <a:bodyPr wrap="none" rtlCol="0">
            <a:spAutoFit/>
          </a:bodyPr>
          <a:lstStyle/>
          <a:p>
            <a:r>
              <a:rPr lang="en-US" dirty="0"/>
              <a:t>T2</a:t>
            </a:r>
          </a:p>
        </p:txBody>
      </p:sp>
      <p:pic>
        <p:nvPicPr>
          <p:cNvPr id="64" name="Picture 63">
            <a:extLst>
              <a:ext uri="{FF2B5EF4-FFF2-40B4-BE49-F238E27FC236}">
                <a16:creationId xmlns:a16="http://schemas.microsoft.com/office/drawing/2014/main" id="{33A631D8-C16A-B34B-B122-1B7AD19471F2}"/>
              </a:ext>
            </a:extLst>
          </p:cNvPr>
          <p:cNvPicPr>
            <a:picLocks noChangeAspect="1"/>
          </p:cNvPicPr>
          <p:nvPr/>
        </p:nvPicPr>
        <p:blipFill>
          <a:blip r:embed="rId2"/>
          <a:stretch>
            <a:fillRect/>
          </a:stretch>
        </p:blipFill>
        <p:spPr>
          <a:xfrm>
            <a:off x="5015708" y="5378279"/>
            <a:ext cx="1313618" cy="258197"/>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12C9ED8-22E4-0243-90B7-57F82895A352}"/>
                  </a:ext>
                </a:extLst>
              </p:cNvPr>
              <p:cNvSpPr txBox="1"/>
              <p:nvPr/>
            </p:nvSpPr>
            <p:spPr>
              <a:xfrm>
                <a:off x="556852" y="5425991"/>
                <a:ext cx="2943947" cy="276999"/>
              </a:xfrm>
              <a:prstGeom prst="rect">
                <a:avLst/>
              </a:prstGeom>
              <a:noFill/>
            </p:spPr>
            <p:txBody>
              <a:bodyPr wrap="none" lIns="0" tIns="0" rIns="0" bIns="0" rtlCol="0">
                <a:spAutoFit/>
              </a:bodyPr>
              <a:lstStyle/>
              <a:p>
                <a:r>
                  <a:rPr lang="en-US" dirty="0"/>
                  <a:t>Each image is represented by </a:t>
                </a:r>
                <a14:m>
                  <m:oMath xmlns:m="http://schemas.openxmlformats.org/officeDocument/2006/math">
                    <m:r>
                      <a:rPr lang="en-US" b="1" i="0" smtClean="0">
                        <a:latin typeface="Cambria Math" panose="02040503050406030204" pitchFamily="18" charset="0"/>
                      </a:rPr>
                      <m:t>𝐱</m:t>
                    </m:r>
                  </m:oMath>
                </a14:m>
                <a:endParaRPr lang="en-US" b="1" dirty="0"/>
              </a:p>
            </p:txBody>
          </p:sp>
        </mc:Choice>
        <mc:Fallback>
          <p:sp>
            <p:nvSpPr>
              <p:cNvPr id="10" name="TextBox 9">
                <a:extLst>
                  <a:ext uri="{FF2B5EF4-FFF2-40B4-BE49-F238E27FC236}">
                    <a16:creationId xmlns:a16="http://schemas.microsoft.com/office/drawing/2014/main" id="{E12C9ED8-22E4-0243-90B7-57F82895A352}"/>
                  </a:ext>
                </a:extLst>
              </p:cNvPr>
              <p:cNvSpPr txBox="1">
                <a:spLocks noRot="1" noChangeAspect="1" noMove="1" noResize="1" noEditPoints="1" noAdjustHandles="1" noChangeArrowheads="1" noChangeShapeType="1" noTextEdit="1"/>
              </p:cNvSpPr>
              <p:nvPr/>
            </p:nvSpPr>
            <p:spPr>
              <a:xfrm>
                <a:off x="556852" y="5425991"/>
                <a:ext cx="2943947" cy="276999"/>
              </a:xfrm>
              <a:prstGeom prst="rect">
                <a:avLst/>
              </a:prstGeom>
              <a:blipFill>
                <a:blip r:embed="rId3"/>
                <a:stretch>
                  <a:fillRect l="-4721" t="-21739" b="-47826"/>
                </a:stretch>
              </a:blipFill>
            </p:spPr>
            <p:txBody>
              <a:bodyPr/>
              <a:lstStyle/>
              <a:p>
                <a:r>
                  <a:rPr lang="en-US">
                    <a:noFill/>
                  </a:rPr>
                  <a:t> </a:t>
                </a:r>
              </a:p>
            </p:txBody>
          </p:sp>
        </mc:Fallback>
      </mc:AlternateContent>
      <p:sp>
        <p:nvSpPr>
          <p:cNvPr id="65" name="TextBox 64">
            <a:extLst>
              <a:ext uri="{FF2B5EF4-FFF2-40B4-BE49-F238E27FC236}">
                <a16:creationId xmlns:a16="http://schemas.microsoft.com/office/drawing/2014/main" id="{4AC1AC0E-25A0-F34F-A759-6F4D9EBEFA34}"/>
              </a:ext>
            </a:extLst>
          </p:cNvPr>
          <p:cNvSpPr txBox="1"/>
          <p:nvPr/>
        </p:nvSpPr>
        <p:spPr>
          <a:xfrm>
            <a:off x="50004" y="677647"/>
            <a:ext cx="9265445" cy="646331"/>
          </a:xfrm>
          <a:prstGeom prst="rect">
            <a:avLst/>
          </a:prstGeom>
          <a:noFill/>
        </p:spPr>
        <p:txBody>
          <a:bodyPr wrap="square" rtlCol="0">
            <a:spAutoFit/>
          </a:bodyPr>
          <a:lstStyle/>
          <a:p>
            <a:r>
              <a:rPr lang="en-US" sz="3600" dirty="0">
                <a:solidFill>
                  <a:srgbClr val="FF0000"/>
                </a:solidFill>
              </a:rPr>
              <a:t>Computing MSE of the Approximation</a:t>
            </a:r>
          </a:p>
        </p:txBody>
      </p:sp>
      <p:cxnSp>
        <p:nvCxnSpPr>
          <p:cNvPr id="13" name="Straight Connector 12">
            <a:extLst>
              <a:ext uri="{FF2B5EF4-FFF2-40B4-BE49-F238E27FC236}">
                <a16:creationId xmlns:a16="http://schemas.microsoft.com/office/drawing/2014/main" id="{B270C749-F9DE-CB4A-82D8-F07D99327090}"/>
              </a:ext>
            </a:extLst>
          </p:cNvPr>
          <p:cNvCxnSpPr/>
          <p:nvPr/>
        </p:nvCxnSpPr>
        <p:spPr>
          <a:xfrm>
            <a:off x="3400425" y="3502773"/>
            <a:ext cx="407194" cy="0"/>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A2E8F6-1160-1346-A5AB-17B771972459}"/>
              </a:ext>
            </a:extLst>
          </p:cNvPr>
          <p:cNvCxnSpPr/>
          <p:nvPr/>
        </p:nvCxnSpPr>
        <p:spPr>
          <a:xfrm>
            <a:off x="200025" y="1528763"/>
            <a:ext cx="0" cy="4400550"/>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20D5873-0FEC-144C-822A-199894F60FA3}"/>
              </a:ext>
            </a:extLst>
          </p:cNvPr>
          <p:cNvCxnSpPr/>
          <p:nvPr/>
        </p:nvCxnSpPr>
        <p:spPr>
          <a:xfrm>
            <a:off x="295275" y="1528763"/>
            <a:ext cx="0" cy="4400550"/>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CE4FA6B-24B2-924D-B3C2-DCA0211FEF3C}"/>
              </a:ext>
            </a:extLst>
          </p:cNvPr>
          <p:cNvCxnSpPr/>
          <p:nvPr/>
        </p:nvCxnSpPr>
        <p:spPr>
          <a:xfrm>
            <a:off x="6996112" y="1528763"/>
            <a:ext cx="0" cy="4400550"/>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55B5711-92C6-F84F-B117-78120DBC7114}"/>
              </a:ext>
            </a:extLst>
          </p:cNvPr>
          <p:cNvCxnSpPr/>
          <p:nvPr/>
        </p:nvCxnSpPr>
        <p:spPr>
          <a:xfrm>
            <a:off x="7091362" y="1528763"/>
            <a:ext cx="0" cy="4400550"/>
          </a:xfrm>
          <a:prstGeom prst="line">
            <a:avLst/>
          </a:prstGeom>
          <a:ln w="6032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2F41453-0C1C-4546-820F-CD949184927D}"/>
              </a:ext>
            </a:extLst>
          </p:cNvPr>
          <p:cNvSpPr txBox="1"/>
          <p:nvPr/>
        </p:nvSpPr>
        <p:spPr>
          <a:xfrm>
            <a:off x="7082040" y="1333512"/>
            <a:ext cx="288757" cy="615553"/>
          </a:xfrm>
          <a:prstGeom prst="rect">
            <a:avLst/>
          </a:prstGeom>
          <a:noFill/>
        </p:spPr>
        <p:txBody>
          <a:bodyPr wrap="square" rtlCol="0">
            <a:spAutoFit/>
          </a:bodyPr>
          <a:lstStyle/>
          <a:p>
            <a:r>
              <a:rPr lang="en-US" sz="3400" b="1" dirty="0">
                <a:solidFill>
                  <a:srgbClr val="FF0000"/>
                </a:solidFill>
              </a:rPr>
              <a:t>2</a:t>
            </a:r>
          </a:p>
        </p:txBody>
      </p:sp>
      <p:sp>
        <p:nvSpPr>
          <p:cNvPr id="69" name="TextBox 68">
            <a:extLst>
              <a:ext uri="{FF2B5EF4-FFF2-40B4-BE49-F238E27FC236}">
                <a16:creationId xmlns:a16="http://schemas.microsoft.com/office/drawing/2014/main" id="{79998736-0D70-1A47-83C1-2B0AF15CCC42}"/>
              </a:ext>
            </a:extLst>
          </p:cNvPr>
          <p:cNvSpPr txBox="1"/>
          <p:nvPr/>
        </p:nvSpPr>
        <p:spPr>
          <a:xfrm>
            <a:off x="1781070" y="6065255"/>
            <a:ext cx="4053097" cy="369332"/>
          </a:xfrm>
          <a:prstGeom prst="rect">
            <a:avLst/>
          </a:prstGeom>
          <a:noFill/>
        </p:spPr>
        <p:txBody>
          <a:bodyPr wrap="none" rtlCol="0">
            <a:spAutoFit/>
          </a:bodyPr>
          <a:lstStyle/>
          <a:p>
            <a:r>
              <a:rPr lang="en-US" dirty="0"/>
              <a:t>Compute MSE over voxels for each image</a:t>
            </a:r>
          </a:p>
        </p:txBody>
      </p:sp>
      <p:pic>
        <p:nvPicPr>
          <p:cNvPr id="71" name="Picture 70">
            <a:extLst>
              <a:ext uri="{FF2B5EF4-FFF2-40B4-BE49-F238E27FC236}">
                <a16:creationId xmlns:a16="http://schemas.microsoft.com/office/drawing/2014/main" id="{460755E5-EF42-CD48-9904-86EE6F1950D7}"/>
              </a:ext>
            </a:extLst>
          </p:cNvPr>
          <p:cNvPicPr>
            <a:picLocks noChangeAspect="1"/>
          </p:cNvPicPr>
          <p:nvPr/>
        </p:nvPicPr>
        <p:blipFill rotWithShape="1">
          <a:blip r:embed="rId4"/>
          <a:srcRect l="-2" r="16152"/>
          <a:stretch/>
        </p:blipFill>
        <p:spPr>
          <a:xfrm>
            <a:off x="9193213" y="2956201"/>
            <a:ext cx="2845666" cy="1335548"/>
          </a:xfrm>
          <a:prstGeom prst="rect">
            <a:avLst/>
          </a:prstGeom>
        </p:spPr>
      </p:pic>
      <p:sp>
        <p:nvSpPr>
          <p:cNvPr id="72" name="TextBox 71">
            <a:extLst>
              <a:ext uri="{FF2B5EF4-FFF2-40B4-BE49-F238E27FC236}">
                <a16:creationId xmlns:a16="http://schemas.microsoft.com/office/drawing/2014/main" id="{91C326F7-3414-E944-A8BB-849DA4BB5621}"/>
              </a:ext>
            </a:extLst>
          </p:cNvPr>
          <p:cNvSpPr txBox="1"/>
          <p:nvPr/>
        </p:nvSpPr>
        <p:spPr>
          <a:xfrm rot="16200000">
            <a:off x="8659678" y="3371828"/>
            <a:ext cx="801431" cy="369332"/>
          </a:xfrm>
          <a:prstGeom prst="rect">
            <a:avLst/>
          </a:prstGeom>
          <a:noFill/>
        </p:spPr>
        <p:txBody>
          <a:bodyPr wrap="square" rtlCol="0">
            <a:spAutoFit/>
          </a:bodyPr>
          <a:lstStyle/>
          <a:p>
            <a:r>
              <a:rPr lang="en-US" dirty="0"/>
              <a:t>MSE</a:t>
            </a:r>
          </a:p>
        </p:txBody>
      </p:sp>
      <p:sp>
        <p:nvSpPr>
          <p:cNvPr id="73" name="TextBox 72">
            <a:extLst>
              <a:ext uri="{FF2B5EF4-FFF2-40B4-BE49-F238E27FC236}">
                <a16:creationId xmlns:a16="http://schemas.microsoft.com/office/drawing/2014/main" id="{59A219B4-6390-6F42-84F2-19A64EA0CF9B}"/>
              </a:ext>
            </a:extLst>
          </p:cNvPr>
          <p:cNvSpPr txBox="1"/>
          <p:nvPr/>
        </p:nvSpPr>
        <p:spPr>
          <a:xfrm>
            <a:off x="10367663" y="4306708"/>
            <a:ext cx="964653" cy="646331"/>
          </a:xfrm>
          <a:prstGeom prst="rect">
            <a:avLst/>
          </a:prstGeom>
          <a:noFill/>
        </p:spPr>
        <p:txBody>
          <a:bodyPr wrap="square" rtlCol="0">
            <a:spAutoFit/>
          </a:bodyPr>
          <a:lstStyle/>
          <a:p>
            <a:r>
              <a:rPr lang="en-US" dirty="0"/>
              <a:t>Subjects (sorted)</a:t>
            </a:r>
          </a:p>
        </p:txBody>
      </p:sp>
      <p:sp>
        <p:nvSpPr>
          <p:cNvPr id="74" name="Rectangle 73">
            <a:extLst>
              <a:ext uri="{FF2B5EF4-FFF2-40B4-BE49-F238E27FC236}">
                <a16:creationId xmlns:a16="http://schemas.microsoft.com/office/drawing/2014/main" id="{9EB8E7B0-EFD0-434E-8F77-9E500B68E445}"/>
              </a:ext>
            </a:extLst>
          </p:cNvPr>
          <p:cNvSpPr/>
          <p:nvPr/>
        </p:nvSpPr>
        <p:spPr>
          <a:xfrm>
            <a:off x="9329851" y="3001033"/>
            <a:ext cx="542811" cy="1023352"/>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0B3A6997-2ABC-B240-AFA4-D79F26EB96EF}"/>
              </a:ext>
            </a:extLst>
          </p:cNvPr>
          <p:cNvCxnSpPr>
            <a:cxnSpLocks/>
          </p:cNvCxnSpPr>
          <p:nvPr/>
        </p:nvCxnSpPr>
        <p:spPr>
          <a:xfrm>
            <a:off x="9594056" y="2414856"/>
            <a:ext cx="0" cy="55336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50E0086-74F1-DB43-AB37-A34B42DDCE44}"/>
              </a:ext>
            </a:extLst>
          </p:cNvPr>
          <p:cNvSpPr txBox="1"/>
          <p:nvPr/>
        </p:nvSpPr>
        <p:spPr>
          <a:xfrm>
            <a:off x="8522550" y="1485199"/>
            <a:ext cx="2157412" cy="1200329"/>
          </a:xfrm>
          <a:prstGeom prst="rect">
            <a:avLst/>
          </a:prstGeom>
          <a:noFill/>
        </p:spPr>
        <p:txBody>
          <a:bodyPr wrap="square" rtlCol="0">
            <a:spAutoFit/>
          </a:bodyPr>
          <a:lstStyle/>
          <a:p>
            <a:r>
              <a:rPr lang="en-US" dirty="0"/>
              <a:t>Subjects that are most “likely” to have abnormal brain structure</a:t>
            </a:r>
          </a:p>
        </p:txBody>
      </p:sp>
      <p:sp>
        <p:nvSpPr>
          <p:cNvPr id="79" name="TextBox 78">
            <a:extLst>
              <a:ext uri="{FF2B5EF4-FFF2-40B4-BE49-F238E27FC236}">
                <a16:creationId xmlns:a16="http://schemas.microsoft.com/office/drawing/2014/main" id="{5D329187-9A3E-5245-ADB5-2008ADC869A7}"/>
              </a:ext>
            </a:extLst>
          </p:cNvPr>
          <p:cNvSpPr txBox="1"/>
          <p:nvPr/>
        </p:nvSpPr>
        <p:spPr>
          <a:xfrm>
            <a:off x="9244181" y="5141925"/>
            <a:ext cx="2311755" cy="1200329"/>
          </a:xfrm>
          <a:prstGeom prst="rect">
            <a:avLst/>
          </a:prstGeom>
          <a:noFill/>
        </p:spPr>
        <p:txBody>
          <a:bodyPr wrap="square" rtlCol="0">
            <a:spAutoFit/>
          </a:bodyPr>
          <a:lstStyle/>
          <a:p>
            <a:r>
              <a:rPr lang="en-US" dirty="0"/>
              <a:t>Note that the threshold needs to be determined via statistical analysis.</a:t>
            </a:r>
          </a:p>
        </p:txBody>
      </p:sp>
    </p:spTree>
    <p:extLst>
      <p:ext uri="{BB962C8B-B14F-4D97-AF65-F5344CB8AC3E}">
        <p14:creationId xmlns:p14="http://schemas.microsoft.com/office/powerpoint/2010/main" val="94204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580</Words>
  <Application>Microsoft Macintosh PowerPoint</Application>
  <PresentationFormat>Widescreen</PresentationFormat>
  <Paragraphs>126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Recursive Nearest Agglomeration (ReNA) Clustering for Detecting Abnormal Brain Images</vt:lpstr>
      <vt:lpstr>Problem Statement and Hypothesis</vt:lpstr>
      <vt:lpstr>Overview of ReNA</vt:lpstr>
      <vt:lpstr>Dimensionality Reduction by Feature Grouping</vt:lpstr>
      <vt:lpstr>Recursive Nearest Agglomeration Clustering (ReNA) </vt:lpstr>
      <vt:lpstr>ReNA Algorithm</vt:lpstr>
      <vt:lpstr>How we used it for detecting abnormal brain images</vt:lpstr>
      <vt:lpstr>How we used it for detecting abnormal brain images</vt:lpstr>
      <vt:lpstr>How we used it for detecting abnormal brain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Recursive Nearest Agglomeration Clustering</dc:title>
  <dc:creator>Sergul Aydore</dc:creator>
  <cp:lastModifiedBy>Sergul Aydore</cp:lastModifiedBy>
  <cp:revision>26</cp:revision>
  <dcterms:created xsi:type="dcterms:W3CDTF">2018-12-15T18:54:48Z</dcterms:created>
  <dcterms:modified xsi:type="dcterms:W3CDTF">2018-12-15T23:35:48Z</dcterms:modified>
</cp:coreProperties>
</file>