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56" r:id="rId2"/>
    <p:sldId id="408" r:id="rId3"/>
    <p:sldId id="413" r:id="rId4"/>
    <p:sldId id="419" r:id="rId5"/>
    <p:sldId id="418" r:id="rId6"/>
    <p:sldId id="455" r:id="rId7"/>
    <p:sldId id="458" r:id="rId8"/>
    <p:sldId id="459" r:id="rId9"/>
    <p:sldId id="456" r:id="rId10"/>
    <p:sldId id="461" r:id="rId11"/>
    <p:sldId id="462" r:id="rId12"/>
    <p:sldId id="414" r:id="rId13"/>
    <p:sldId id="429" r:id="rId14"/>
    <p:sldId id="424" r:id="rId15"/>
    <p:sldId id="425" r:id="rId16"/>
    <p:sldId id="426" r:id="rId17"/>
    <p:sldId id="427" r:id="rId18"/>
    <p:sldId id="428" r:id="rId19"/>
    <p:sldId id="417" r:id="rId20"/>
    <p:sldId id="441" r:id="rId21"/>
    <p:sldId id="436" r:id="rId22"/>
    <p:sldId id="437" r:id="rId23"/>
    <p:sldId id="435" r:id="rId24"/>
    <p:sldId id="434" r:id="rId25"/>
    <p:sldId id="451" r:id="rId26"/>
    <p:sldId id="452" r:id="rId27"/>
    <p:sldId id="457" r:id="rId28"/>
    <p:sldId id="463" r:id="rId29"/>
    <p:sldId id="430" r:id="rId30"/>
    <p:sldId id="438" r:id="rId31"/>
    <p:sldId id="439" r:id="rId32"/>
    <p:sldId id="431" r:id="rId33"/>
    <p:sldId id="440" r:id="rId34"/>
    <p:sldId id="442" r:id="rId35"/>
    <p:sldId id="443" r:id="rId36"/>
    <p:sldId id="446" r:id="rId37"/>
    <p:sldId id="445" r:id="rId38"/>
    <p:sldId id="449" r:id="rId39"/>
    <p:sldId id="321" r:id="rId40"/>
  </p:sldIdLst>
  <p:sldSz cx="12192000" cy="6858000"/>
  <p:notesSz cx="6858000" cy="9144000"/>
  <p:embeddedFontLst>
    <p:embeddedFont>
      <p:font typeface="Cambria Math" panose="02040503050406030204" pitchFamily="18" charset="0"/>
      <p:regular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나눔바른고딕" panose="020B0603020101020101" pitchFamily="50" charset="-127"/>
      <p:regular r:id="rId47"/>
      <p:bold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iler M" initials="hM" lastIdx="2" clrIdx="0">
    <p:extLst>
      <p:ext uri="{19B8F6BF-5375-455C-9EA6-DF929625EA0E}">
        <p15:presenceInfo xmlns:p15="http://schemas.microsoft.com/office/powerpoint/2012/main" userId="heiler 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99A"/>
    <a:srgbClr val="E2C8A6"/>
    <a:srgbClr val="E3D3BF"/>
    <a:srgbClr val="F5E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153" autoAdjust="0"/>
  </p:normalViewPr>
  <p:slideViewPr>
    <p:cSldViewPr snapToGrid="0">
      <p:cViewPr varScale="1">
        <p:scale>
          <a:sx n="49" d="100"/>
          <a:sy n="49" d="100"/>
        </p:scale>
        <p:origin x="72" y="7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7D8EF-5276-4E92-9EBA-40982923D39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3E34-1F44-4C2F-8A94-6CEA7AAAF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6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http://www.cplusplus.com/reference/vector/vector/?kw=vector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3E34-1F44-4C2F-8A94-6CEA7AAAF72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9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5777-06BF-4478-AE90-960D398F5BD8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1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CA7-5579-4CD9-8C2E-E9258F936103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7B92-EA19-4DF7-AB7C-8C1A3DD6F1A0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4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F896-1D42-4381-920B-EB17304C9F19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0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4385-34DD-4FA9-B6AB-55DD02B04F03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9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099-9B82-4125-9B5A-4009974644D2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C132-618B-4195-891E-A0A128482DDF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B6B5-2B28-4C34-85BE-DC6EFFB59C2A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773-4E1C-404D-B5B8-9387AD4F3E31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DE0C-0FE7-4FBB-AF85-36F16E2CEEA0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7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1CE6-CB97-4D01-BC06-D29158D888DD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1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4330-5A52-4ED8-BABA-B1AFE645BCFF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9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8794" y="2341688"/>
            <a:ext cx="821537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배열</a:t>
            </a:r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포인터</a:t>
            </a:r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함수  </a:t>
            </a:r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Review</a:t>
            </a:r>
            <a:r>
              <a: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4400" b="1" dirty="0">
              <a:ln w="12700">
                <a:solidFill>
                  <a:schemeClr val="bg1"/>
                </a:solidFill>
              </a:ln>
              <a:solidFill>
                <a:srgbClr val="2F2D2D"/>
              </a:solidFill>
              <a:effectLst>
                <a:outerShdw blurRad="50800" dist="38100" dir="2700000" algn="tl" rotWithShape="0">
                  <a:prstClr val="black">
                    <a:alpha val="46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&amp; </a:t>
            </a:r>
            <a:r>
              <a: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과제 </a:t>
            </a:r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1, 2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08794" y="1715282"/>
            <a:ext cx="5070388" cy="1588"/>
          </a:xfrm>
          <a:prstGeom prst="line">
            <a:avLst/>
          </a:prstGeom>
          <a:ln w="22225">
            <a:solidFill>
              <a:srgbClr val="422C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08794" y="4356900"/>
            <a:ext cx="6643734" cy="1588"/>
          </a:xfrm>
          <a:prstGeom prst="line">
            <a:avLst/>
          </a:prstGeom>
          <a:ln w="22225">
            <a:solidFill>
              <a:srgbClr val="422C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5665CA-200D-44EA-B8FC-94847B103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4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행렬의 곱셈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E30C9EE-A4B5-4F9A-BD67-83932997C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행렬 </a:t>
                </a:r>
                <a:r>
                  <a:rPr lang="en-US" altLang="ko-KR" sz="1800" dirty="0">
                    <a:solidFill>
                      <a:srgbClr val="0070C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</a:t>
                </a:r>
                <a:r>
                  <a:rPr lang="ko-KR" altLang="en-US" sz="1800" dirty="0">
                    <a:solidFill>
                      <a:srgbClr val="0070C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열의 개수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와 행렬 </a:t>
                </a:r>
                <a:r>
                  <a:rPr lang="en-US" altLang="ko-KR" sz="1800" dirty="0">
                    <a:solidFill>
                      <a:srgbClr val="0070C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</a:t>
                </a:r>
                <a:r>
                  <a:rPr lang="ko-KR" altLang="en-US" sz="1800" dirty="0">
                    <a:solidFill>
                      <a:srgbClr val="0070C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행의 개수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 같아야 곱셈이 가능</a:t>
                </a: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buClr>
                    <a:srgbClr val="714B25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sz="2500">
                          <a:latin typeface="Cambria Math" panose="02040503050406030204" pitchFamily="18" charset="0"/>
                        </a:rPr>
                        <m:t> , 1≤</m:t>
                      </m:r>
                      <m:r>
                        <m:rPr>
                          <m:sty m:val="p"/>
                        </m:rPr>
                        <a:rPr lang="en-US" altLang="ko-KR" sz="25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250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ko-KR" sz="25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sz="250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m:rPr>
                          <m:sty m:val="p"/>
                        </m:rPr>
                        <a:rPr lang="en-US" altLang="ko-KR" sz="25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50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ko-KR" sz="250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altLang="ko-KR" sz="2500" dirty="0"/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ko-KR" altLang="en-U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E30C9EE-A4B5-4F9A-BD67-83932997C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  <a:blipFill>
                <a:blip r:embed="rId3"/>
                <a:stretch>
                  <a:fillRect l="-396" t="-1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1E847855-596A-4D96-906D-E9915881D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075" y="2408749"/>
            <a:ext cx="5743134" cy="204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0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예제 연습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E30C9EE-A4B5-4F9A-BD67-83932997C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2x4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행렬과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4x2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행렬의 곱셈</a:t>
                </a: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buClr>
                    <a:srgbClr val="714B25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   </m:t>
                        </m:r>
                        <m:eqArr>
                          <m:eqArr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   </m:t>
                        </m:r>
                        <m:eqArr>
                          <m:eqArr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  3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  4</m:t>
                            </m:r>
                          </m:e>
                        </m:eqAr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∗ 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500" dirty="0"/>
                  <a:t> = ?</a:t>
                </a: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ko-KR" altLang="en-U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E30C9EE-A4B5-4F9A-BD67-83932997C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  <a:blipFill>
                <a:blip r:embed="rId3"/>
                <a:stretch>
                  <a:fillRect l="-396" t="-1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46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메모리의 주소를 저장하는 변수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주소의 크기가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bytes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라고 하면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포인터의 크기도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 bytes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32bit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환경에서는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 bytes, 64bit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환경에서는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 bytes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10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포인터의 연산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연산자는 피연산자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보통 포인터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저장되어 있는 주소에 들어있는 값을 가져온다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 algn="l">
              <a:buClr>
                <a:srgbClr val="714B25"/>
              </a:buClr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*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ptr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l">
              <a:buClr>
                <a:srgbClr val="714B25"/>
              </a:buClr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l">
              <a:buClr>
                <a:srgbClr val="714B25"/>
              </a:buClr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&amp;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연산자는 피연산자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보통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저장되어있는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메모리 주소를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기져온다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 algn="l">
              <a:buClr>
                <a:srgbClr val="714B25"/>
              </a:buClr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&amp;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65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포인터의 장점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주소를 이용하여 다양한 변수들에 접근하고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제어하기 용이하다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4D144C-17D1-4405-9F34-3B1A90882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2" y="2237028"/>
            <a:ext cx="4707549" cy="30514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5688B25-2F2F-49D5-ADB1-6A8826FC4E46}"/>
              </a:ext>
            </a:extLst>
          </p:cNvPr>
          <p:cNvSpPr/>
          <p:nvPr/>
        </p:nvSpPr>
        <p:spPr>
          <a:xfrm>
            <a:off x="6526924" y="3305564"/>
            <a:ext cx="11824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ptr</a:t>
            </a:r>
            <a:r>
              <a:rPr lang="en-US" altLang="ko-KR" dirty="0">
                <a:solidFill>
                  <a:schemeClr val="bg1"/>
                </a:solidFill>
              </a:rPr>
              <a:t> = &amp;a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AE5481-C903-44D3-82DA-7521E6686397}"/>
              </a:ext>
            </a:extLst>
          </p:cNvPr>
          <p:cNvSpPr/>
          <p:nvPr/>
        </p:nvSpPr>
        <p:spPr>
          <a:xfrm>
            <a:off x="8791454" y="2496237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1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FD3E47-809A-49BC-8A20-7840F1B5D490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7709337" y="2735317"/>
            <a:ext cx="1082117" cy="79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53B64-763B-4B63-ABD7-89F2A4B25327}"/>
              </a:ext>
            </a:extLst>
          </p:cNvPr>
          <p:cNvSpPr/>
          <p:nvPr/>
        </p:nvSpPr>
        <p:spPr>
          <a:xfrm>
            <a:off x="8809849" y="3284604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= 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12D03F-779F-4655-8F6F-0F6A73899101}"/>
              </a:ext>
            </a:extLst>
          </p:cNvPr>
          <p:cNvSpPr/>
          <p:nvPr/>
        </p:nvSpPr>
        <p:spPr>
          <a:xfrm>
            <a:off x="8809849" y="4072971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 = 5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C016325-A6F8-4F2B-82B8-B6E0669E3AA2}"/>
              </a:ext>
            </a:extLst>
          </p:cNvPr>
          <p:cNvSpPr/>
          <p:nvPr/>
        </p:nvSpPr>
        <p:spPr>
          <a:xfrm>
            <a:off x="614860" y="3381794"/>
            <a:ext cx="400479" cy="234316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0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포인터의 장점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주소를 이용하여 다양한 변수들에 접근하고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제어하기 용이하다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4D144C-17D1-4405-9F34-3B1A90882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2" y="2237028"/>
            <a:ext cx="4707549" cy="30514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5688B25-2F2F-49D5-ADB1-6A8826FC4E46}"/>
              </a:ext>
            </a:extLst>
          </p:cNvPr>
          <p:cNvSpPr/>
          <p:nvPr/>
        </p:nvSpPr>
        <p:spPr>
          <a:xfrm>
            <a:off x="6526924" y="3305564"/>
            <a:ext cx="11824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ptr</a:t>
            </a:r>
            <a:r>
              <a:rPr lang="en-US" altLang="ko-KR" dirty="0">
                <a:solidFill>
                  <a:schemeClr val="bg1"/>
                </a:solidFill>
              </a:rPr>
              <a:t> = &amp;b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AE5481-C903-44D3-82DA-7521E6686397}"/>
              </a:ext>
            </a:extLst>
          </p:cNvPr>
          <p:cNvSpPr/>
          <p:nvPr/>
        </p:nvSpPr>
        <p:spPr>
          <a:xfrm>
            <a:off x="8791454" y="2496237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1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FD3E47-809A-49BC-8A20-7840F1B5D490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7709337" y="3523684"/>
            <a:ext cx="1100512" cy="1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53B64-763B-4B63-ABD7-89F2A4B25327}"/>
              </a:ext>
            </a:extLst>
          </p:cNvPr>
          <p:cNvSpPr/>
          <p:nvPr/>
        </p:nvSpPr>
        <p:spPr>
          <a:xfrm>
            <a:off x="8809849" y="3284604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= 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12D03F-779F-4655-8F6F-0F6A73899101}"/>
              </a:ext>
            </a:extLst>
          </p:cNvPr>
          <p:cNvSpPr/>
          <p:nvPr/>
        </p:nvSpPr>
        <p:spPr>
          <a:xfrm>
            <a:off x="8809849" y="4072971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 = 5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C016325-A6F8-4F2B-82B8-B6E0669E3AA2}"/>
              </a:ext>
            </a:extLst>
          </p:cNvPr>
          <p:cNvSpPr/>
          <p:nvPr/>
        </p:nvSpPr>
        <p:spPr>
          <a:xfrm>
            <a:off x="614860" y="3854763"/>
            <a:ext cx="400479" cy="234316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0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포인터의 장점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주소를 이용하여 다양한 변수들에 접근하고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제어하기 용이하다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4D144C-17D1-4405-9F34-3B1A90882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2" y="2237028"/>
            <a:ext cx="4707549" cy="30514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5688B25-2F2F-49D5-ADB1-6A8826FC4E46}"/>
              </a:ext>
            </a:extLst>
          </p:cNvPr>
          <p:cNvSpPr/>
          <p:nvPr/>
        </p:nvSpPr>
        <p:spPr>
          <a:xfrm>
            <a:off x="6526924" y="3305564"/>
            <a:ext cx="11824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ptr</a:t>
            </a:r>
            <a:r>
              <a:rPr lang="en-US" altLang="ko-KR" dirty="0">
                <a:solidFill>
                  <a:schemeClr val="bg1"/>
                </a:solidFill>
              </a:rPr>
              <a:t> = &amp;b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AE5481-C903-44D3-82DA-7521E6686397}"/>
              </a:ext>
            </a:extLst>
          </p:cNvPr>
          <p:cNvSpPr/>
          <p:nvPr/>
        </p:nvSpPr>
        <p:spPr>
          <a:xfrm>
            <a:off x="8791454" y="2496237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1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FD3E47-809A-49BC-8A20-7840F1B5D490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7709337" y="3523684"/>
            <a:ext cx="1100512" cy="1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53B64-763B-4B63-ABD7-89F2A4B25327}"/>
              </a:ext>
            </a:extLst>
          </p:cNvPr>
          <p:cNvSpPr/>
          <p:nvPr/>
        </p:nvSpPr>
        <p:spPr>
          <a:xfrm>
            <a:off x="8809849" y="3284604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= 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12D03F-779F-4655-8F6F-0F6A73899101}"/>
              </a:ext>
            </a:extLst>
          </p:cNvPr>
          <p:cNvSpPr/>
          <p:nvPr/>
        </p:nvSpPr>
        <p:spPr>
          <a:xfrm>
            <a:off x="8809849" y="4072971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 = 5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C016325-A6F8-4F2B-82B8-B6E0669E3AA2}"/>
              </a:ext>
            </a:extLst>
          </p:cNvPr>
          <p:cNvSpPr/>
          <p:nvPr/>
        </p:nvSpPr>
        <p:spPr>
          <a:xfrm>
            <a:off x="614860" y="3996655"/>
            <a:ext cx="400479" cy="234316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68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포인터의 장점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주소를 이용하여 다양한 변수들에 접근하고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제어하기 용이하다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4D144C-17D1-4405-9F34-3B1A90882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2" y="2237028"/>
            <a:ext cx="4707549" cy="30514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5688B25-2F2F-49D5-ADB1-6A8826FC4E46}"/>
              </a:ext>
            </a:extLst>
          </p:cNvPr>
          <p:cNvSpPr/>
          <p:nvPr/>
        </p:nvSpPr>
        <p:spPr>
          <a:xfrm>
            <a:off x="6526924" y="3305564"/>
            <a:ext cx="11824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ptr</a:t>
            </a:r>
            <a:r>
              <a:rPr lang="en-US" altLang="ko-KR" dirty="0">
                <a:solidFill>
                  <a:schemeClr val="bg1"/>
                </a:solidFill>
              </a:rPr>
              <a:t> = &amp;c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AE5481-C903-44D3-82DA-7521E6686397}"/>
              </a:ext>
            </a:extLst>
          </p:cNvPr>
          <p:cNvSpPr/>
          <p:nvPr/>
        </p:nvSpPr>
        <p:spPr>
          <a:xfrm>
            <a:off x="8791454" y="2496237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1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FD3E47-809A-49BC-8A20-7840F1B5D490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7709337" y="3534164"/>
            <a:ext cx="1100512" cy="77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53B64-763B-4B63-ABD7-89F2A4B25327}"/>
              </a:ext>
            </a:extLst>
          </p:cNvPr>
          <p:cNvSpPr/>
          <p:nvPr/>
        </p:nvSpPr>
        <p:spPr>
          <a:xfrm>
            <a:off x="8809849" y="3284604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= 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12D03F-779F-4655-8F6F-0F6A73899101}"/>
              </a:ext>
            </a:extLst>
          </p:cNvPr>
          <p:cNvSpPr/>
          <p:nvPr/>
        </p:nvSpPr>
        <p:spPr>
          <a:xfrm>
            <a:off x="8809849" y="4072971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 = 5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C016325-A6F8-4F2B-82B8-B6E0669E3AA2}"/>
              </a:ext>
            </a:extLst>
          </p:cNvPr>
          <p:cNvSpPr/>
          <p:nvPr/>
        </p:nvSpPr>
        <p:spPr>
          <a:xfrm>
            <a:off x="614860" y="4469626"/>
            <a:ext cx="400479" cy="234316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8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포인터의 장점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주소를 이용하여 다양한 변수들에 접근하고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제어하기 용이하다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4D144C-17D1-4405-9F34-3B1A90882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2" y="2237028"/>
            <a:ext cx="4707549" cy="30514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5688B25-2F2F-49D5-ADB1-6A8826FC4E46}"/>
              </a:ext>
            </a:extLst>
          </p:cNvPr>
          <p:cNvSpPr/>
          <p:nvPr/>
        </p:nvSpPr>
        <p:spPr>
          <a:xfrm>
            <a:off x="6526924" y="3305564"/>
            <a:ext cx="11824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ptr</a:t>
            </a:r>
            <a:r>
              <a:rPr lang="en-US" altLang="ko-KR" dirty="0">
                <a:solidFill>
                  <a:schemeClr val="bg1"/>
                </a:solidFill>
              </a:rPr>
              <a:t> = &amp;c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AE5481-C903-44D3-82DA-7521E6686397}"/>
              </a:ext>
            </a:extLst>
          </p:cNvPr>
          <p:cNvSpPr/>
          <p:nvPr/>
        </p:nvSpPr>
        <p:spPr>
          <a:xfrm>
            <a:off x="8791454" y="2496237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1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FD3E47-809A-49BC-8A20-7840F1B5D490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7709337" y="3534164"/>
            <a:ext cx="1100512" cy="77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53B64-763B-4B63-ABD7-89F2A4B25327}"/>
              </a:ext>
            </a:extLst>
          </p:cNvPr>
          <p:cNvSpPr/>
          <p:nvPr/>
        </p:nvSpPr>
        <p:spPr>
          <a:xfrm>
            <a:off x="8809849" y="3284604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= 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12D03F-779F-4655-8F6F-0F6A73899101}"/>
              </a:ext>
            </a:extLst>
          </p:cNvPr>
          <p:cNvSpPr/>
          <p:nvPr/>
        </p:nvSpPr>
        <p:spPr>
          <a:xfrm>
            <a:off x="8809849" y="4072971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 = 1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C016325-A6F8-4F2B-82B8-B6E0669E3AA2}"/>
              </a:ext>
            </a:extLst>
          </p:cNvPr>
          <p:cNvSpPr/>
          <p:nvPr/>
        </p:nvSpPr>
        <p:spPr>
          <a:xfrm>
            <a:off x="614860" y="4469626"/>
            <a:ext cx="400479" cy="234316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8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함수의 정의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418D16-8260-4EC0-9D0A-4B00E4C5AA72}"/>
              </a:ext>
            </a:extLst>
          </p:cNvPr>
          <p:cNvSpPr/>
          <p:nvPr/>
        </p:nvSpPr>
        <p:spPr>
          <a:xfrm>
            <a:off x="1605235" y="2333312"/>
            <a:ext cx="87656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err="1">
                <a:latin typeface="Consolas" panose="020B0609020204030204" pitchFamily="49" charset="0"/>
              </a:rPr>
              <a:t>return_type</a:t>
            </a:r>
            <a:r>
              <a:rPr lang="en-US" altLang="ko-KR" sz="3000" dirty="0">
                <a:latin typeface="Consolas" panose="020B0609020204030204" pitchFamily="49" charset="0"/>
              </a:rPr>
              <a:t> </a:t>
            </a:r>
            <a:r>
              <a:rPr lang="en-US" altLang="ko-KR" sz="3000" dirty="0" err="1">
                <a:latin typeface="Consolas" panose="020B0609020204030204" pitchFamily="49" charset="0"/>
              </a:rPr>
              <a:t>function_name</a:t>
            </a:r>
            <a:r>
              <a:rPr lang="en-US" altLang="ko-KR" sz="3000" dirty="0">
                <a:latin typeface="Consolas" panose="020B0609020204030204" pitchFamily="49" charset="0"/>
              </a:rPr>
              <a:t>(parameters) {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	/* … */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	return (</a:t>
            </a:r>
            <a:r>
              <a:rPr lang="en-US" altLang="ko-KR" sz="3000" dirty="0" err="1">
                <a:latin typeface="Consolas" panose="020B0609020204030204" pitchFamily="49" charset="0"/>
              </a:rPr>
              <a:t>return_type</a:t>
            </a:r>
            <a:r>
              <a:rPr lang="en-US" altLang="ko-KR" sz="3000" dirty="0">
                <a:latin typeface="Consolas" panose="020B0609020204030204" pitchFamily="49" charset="0"/>
              </a:rPr>
              <a:t>)expression;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827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자료형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가진 </a:t>
            </a:r>
            <a:r>
              <a:rPr lang="ko-KR" altLang="en-US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연속된 메모리 공간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이루어진 자료구조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ko-KR" altLang="en-US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같은 자료형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가진 </a:t>
            </a:r>
            <a:r>
              <a:rPr lang="ko-KR" altLang="en-US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변수들이 여러 개 필요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때 사용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534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Prototype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함수의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prototype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먼저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선언해놓고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나중에 정의할 수 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Prototype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</a:t>
            </a:r>
            <a:r>
              <a:rPr lang="ko-KR" altLang="en-US" sz="2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파라미터의 이름을 생략할 수 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418D16-8260-4EC0-9D0A-4B00E4C5AA72}"/>
              </a:ext>
            </a:extLst>
          </p:cNvPr>
          <p:cNvSpPr/>
          <p:nvPr/>
        </p:nvSpPr>
        <p:spPr>
          <a:xfrm>
            <a:off x="594480" y="2709024"/>
            <a:ext cx="87656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Consolas" panose="020B0609020204030204" pitchFamily="49" charset="0"/>
              </a:rPr>
              <a:t>int </a:t>
            </a:r>
            <a:r>
              <a:rPr lang="en-US" altLang="ko-KR" sz="2500" dirty="0" err="1">
                <a:latin typeface="Consolas" panose="020B0609020204030204" pitchFamily="49" charset="0"/>
              </a:rPr>
              <a:t>func</a:t>
            </a:r>
            <a:r>
              <a:rPr lang="en-US" altLang="ko-KR" sz="2500" dirty="0">
                <a:latin typeface="Consolas" panose="020B0609020204030204" pitchFamily="49" charset="0"/>
              </a:rPr>
              <a:t> (int, char, double*);</a:t>
            </a:r>
          </a:p>
        </p:txBody>
      </p:sp>
    </p:spTree>
    <p:extLst>
      <p:ext uri="{BB962C8B-B14F-4D97-AF65-F5344CB8AC3E}">
        <p14:creationId xmlns:p14="http://schemas.microsoft.com/office/powerpoint/2010/main" val="325067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함수 호출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418D16-8260-4EC0-9D0A-4B00E4C5AA72}"/>
              </a:ext>
            </a:extLst>
          </p:cNvPr>
          <p:cNvSpPr/>
          <p:nvPr/>
        </p:nvSpPr>
        <p:spPr>
          <a:xfrm>
            <a:off x="1605235" y="2727450"/>
            <a:ext cx="87656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 err="1">
                <a:latin typeface="Consolas" panose="020B0609020204030204" pitchFamily="49" charset="0"/>
              </a:rPr>
              <a:t>function_name</a:t>
            </a:r>
            <a:r>
              <a:rPr lang="en-US" altLang="ko-KR" sz="3000" dirty="0">
                <a:latin typeface="Consolas" panose="020B0609020204030204" pitchFamily="49" charset="0"/>
              </a:rPr>
              <a:t>(arguments)</a:t>
            </a:r>
          </a:p>
        </p:txBody>
      </p:sp>
    </p:spTree>
    <p:extLst>
      <p:ext uri="{BB962C8B-B14F-4D97-AF65-F5344CB8AC3E}">
        <p14:creationId xmlns:p14="http://schemas.microsoft.com/office/powerpoint/2010/main" val="5133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함수의 정의 및 함수 호출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AA0C7D-8322-476F-9C32-433FF9161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29" y="1821245"/>
            <a:ext cx="4751491" cy="42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0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인자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(argument)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호출 시 넘겨주는 값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7A357-249C-43B4-9651-D82621C45212}"/>
              </a:ext>
            </a:extLst>
          </p:cNvPr>
          <p:cNvSpPr txBox="1"/>
          <p:nvPr/>
        </p:nvSpPr>
        <p:spPr>
          <a:xfrm>
            <a:off x="3084786" y="3018988"/>
            <a:ext cx="6022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err="1">
                <a:latin typeface="Consolas" panose="020B0609020204030204" pitchFamily="49" charset="0"/>
              </a:rPr>
              <a:t>func</a:t>
            </a:r>
            <a:r>
              <a:rPr lang="en-US" altLang="ko-KR" sz="6000" dirty="0">
                <a:latin typeface="Consolas" panose="020B0609020204030204" pitchFamily="49" charset="0"/>
              </a:rPr>
              <a:t>(1, 3)</a:t>
            </a:r>
            <a:endParaRPr lang="ko-KR" altLang="en-US" sz="6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91146F-3299-435F-92B2-01C4F34E4D47}"/>
              </a:ext>
            </a:extLst>
          </p:cNvPr>
          <p:cNvSpPr/>
          <p:nvPr/>
        </p:nvSpPr>
        <p:spPr>
          <a:xfrm>
            <a:off x="5988049" y="3137338"/>
            <a:ext cx="633468" cy="772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9D30A3-FBD3-4F06-9025-496F6D6471BD}"/>
              </a:ext>
            </a:extLst>
          </p:cNvPr>
          <p:cNvSpPr/>
          <p:nvPr/>
        </p:nvSpPr>
        <p:spPr>
          <a:xfrm>
            <a:off x="7230897" y="3137338"/>
            <a:ext cx="633468" cy="772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8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매개변수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(parameter)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정의부에서 정의된 변수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C22D0-3A31-4985-8560-6476DD97AA16}"/>
              </a:ext>
            </a:extLst>
          </p:cNvPr>
          <p:cNvSpPr txBox="1"/>
          <p:nvPr/>
        </p:nvSpPr>
        <p:spPr>
          <a:xfrm>
            <a:off x="1623628" y="2406513"/>
            <a:ext cx="87288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onsolas" panose="020B0609020204030204" pitchFamily="49" charset="0"/>
              </a:rPr>
              <a:t>void </a:t>
            </a:r>
            <a:r>
              <a:rPr lang="en-US" altLang="ko-KR" sz="4000" dirty="0" err="1">
                <a:latin typeface="Consolas" panose="020B0609020204030204" pitchFamily="49" charset="0"/>
              </a:rPr>
              <a:t>func</a:t>
            </a:r>
            <a:r>
              <a:rPr lang="en-US" altLang="ko-KR" sz="4000" dirty="0">
                <a:latin typeface="Consolas" panose="020B0609020204030204" pitchFamily="49" charset="0"/>
              </a:rPr>
              <a:t>(int a, int b) {</a:t>
            </a:r>
          </a:p>
          <a:p>
            <a:endParaRPr lang="en-US" altLang="ko-KR" sz="4000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4000" dirty="0">
                <a:latin typeface="Consolas" panose="020B0609020204030204" pitchFamily="49" charset="0"/>
              </a:rPr>
              <a:t>/* … */</a:t>
            </a:r>
          </a:p>
          <a:p>
            <a:endParaRPr lang="en-US" altLang="ko-KR" sz="4000" dirty="0">
              <a:latin typeface="Consolas" panose="020B0609020204030204" pitchFamily="49" charset="0"/>
            </a:endParaRPr>
          </a:p>
          <a:p>
            <a:r>
              <a:rPr lang="en-US" altLang="ko-KR" sz="40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40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AF4617-BA1E-4737-A99F-83889A877BCB}"/>
              </a:ext>
            </a:extLst>
          </p:cNvPr>
          <p:cNvSpPr/>
          <p:nvPr/>
        </p:nvSpPr>
        <p:spPr>
          <a:xfrm>
            <a:off x="4508938" y="2406513"/>
            <a:ext cx="1418895" cy="772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C26C5A-D1D2-4561-A8DD-97E935BB85CD}"/>
              </a:ext>
            </a:extLst>
          </p:cNvPr>
          <p:cNvSpPr/>
          <p:nvPr/>
        </p:nvSpPr>
        <p:spPr>
          <a:xfrm>
            <a:off x="6442842" y="2406513"/>
            <a:ext cx="1418895" cy="772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48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Call by value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함수의 인자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(argument)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값을 넘겨준다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함수로 넘어갈 때 </a:t>
            </a:r>
            <a:r>
              <a:rPr lang="ko-KR" altLang="en-US" sz="2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복사된 값이 넘어간다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함수에서는 </a:t>
            </a:r>
            <a:r>
              <a:rPr lang="ko-KR" altLang="en-US" sz="2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복사된 값을 사용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4313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Call by Reference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(argument)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2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주소를 담고있는 변수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넘겨준다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내에서 그 </a:t>
            </a:r>
            <a:r>
              <a:rPr lang="ko-KR" altLang="en-US" sz="2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주소에 담겨있는 값에 접근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5668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Call by value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845F98-E4E9-4E10-8C5A-9CD6A2F7A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705607"/>
            <a:ext cx="3662210" cy="34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59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Call by reference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2E1ADB-9AB9-4B22-988D-A2073234C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659801"/>
            <a:ext cx="3028293" cy="39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11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함수를 이용한 재귀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(Recursion)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2072F8E-0423-4B56-8609-8A7AA5B17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611327"/>
            <a:ext cx="60102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6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배열의 선언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자료형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이름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변수명과 같이 배열을 구분하는 이름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이름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시작 주소를 가리키는 포인터</a:t>
            </a:r>
            <a:endParaRPr lang="en-US" altLang="ko-KR" sz="18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길이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구성하는 원소의 개수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크기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하나의 크기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길이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l">
              <a:buClr>
                <a:srgbClr val="714B25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4(int) * 100(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배열길이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EA0F-FB57-4119-963F-5FBEB80BCA80}"/>
              </a:ext>
            </a:extLst>
          </p:cNvPr>
          <p:cNvSpPr txBox="1"/>
          <p:nvPr/>
        </p:nvSpPr>
        <p:spPr>
          <a:xfrm>
            <a:off x="3084786" y="3540020"/>
            <a:ext cx="6022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Consolas" panose="020B0609020204030204" pitchFamily="49" charset="0"/>
              </a:rPr>
              <a:t>int </a:t>
            </a:r>
            <a:r>
              <a:rPr lang="en-US" altLang="ko-KR" sz="6000" dirty="0" err="1">
                <a:latin typeface="Consolas" panose="020B0609020204030204" pitchFamily="49" charset="0"/>
              </a:rPr>
              <a:t>arr</a:t>
            </a:r>
            <a:r>
              <a:rPr lang="en-US" altLang="ko-KR" sz="6000" dirty="0">
                <a:latin typeface="Consolas" panose="020B0609020204030204" pitchFamily="49" charset="0"/>
              </a:rPr>
              <a:t>[100];</a:t>
            </a:r>
            <a:endParaRPr lang="ko-KR" altLang="en-US" sz="6000" dirty="0"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4318EB-B711-4A9B-B65E-D0F510547503}"/>
              </a:ext>
            </a:extLst>
          </p:cNvPr>
          <p:cNvCxnSpPr/>
          <p:nvPr/>
        </p:nvCxnSpPr>
        <p:spPr>
          <a:xfrm flipV="1">
            <a:off x="4035972" y="4555683"/>
            <a:ext cx="0" cy="5688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921BDC-DD1A-49FD-934E-E78622426FEA}"/>
              </a:ext>
            </a:extLst>
          </p:cNvPr>
          <p:cNvCxnSpPr/>
          <p:nvPr/>
        </p:nvCxnSpPr>
        <p:spPr>
          <a:xfrm flipV="1">
            <a:off x="5796455" y="4565533"/>
            <a:ext cx="0" cy="5688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8CFDD0-31B0-410E-B8A3-8A86D14E781C}"/>
              </a:ext>
            </a:extLst>
          </p:cNvPr>
          <p:cNvCxnSpPr/>
          <p:nvPr/>
        </p:nvCxnSpPr>
        <p:spPr>
          <a:xfrm flipV="1">
            <a:off x="7399283" y="4565533"/>
            <a:ext cx="0" cy="5688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1DD62E-8AD7-4E90-AE6B-ED451258AC3F}"/>
              </a:ext>
            </a:extLst>
          </p:cNvPr>
          <p:cNvSpPr txBox="1"/>
          <p:nvPr/>
        </p:nvSpPr>
        <p:spPr>
          <a:xfrm>
            <a:off x="3547246" y="5192973"/>
            <a:ext cx="977452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02424-4A02-4CB5-B2F1-989FC8B84351}"/>
              </a:ext>
            </a:extLst>
          </p:cNvPr>
          <p:cNvSpPr txBox="1"/>
          <p:nvPr/>
        </p:nvSpPr>
        <p:spPr>
          <a:xfrm>
            <a:off x="5044971" y="5192973"/>
            <a:ext cx="15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E4033-E2CD-46D2-B0AA-3569B700ADAE}"/>
              </a:ext>
            </a:extLst>
          </p:cNvPr>
          <p:cNvSpPr txBox="1"/>
          <p:nvPr/>
        </p:nvSpPr>
        <p:spPr>
          <a:xfrm>
            <a:off x="6710327" y="5202014"/>
            <a:ext cx="15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길이</a:t>
            </a:r>
          </a:p>
        </p:txBody>
      </p:sp>
    </p:spTree>
    <p:extLst>
      <p:ext uri="{BB962C8B-B14F-4D97-AF65-F5344CB8AC3E}">
        <p14:creationId xmlns:p14="http://schemas.microsoft.com/office/powerpoint/2010/main" val="2623180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함수를 이용한 재귀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(Recursion)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A8879-4ED0-492C-923E-398ACB12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626126"/>
            <a:ext cx="4643695" cy="354496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2282D9-A9B2-42ED-B276-6F05556D7ABF}"/>
              </a:ext>
            </a:extLst>
          </p:cNvPr>
          <p:cNvSpPr/>
          <p:nvPr/>
        </p:nvSpPr>
        <p:spPr>
          <a:xfrm>
            <a:off x="1340069" y="2932386"/>
            <a:ext cx="2900855" cy="1056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EEE124C-E3B7-43D7-9508-200DE6941C18}"/>
              </a:ext>
            </a:extLst>
          </p:cNvPr>
          <p:cNvCxnSpPr>
            <a:cxnSpLocks/>
          </p:cNvCxnSpPr>
          <p:nvPr/>
        </p:nvCxnSpPr>
        <p:spPr>
          <a:xfrm flipH="1">
            <a:off x="4240924" y="3429000"/>
            <a:ext cx="17428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21D34C-0558-4E6F-8D7F-93B97392F65D}"/>
              </a:ext>
            </a:extLst>
          </p:cNvPr>
          <p:cNvSpPr txBox="1"/>
          <p:nvPr/>
        </p:nvSpPr>
        <p:spPr>
          <a:xfrm>
            <a:off x="5983765" y="3258942"/>
            <a:ext cx="186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탈출조건</a:t>
            </a:r>
          </a:p>
        </p:txBody>
      </p:sp>
    </p:spTree>
    <p:extLst>
      <p:ext uri="{BB962C8B-B14F-4D97-AF65-F5344CB8AC3E}">
        <p14:creationId xmlns:p14="http://schemas.microsoft.com/office/powerpoint/2010/main" val="3335530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함수를 이용한 재귀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(Recursion)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0F6DB4-E142-4C9F-8267-D0FCEF5F3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500968"/>
            <a:ext cx="5109890" cy="354917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51A0D6-82FF-4D91-933C-26D610892B1D}"/>
              </a:ext>
            </a:extLst>
          </p:cNvPr>
          <p:cNvSpPr/>
          <p:nvPr/>
        </p:nvSpPr>
        <p:spPr>
          <a:xfrm>
            <a:off x="1002947" y="2235030"/>
            <a:ext cx="3237977" cy="1393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486A24-B89D-4375-8D17-F14C6B8A3F8B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40924" y="2931652"/>
            <a:ext cx="1742842" cy="49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69E70D-EE15-4800-94DD-3C4CF090C8EB}"/>
              </a:ext>
            </a:extLst>
          </p:cNvPr>
          <p:cNvSpPr txBox="1"/>
          <p:nvPr/>
        </p:nvSpPr>
        <p:spPr>
          <a:xfrm>
            <a:off x="5983765" y="3258942"/>
            <a:ext cx="186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탈출조건</a:t>
            </a:r>
          </a:p>
        </p:txBody>
      </p:sp>
    </p:spTree>
    <p:extLst>
      <p:ext uri="{BB962C8B-B14F-4D97-AF65-F5344CB8AC3E}">
        <p14:creationId xmlns:p14="http://schemas.microsoft.com/office/powerpoint/2010/main" val="3202194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재귀를 이용한 전수조사 방법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Depth First Search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Back tracking = DFS +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커팅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183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2904584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1, 2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06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1-12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10C5A0-815D-4029-AD66-B4FEAA7FC581}"/>
              </a:ext>
            </a:extLst>
          </p:cNvPr>
          <p:cNvSpPr/>
          <p:nvPr/>
        </p:nvSpPr>
        <p:spPr>
          <a:xfrm>
            <a:off x="594480" y="859290"/>
            <a:ext cx="5065341" cy="60016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#include&lt;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int main(void)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n,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, j;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("%d", &amp;n);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middle_line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n * 2 - 1;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space = 0 +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middle_line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space2 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middle_line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+ n - 1;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length = n + (n - 1) * 2 + 1;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//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피라미드  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for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&lt;= n;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++, space++, space2--)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(j = 0; j&lt;n + space;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if (j&lt;space2)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else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("*");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//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중간역피라미드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for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&lt;n - 1;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(j = 1; j &lt;=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(j = 1; j &lt;= length -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("*");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(j = length -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- 1; j &gt;= 1; j--)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("*");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58C784-C392-42C1-9437-8734D3B933D2}"/>
              </a:ext>
            </a:extLst>
          </p:cNvPr>
          <p:cNvSpPr/>
          <p:nvPr/>
        </p:nvSpPr>
        <p:spPr>
          <a:xfrm>
            <a:off x="5796953" y="671691"/>
            <a:ext cx="5415999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//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중간피라미드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space =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space2 = length - 1;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for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&lt;= length;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++, space++, space2--)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(j = 0; j&lt;length + space;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if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&gt;= length - n + 1) {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if (j&lt;space2)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else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("*");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if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&gt;= length - n + 1)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//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역피라미드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for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&lt;n;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(j = 1; j &lt;=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middle_line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(j = 1; j &lt;= n -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("*");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(j = n -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- 1; j &gt;= 1; j--)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("*");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465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1-14(1)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3D235A-7710-478D-BD89-1E1BC093963A}"/>
              </a:ext>
            </a:extLst>
          </p:cNvPr>
          <p:cNvSpPr/>
          <p:nvPr/>
        </p:nvSpPr>
        <p:spPr>
          <a:xfrm>
            <a:off x="5988049" y="1432851"/>
            <a:ext cx="6096000" cy="433965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if (num1 == a)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strike++;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else if (num1 == b || num1 == c)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ball++;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if (num2 == b)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strike++;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else if (num2 == a || num2 == c)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ball++;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if (num3 == c)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strike++;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else if (num3 == a || num3 == b)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ball++;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("%d Strike %d Ball \n", strike, ball);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ball = 0, strike =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28A716-20D5-42D5-AE11-29BC6BEFE14D}"/>
              </a:ext>
            </a:extLst>
          </p:cNvPr>
          <p:cNvSpPr/>
          <p:nvPr/>
        </p:nvSpPr>
        <p:spPr>
          <a:xfrm>
            <a:off x="243265" y="1795755"/>
            <a:ext cx="6096000" cy="32664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#define true 1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int main(void)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const int a = 3, b = 5, c = 1;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static int count =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ball = 0, strike =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num1, num2, num3;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while (true)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("%d %d %d", &amp;num1, &amp;num2, &amp;num3);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count++;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if (num1 == a &amp;&amp; num2 == b &amp;&amp; num3 == c)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("3 Strike Out!!\n");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("%d Game Played\n", count);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break;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4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1-14(2)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28A716-20D5-42D5-AE11-29BC6BEFE14D}"/>
              </a:ext>
            </a:extLst>
          </p:cNvPr>
          <p:cNvSpPr/>
          <p:nvPr/>
        </p:nvSpPr>
        <p:spPr>
          <a:xfrm>
            <a:off x="594480" y="1667849"/>
            <a:ext cx="7319810" cy="45243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input[3],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const int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[3] = { 3, 5, 1 };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strike, ball;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while (1)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("guess: 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 3;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("%d", &amp;input[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strike = 0, ball =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 3;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if (input[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]) strike++;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else if (input[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[(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+ 1)%3]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|| input[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[(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+ 2)%3]) ball++;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("%d Strike %d Ball\n", strike, ball);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if (strike == 3) break;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}	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2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1-15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28A716-20D5-42D5-AE11-29BC6BEFE14D}"/>
              </a:ext>
            </a:extLst>
          </p:cNvPr>
          <p:cNvSpPr/>
          <p:nvPr/>
        </p:nvSpPr>
        <p:spPr>
          <a:xfrm>
            <a:off x="4397503" y="1686981"/>
            <a:ext cx="3396994" cy="4339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int main (void){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char n;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float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a,b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while(1)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{  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("%c", &amp;n);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("%f %f", &amp;a, &amp;b);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(n=='+')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("%f\n",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a+b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else if (n=='-')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("%f\n", a-b);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else if (n=='*')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("%f\n", a*b);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else if (n=='/')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("%f\n", a/b);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else if (n=='q')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  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2-9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76BA70-95B5-41C2-B614-E97757EB6679}"/>
              </a:ext>
            </a:extLst>
          </p:cNvPr>
          <p:cNvSpPr/>
          <p:nvPr/>
        </p:nvSpPr>
        <p:spPr>
          <a:xfrm>
            <a:off x="2833183" y="763651"/>
            <a:ext cx="7556292" cy="60016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void push(char);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void pop();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int size();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char top();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char input[100];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char stack[100 + 1];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valid = 1;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("%s", input);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strlen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(input);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for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if (input[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 == '(') push(input[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else if (input[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 == ')')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//size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인데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')'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가 등장했다는 것은 짝이 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안맞는다는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뜻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if (size() == 0)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valid =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break;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else pop();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("%s\n", valid ? "True" : "False");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17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#include</a:t>
            </a:r>
            <a:r>
              <a:rPr lang="ko-KR" alt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&lt;stack&gt;</a:t>
            </a:r>
            <a:endParaRPr lang="ko-KR" altLang="en-US" sz="44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79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A29CE31-3AF7-4226-B0E5-E1AF29CCEF47}"/>
              </a:ext>
            </a:extLst>
          </p:cNvPr>
          <p:cNvSpPr txBox="1">
            <a:spLocks/>
          </p:cNvSpPr>
          <p:nvPr/>
        </p:nvSpPr>
        <p:spPr>
          <a:xfrm>
            <a:off x="746879" y="16533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C++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구현되어 있는 스택 라이브러리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push, pop, size, top, empty 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void push(element):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 맨 위에 원소를 추가한다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void pop():	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 맨 위의 원소를 제거한다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size_type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size():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 있는 원소의 개수를 반환한다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element_type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top():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 맨 위의 원소를 반환한다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void empty():	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스택이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비어있으면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아니면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반환한다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배열의 초기화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505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길이가 지정된 배열의 초기화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2_15.c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길이가 지정되지 않은 배열의 초기화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2_16.c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FB21068-6D7C-46CB-9475-A6A08B7A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777033"/>
            <a:ext cx="5200650" cy="21145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38CD88-49BC-4FEC-A619-1E09A113D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80" y="4828402"/>
            <a:ext cx="36385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2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배열의 접근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0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인덱스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(index)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시작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int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arr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[10];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[3]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로부터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자료형의 크기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)*3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떨어진 곳의 주소에 들어있는 값이다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5A8F2E-9D4D-4CFB-B121-08FE52D995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1851" y="2848010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2920765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32195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395562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180426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4126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70121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484478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1739092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4583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[4]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[5]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[6]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[7]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9119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29FA6DC-A5D7-4E88-9B51-2DC95CC2A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51" y="4006945"/>
            <a:ext cx="3754620" cy="2700173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FC0CDE8-61D9-4B35-8FA3-52D2EB5E27FD}"/>
              </a:ext>
            </a:extLst>
          </p:cNvPr>
          <p:cNvSpPr/>
          <p:nvPr/>
        </p:nvSpPr>
        <p:spPr>
          <a:xfrm>
            <a:off x="5344510" y="5283713"/>
            <a:ext cx="394138" cy="1466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52F9E2-5401-4974-88EF-F469E6970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407" y="4337856"/>
            <a:ext cx="1819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차원 배열의 선언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자료형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이름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변수명과 같이 배열을 구분하는 이름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</a:t>
            </a:r>
            <a:r>
              <a:rPr lang="ko-KR" altLang="en-US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이름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시작 주소를 가리키는 이중 포인터</a:t>
            </a:r>
            <a:endParaRPr lang="en-US" altLang="ko-KR" sz="18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길이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요소 길이를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지정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크기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하나의 크기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길이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4(int) * 3(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4(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EA0F-FB57-4119-963F-5FBEB80BCA80}"/>
              </a:ext>
            </a:extLst>
          </p:cNvPr>
          <p:cNvSpPr txBox="1"/>
          <p:nvPr/>
        </p:nvSpPr>
        <p:spPr>
          <a:xfrm>
            <a:off x="3084786" y="3483224"/>
            <a:ext cx="6022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Consolas" panose="020B0609020204030204" pitchFamily="49" charset="0"/>
              </a:rPr>
              <a:t>int </a:t>
            </a:r>
            <a:r>
              <a:rPr lang="en-US" altLang="ko-KR" sz="6000" dirty="0" err="1">
                <a:latin typeface="Consolas" panose="020B0609020204030204" pitchFamily="49" charset="0"/>
              </a:rPr>
              <a:t>arr</a:t>
            </a:r>
            <a:r>
              <a:rPr lang="en-US" altLang="ko-KR" sz="6000" dirty="0">
                <a:latin typeface="Consolas" panose="020B0609020204030204" pitchFamily="49" charset="0"/>
              </a:rPr>
              <a:t>[3][4];</a:t>
            </a:r>
            <a:endParaRPr lang="ko-KR" altLang="en-US" sz="6000" dirty="0"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4318EB-B711-4A9B-B65E-D0F510547503}"/>
              </a:ext>
            </a:extLst>
          </p:cNvPr>
          <p:cNvCxnSpPr/>
          <p:nvPr/>
        </p:nvCxnSpPr>
        <p:spPr>
          <a:xfrm flipV="1">
            <a:off x="3796561" y="4396548"/>
            <a:ext cx="0" cy="5688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921BDC-DD1A-49FD-934E-E78622426FEA}"/>
              </a:ext>
            </a:extLst>
          </p:cNvPr>
          <p:cNvCxnSpPr/>
          <p:nvPr/>
        </p:nvCxnSpPr>
        <p:spPr>
          <a:xfrm flipV="1">
            <a:off x="5557044" y="4406398"/>
            <a:ext cx="0" cy="5688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8CFDD0-31B0-410E-B8A3-8A86D14E781C}"/>
              </a:ext>
            </a:extLst>
          </p:cNvPr>
          <p:cNvCxnSpPr>
            <a:cxnSpLocks/>
          </p:cNvCxnSpPr>
          <p:nvPr/>
        </p:nvCxnSpPr>
        <p:spPr>
          <a:xfrm flipV="1">
            <a:off x="7338890" y="4406398"/>
            <a:ext cx="0" cy="5688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1DD62E-8AD7-4E90-AE6B-ED451258AC3F}"/>
              </a:ext>
            </a:extLst>
          </p:cNvPr>
          <p:cNvSpPr txBox="1"/>
          <p:nvPr/>
        </p:nvSpPr>
        <p:spPr>
          <a:xfrm>
            <a:off x="3307835" y="5033838"/>
            <a:ext cx="977452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02424-4A02-4CB5-B2F1-989FC8B84351}"/>
              </a:ext>
            </a:extLst>
          </p:cNvPr>
          <p:cNvSpPr txBox="1"/>
          <p:nvPr/>
        </p:nvSpPr>
        <p:spPr>
          <a:xfrm>
            <a:off x="4805560" y="5033838"/>
            <a:ext cx="15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E4033-E2CD-46D2-B0AA-3569B700ADAE}"/>
              </a:ext>
            </a:extLst>
          </p:cNvPr>
          <p:cNvSpPr txBox="1"/>
          <p:nvPr/>
        </p:nvSpPr>
        <p:spPr>
          <a:xfrm>
            <a:off x="6649934" y="5042879"/>
            <a:ext cx="15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길이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C6ADD0-AE21-4B59-A0CD-3851FB0F15DB}"/>
              </a:ext>
            </a:extLst>
          </p:cNvPr>
          <p:cNvSpPr/>
          <p:nvPr/>
        </p:nvSpPr>
        <p:spPr>
          <a:xfrm>
            <a:off x="7840206" y="3373113"/>
            <a:ext cx="389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7ABB5A-1F5D-44DE-B390-F1475FAD0A27}"/>
              </a:ext>
            </a:extLst>
          </p:cNvPr>
          <p:cNvSpPr/>
          <p:nvPr/>
        </p:nvSpPr>
        <p:spPr>
          <a:xfrm>
            <a:off x="6522246" y="3373113"/>
            <a:ext cx="389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</a:t>
            </a:r>
          </a:p>
        </p:txBody>
      </p:sp>
    </p:spTree>
    <p:extLst>
      <p:ext uri="{BB962C8B-B14F-4D97-AF65-F5344CB8AC3E}">
        <p14:creationId xmlns:p14="http://schemas.microsoft.com/office/powerpoint/2010/main" val="156638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차원 배열을 어디에 쓸까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 x n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행렬을 나타내는 데 쓴다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>
                <a:extLst>
                  <a:ext uri="{FF2B5EF4-FFF2-40B4-BE49-F238E27FC236}">
                    <a16:creationId xmlns:a16="http://schemas.microsoft.com/office/drawing/2014/main" id="{104C2644-C55F-4BD6-AB00-6571ECEE90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006214"/>
                  </p:ext>
                </p:extLst>
              </p:nvPr>
            </p:nvGraphicFramePr>
            <p:xfrm>
              <a:off x="3917077" y="2905053"/>
              <a:ext cx="3077440" cy="19179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9360">
                      <a:extLst>
                        <a:ext uri="{9D8B030D-6E8A-4147-A177-3AD203B41FA5}">
                          <a16:colId xmlns:a16="http://schemas.microsoft.com/office/drawing/2014/main" val="3468489266"/>
                        </a:ext>
                      </a:extLst>
                    </a:gridCol>
                    <a:gridCol w="769360">
                      <a:extLst>
                        <a:ext uri="{9D8B030D-6E8A-4147-A177-3AD203B41FA5}">
                          <a16:colId xmlns:a16="http://schemas.microsoft.com/office/drawing/2014/main" val="1508924558"/>
                        </a:ext>
                      </a:extLst>
                    </a:gridCol>
                    <a:gridCol w="769360">
                      <a:extLst>
                        <a:ext uri="{9D8B030D-6E8A-4147-A177-3AD203B41FA5}">
                          <a16:colId xmlns:a16="http://schemas.microsoft.com/office/drawing/2014/main" val="1158830808"/>
                        </a:ext>
                      </a:extLst>
                    </a:gridCol>
                    <a:gridCol w="769360">
                      <a:extLst>
                        <a:ext uri="{9D8B030D-6E8A-4147-A177-3AD203B41FA5}">
                          <a16:colId xmlns:a16="http://schemas.microsoft.com/office/drawing/2014/main" val="1324979954"/>
                        </a:ext>
                      </a:extLst>
                    </a:gridCol>
                  </a:tblGrid>
                  <a:tr h="63932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096316"/>
                      </a:ext>
                    </a:extLst>
                  </a:tr>
                  <a:tr h="63932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44055840"/>
                      </a:ext>
                    </a:extLst>
                  </a:tr>
                  <a:tr h="63932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160519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>
                <a:extLst>
                  <a:ext uri="{FF2B5EF4-FFF2-40B4-BE49-F238E27FC236}">
                    <a16:creationId xmlns:a16="http://schemas.microsoft.com/office/drawing/2014/main" id="{104C2644-C55F-4BD6-AB00-6571ECEE90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006214"/>
                  </p:ext>
                </p:extLst>
              </p:nvPr>
            </p:nvGraphicFramePr>
            <p:xfrm>
              <a:off x="3917077" y="2905053"/>
              <a:ext cx="3077440" cy="19179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9360">
                      <a:extLst>
                        <a:ext uri="{9D8B030D-6E8A-4147-A177-3AD203B41FA5}">
                          <a16:colId xmlns:a16="http://schemas.microsoft.com/office/drawing/2014/main" val="3468489266"/>
                        </a:ext>
                      </a:extLst>
                    </a:gridCol>
                    <a:gridCol w="769360">
                      <a:extLst>
                        <a:ext uri="{9D8B030D-6E8A-4147-A177-3AD203B41FA5}">
                          <a16:colId xmlns:a16="http://schemas.microsoft.com/office/drawing/2014/main" val="1508924558"/>
                        </a:ext>
                      </a:extLst>
                    </a:gridCol>
                    <a:gridCol w="769360">
                      <a:extLst>
                        <a:ext uri="{9D8B030D-6E8A-4147-A177-3AD203B41FA5}">
                          <a16:colId xmlns:a16="http://schemas.microsoft.com/office/drawing/2014/main" val="1158830808"/>
                        </a:ext>
                      </a:extLst>
                    </a:gridCol>
                    <a:gridCol w="769360">
                      <a:extLst>
                        <a:ext uri="{9D8B030D-6E8A-4147-A177-3AD203B41FA5}">
                          <a16:colId xmlns:a16="http://schemas.microsoft.com/office/drawing/2014/main" val="1324979954"/>
                        </a:ext>
                      </a:extLst>
                    </a:gridCol>
                  </a:tblGrid>
                  <a:tr h="6393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7" t="-952" r="-30000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87" t="-952" r="-20238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952" r="-100787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381" t="-952" r="-1587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96316"/>
                      </a:ext>
                    </a:extLst>
                  </a:tr>
                  <a:tr h="6393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7" t="-100000" r="-300000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87" t="-100000" r="-202381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00000" r="-100787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381" t="-100000" r="-1587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055840"/>
                      </a:ext>
                    </a:extLst>
                  </a:tr>
                  <a:tr h="6393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7" t="-201905" r="-30000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87" t="-201905" r="-2023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01905" r="-100787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381" t="-201905" r="-1587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605192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47AC984-41D1-4D4F-A0BB-EF2C90B896B2}"/>
              </a:ext>
            </a:extLst>
          </p:cNvPr>
          <p:cNvCxnSpPr/>
          <p:nvPr/>
        </p:nvCxnSpPr>
        <p:spPr>
          <a:xfrm>
            <a:off x="5423355" y="5114985"/>
            <a:ext cx="0" cy="24204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82F0B8A-87CE-47B1-AE83-26FFE9757F35}"/>
              </a:ext>
            </a:extLst>
          </p:cNvPr>
          <p:cNvCxnSpPr/>
          <p:nvPr/>
        </p:nvCxnSpPr>
        <p:spPr>
          <a:xfrm>
            <a:off x="7263553" y="3829720"/>
            <a:ext cx="22860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A2BA3454-8A52-4094-837C-054482C14713}"/>
              </a:ext>
            </a:extLst>
          </p:cNvPr>
          <p:cNvSpPr/>
          <p:nvPr/>
        </p:nvSpPr>
        <p:spPr>
          <a:xfrm>
            <a:off x="3430425" y="2905053"/>
            <a:ext cx="296067" cy="24519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A1479C5C-372F-41C2-B45A-2B127F4A92EF}"/>
              </a:ext>
            </a:extLst>
          </p:cNvPr>
          <p:cNvSpPr/>
          <p:nvPr/>
        </p:nvSpPr>
        <p:spPr>
          <a:xfrm rot="5400000">
            <a:off x="5556581" y="793783"/>
            <a:ext cx="296069" cy="35750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1482A7-001D-47F0-8AF7-C1060F4F9B9C}"/>
              </a:ext>
            </a:extLst>
          </p:cNvPr>
          <p:cNvSpPr txBox="1"/>
          <p:nvPr/>
        </p:nvSpPr>
        <p:spPr>
          <a:xfrm>
            <a:off x="5548963" y="20783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437A4A-0490-4622-BDBC-D9D0997EDC79}"/>
              </a:ext>
            </a:extLst>
          </p:cNvPr>
          <p:cNvSpPr txBox="1"/>
          <p:nvPr/>
        </p:nvSpPr>
        <p:spPr>
          <a:xfrm>
            <a:off x="3048589" y="39463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TeX Gyre Heros"/>
                <a:ea typeface="Noto Sans CJK KR Medium" panose="020B0600000000000000" pitchFamily="34" charset="-127"/>
                <a:cs typeface="Noto Sans CJK KR" charset="-127"/>
              </a:rPr>
              <a:t>m</a:t>
            </a:r>
            <a:endParaRPr kumimoji="1" lang="ko-KR" altLang="en-US" b="0" i="0" baseline="0" dirty="0">
              <a:latin typeface="TeX Gyre Heros"/>
              <a:ea typeface="Noto Sans CJK KR Medium" panose="020B0600000000000000" pitchFamily="34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08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 x n 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행렬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(m x n Matrix)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E30C9EE-A4B5-4F9A-BD67-83932997C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 행렬의 정의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수나 기호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수식 등을 네모꼴로 배열한 것</a:t>
                </a: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A[</a:t>
                </a:r>
                <a:r>
                  <a:rPr lang="en-US" altLang="ko-KR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][j]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행렬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</a:t>
                </a:r>
                <a:r>
                  <a:rPr lang="en-US" altLang="ko-KR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번째 행 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번째 열의 원소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buClr>
                    <a:srgbClr val="714B25"/>
                  </a:buClr>
                </a:pPr>
                <a:endParaRPr lang="en-US" altLang="ko-KR" sz="2000" dirty="0"/>
              </a:p>
              <a:p>
                <a:pPr>
                  <a:buClr>
                    <a:srgbClr val="714B25"/>
                  </a:buClr>
                </a:pPr>
                <a:r>
                  <a:rPr lang="en-US" altLang="ko-KR" sz="3000" dirty="0"/>
                  <a:t>A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E30C9EE-A4B5-4F9A-BD67-83932997C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  <a:blipFill>
                <a:blip r:embed="rId3"/>
                <a:stretch>
                  <a:fillRect l="-509" t="-1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D725B9A-6CFE-43B9-80FE-062D13AD05CC}"/>
              </a:ext>
            </a:extLst>
          </p:cNvPr>
          <p:cNvSpPr txBox="1"/>
          <p:nvPr/>
        </p:nvSpPr>
        <p:spPr>
          <a:xfrm>
            <a:off x="5945143" y="2574190"/>
            <a:ext cx="18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TeX Gyre Heros"/>
                <a:ea typeface="Noto Sans CJK KR Medium" panose="020B0600000000000000" pitchFamily="34" charset="-127"/>
                <a:cs typeface="Noto Sans CJK KR" charset="-127"/>
              </a:rPr>
              <a:t>j</a:t>
            </a:r>
            <a:r>
              <a:rPr kumimoji="1" lang="ko-KR" altLang="en-US" dirty="0">
                <a:latin typeface="TeX Gyre Heros"/>
                <a:ea typeface="Noto Sans CJK KR Medium" panose="020B0600000000000000" pitchFamily="34" charset="-127"/>
                <a:cs typeface="Noto Sans CJK KR" charset="-127"/>
              </a:rPr>
              <a:t>번째 열</a:t>
            </a:r>
            <a:endParaRPr kumimoji="1" lang="ko-KR" altLang="en-US" b="0" i="0" baseline="0" dirty="0">
              <a:latin typeface="TeX Gyre Heros"/>
              <a:ea typeface="Noto Sans CJK KR Medium" panose="020B0600000000000000" pitchFamily="34" charset="-127"/>
              <a:cs typeface="Noto Sans CJK KR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322038-FEE8-419E-B7C7-EA04F45EA469}"/>
              </a:ext>
            </a:extLst>
          </p:cNvPr>
          <p:cNvCxnSpPr/>
          <p:nvPr/>
        </p:nvCxnSpPr>
        <p:spPr>
          <a:xfrm>
            <a:off x="5189866" y="2943522"/>
            <a:ext cx="2330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764E6C-529D-4628-B831-EDBCF0B72A43}"/>
              </a:ext>
            </a:extLst>
          </p:cNvPr>
          <p:cNvCxnSpPr/>
          <p:nvPr/>
        </p:nvCxnSpPr>
        <p:spPr>
          <a:xfrm>
            <a:off x="8078707" y="3209583"/>
            <a:ext cx="0" cy="126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BD1670-FBC4-4E7D-A57F-0ECE58840F53}"/>
              </a:ext>
            </a:extLst>
          </p:cNvPr>
          <p:cNvSpPr txBox="1"/>
          <p:nvPr/>
        </p:nvSpPr>
        <p:spPr>
          <a:xfrm>
            <a:off x="8078707" y="3113690"/>
            <a:ext cx="377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TeX Gyre Heros"/>
                <a:ea typeface="Noto Sans CJK KR Medium" panose="020B0600000000000000" pitchFamily="34" charset="-127"/>
                <a:cs typeface="Noto Sans CJK KR" charset="-127"/>
              </a:rPr>
              <a:t>  </a:t>
            </a:r>
            <a:r>
              <a:rPr kumimoji="1" lang="en-US" altLang="ko-KR" dirty="0" err="1">
                <a:latin typeface="TeX Gyre Heros"/>
                <a:ea typeface="Noto Sans CJK KR Medium" panose="020B0600000000000000" pitchFamily="34" charset="-127"/>
                <a:cs typeface="Noto Sans CJK KR" charset="-127"/>
              </a:rPr>
              <a:t>i</a:t>
            </a:r>
            <a:r>
              <a:rPr kumimoji="1" lang="ko-KR" altLang="en-US" dirty="0">
                <a:latin typeface="TeX Gyre Heros"/>
                <a:ea typeface="Noto Sans CJK KR Medium" panose="020B0600000000000000" pitchFamily="34" charset="-127"/>
                <a:cs typeface="Noto Sans CJK KR" charset="-127"/>
              </a:rPr>
              <a:t>번째</a:t>
            </a:r>
            <a:endParaRPr kumimoji="1" lang="en-US" altLang="ko-KR" dirty="0">
              <a:latin typeface="TeX Gyre Heros"/>
              <a:ea typeface="Noto Sans CJK KR Medium" panose="020B0600000000000000" pitchFamily="34" charset="-127"/>
              <a:cs typeface="Noto Sans CJK KR" charset="-127"/>
            </a:endParaRPr>
          </a:p>
          <a:p>
            <a:r>
              <a:rPr kumimoji="1" lang="ko-KR" altLang="en-US" dirty="0">
                <a:latin typeface="TeX Gyre Heros"/>
                <a:ea typeface="Noto Sans CJK KR Medium" panose="020B0600000000000000" pitchFamily="34" charset="-127"/>
                <a:cs typeface="Noto Sans CJK KR" charset="-127"/>
              </a:rPr>
              <a:t> 행</a:t>
            </a:r>
            <a:endParaRPr kumimoji="1" lang="ko-KR" altLang="en-US" b="0" i="0" baseline="0" dirty="0">
              <a:latin typeface="TeX Gyre Heros"/>
              <a:ea typeface="Noto Sans CJK KR Medium" panose="020B0600000000000000" pitchFamily="34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02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차원 배열의 초기화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int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[3][4] = {{1, 2}, {3}, {4, 5}}; </a:t>
            </a:r>
          </a:p>
          <a:p>
            <a:pPr algn="l">
              <a:buClr>
                <a:srgbClr val="714B25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	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선언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과 동시에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초기화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하는 방식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6B7E2AC-AD10-4C0B-9BE6-AC51F83A7D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01191" y="2675305"/>
          <a:ext cx="4573716" cy="192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29">
                  <a:extLst>
                    <a:ext uri="{9D8B030D-6E8A-4147-A177-3AD203B41FA5}">
                      <a16:colId xmlns:a16="http://schemas.microsoft.com/office/drawing/2014/main" val="1250378772"/>
                    </a:ext>
                  </a:extLst>
                </a:gridCol>
                <a:gridCol w="1143429">
                  <a:extLst>
                    <a:ext uri="{9D8B030D-6E8A-4147-A177-3AD203B41FA5}">
                      <a16:colId xmlns:a16="http://schemas.microsoft.com/office/drawing/2014/main" val="3037172978"/>
                    </a:ext>
                  </a:extLst>
                </a:gridCol>
                <a:gridCol w="1143429">
                  <a:extLst>
                    <a:ext uri="{9D8B030D-6E8A-4147-A177-3AD203B41FA5}">
                      <a16:colId xmlns:a16="http://schemas.microsoft.com/office/drawing/2014/main" val="3998337830"/>
                    </a:ext>
                  </a:extLst>
                </a:gridCol>
                <a:gridCol w="1143429">
                  <a:extLst>
                    <a:ext uri="{9D8B030D-6E8A-4147-A177-3AD203B41FA5}">
                      <a16:colId xmlns:a16="http://schemas.microsoft.com/office/drawing/2014/main" val="365738474"/>
                    </a:ext>
                  </a:extLst>
                </a:gridCol>
              </a:tblGrid>
              <a:tr h="642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96506"/>
                  </a:ext>
                </a:extLst>
              </a:tr>
              <a:tr h="642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77080"/>
                  </a:ext>
                </a:extLst>
              </a:tr>
              <a:tr h="642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95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77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1107</Words>
  <Application>Microsoft Office PowerPoint</Application>
  <PresentationFormat>와이드스크린</PresentationFormat>
  <Paragraphs>439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Cambria Math</vt:lpstr>
      <vt:lpstr>나눔바른고딕</vt:lpstr>
      <vt:lpstr>Noto Sans CJK KR</vt:lpstr>
      <vt:lpstr>TeX Gyre Heros</vt:lpstr>
      <vt:lpstr>Consolas</vt:lpstr>
      <vt:lpstr>Noto Sans CJK KR Medium</vt:lpstr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HyungChan</dc:creator>
  <cp:lastModifiedBy>M heiler</cp:lastModifiedBy>
  <cp:revision>340</cp:revision>
  <dcterms:created xsi:type="dcterms:W3CDTF">2017-07-25T05:53:29Z</dcterms:created>
  <dcterms:modified xsi:type="dcterms:W3CDTF">2018-05-21T08:25:15Z</dcterms:modified>
</cp:coreProperties>
</file>