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67C1-BEF5-4388-8394-CC1539F0D488}" type="datetimeFigureOut">
              <a:rPr lang="en-US" smtClean="0"/>
              <a:t>14-Mar-17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A378-F2E9-4821-B33E-0CF5E71BDE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appel/modern/c/software/flex/fl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456011/how-to-compile-lex-yacc-files-on-wind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Lexical Analysis using FLEX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. Definition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ndara" pitchFamily="34" charset="0"/>
              </a:rPr>
              <a:t>Definition Section typically includes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Options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C code to be copied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lex.yy.c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. Definition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24001"/>
            <a:ext cx="754380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%option </a:t>
            </a:r>
            <a:r>
              <a:rPr lang="en-US" sz="2400" dirty="0" err="1" smtClean="0">
                <a:latin typeface="Candara" pitchFamily="34" charset="0"/>
              </a:rPr>
              <a:t>noyywrap</a:t>
            </a:r>
            <a:endParaRPr lang="en-US" sz="2400" dirty="0" smtClean="0">
              <a:latin typeface="Candara" pitchFamily="34" charset="0"/>
            </a:endParaRP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%{</a:t>
            </a:r>
          </a:p>
          <a:p>
            <a:r>
              <a:rPr lang="en-US" sz="2400" dirty="0" smtClean="0">
                <a:latin typeface="Candara" pitchFamily="34" charset="0"/>
              </a:rPr>
              <a:t>#include&lt;</a:t>
            </a:r>
            <a:r>
              <a:rPr lang="en-US" sz="2400" dirty="0" err="1" smtClean="0">
                <a:latin typeface="Candara" pitchFamily="34" charset="0"/>
              </a:rPr>
              <a:t>stdio.h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r>
              <a:rPr lang="en-US" sz="2400" dirty="0" smtClean="0">
                <a:latin typeface="Candara" pitchFamily="34" charset="0"/>
              </a:rPr>
              <a:t>#include&lt;</a:t>
            </a:r>
            <a:r>
              <a:rPr lang="en-US" sz="2400" dirty="0" err="1" smtClean="0">
                <a:latin typeface="Candara" pitchFamily="34" charset="0"/>
              </a:rPr>
              <a:t>stdlib.h</a:t>
            </a:r>
            <a:r>
              <a:rPr lang="en-US" sz="2400" dirty="0" smtClean="0">
                <a:latin typeface="Candara" pitchFamily="34" charset="0"/>
              </a:rPr>
              <a:t>&gt;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int </a:t>
            </a:r>
            <a:r>
              <a:rPr lang="en-US" sz="2400" dirty="0" err="1" smtClean="0">
                <a:latin typeface="Candara" pitchFamily="34" charset="0"/>
              </a:rPr>
              <a:t>line_count</a:t>
            </a:r>
            <a:r>
              <a:rPr lang="en-US" sz="2400" dirty="0" smtClean="0">
                <a:latin typeface="Candara" pitchFamily="34" charset="0"/>
              </a:rPr>
              <a:t>=0;</a:t>
            </a:r>
          </a:p>
          <a:p>
            <a:r>
              <a:rPr lang="en-US" sz="2400" dirty="0" smtClean="0">
                <a:latin typeface="Candara" pitchFamily="34" charset="0"/>
              </a:rPr>
              <a:t>%}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whitespace [ \t\v\f\r]+</a:t>
            </a:r>
          </a:p>
          <a:p>
            <a:r>
              <a:rPr lang="en-US" sz="2400" dirty="0" smtClean="0">
                <a:latin typeface="Candara" pitchFamily="34" charset="0"/>
              </a:rPr>
              <a:t>newline [\n]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%%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657600" y="1828800"/>
            <a:ext cx="1752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581400" y="3352800"/>
            <a:ext cx="1828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3886200" y="5029200"/>
            <a:ext cx="1524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91200" y="1828800"/>
            <a:ext cx="19050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Options</a:t>
            </a:r>
            <a:endParaRPr lang="en-US" sz="2800" dirty="0">
              <a:latin typeface="Candar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3048000"/>
            <a:ext cx="19050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C Code</a:t>
            </a:r>
            <a:endParaRPr lang="en-US" sz="2800" dirty="0">
              <a:latin typeface="Candar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4648200"/>
            <a:ext cx="19050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Definitions</a:t>
            </a:r>
            <a:endParaRPr lang="en-US" sz="28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ii. Rules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ndara" pitchFamily="34" charset="0"/>
              </a:rPr>
              <a:t>Rules Section may includes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Pattern Lines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C code to be copied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lex.yy.c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ndara" pitchFamily="34" charset="0"/>
            </a:endParaRPr>
          </a:p>
          <a:p>
            <a:pPr lvl="1">
              <a:buNone/>
            </a:pPr>
            <a:endParaRPr lang="en-US" sz="3200" dirty="0" smtClean="0">
              <a:latin typeface="Candara" pitchFamily="34" charset="0"/>
            </a:endParaRPr>
          </a:p>
          <a:p>
            <a:r>
              <a:rPr lang="en-US" sz="3600" dirty="0" smtClean="0">
                <a:latin typeface="Candara" pitchFamily="34" charset="0"/>
              </a:rPr>
              <a:t>Usually it only contains some pattern lines with corresponding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ii. Rules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455003"/>
            <a:ext cx="75438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%%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[0-9]+ 		  {</a:t>
            </a:r>
            <a:r>
              <a:rPr lang="en-US" sz="2400" dirty="0" err="1" smtClean="0">
                <a:latin typeface="Candara" pitchFamily="34" charset="0"/>
              </a:rPr>
              <a:t>printf</a:t>
            </a:r>
            <a:r>
              <a:rPr lang="en-US" sz="2400" dirty="0" smtClean="0">
                <a:latin typeface="Candara" pitchFamily="34" charset="0"/>
              </a:rPr>
              <a:t>("%s is a </a:t>
            </a:r>
            <a:r>
              <a:rPr lang="en-US" sz="2400" dirty="0" err="1" smtClean="0">
                <a:latin typeface="Candara" pitchFamily="34" charset="0"/>
              </a:rPr>
              <a:t>number",yytext</a:t>
            </a:r>
            <a:r>
              <a:rPr lang="en-US" sz="2400" dirty="0" smtClean="0">
                <a:latin typeface="Candara" pitchFamily="34" charset="0"/>
              </a:rPr>
              <a:t>);}</a:t>
            </a:r>
          </a:p>
          <a:p>
            <a:r>
              <a:rPr lang="en-US" sz="2400" dirty="0" smtClean="0">
                <a:latin typeface="Candara" pitchFamily="34" charset="0"/>
              </a:rPr>
              <a:t>{whitespace}    {</a:t>
            </a:r>
            <a:r>
              <a:rPr lang="en-US" sz="2400" dirty="0" err="1" smtClean="0">
                <a:latin typeface="Candara" pitchFamily="34" charset="0"/>
              </a:rPr>
              <a:t>printf</a:t>
            </a:r>
            <a:r>
              <a:rPr lang="en-US" sz="2400" dirty="0" smtClean="0">
                <a:latin typeface="Candara" pitchFamily="34" charset="0"/>
              </a:rPr>
              <a:t>("whitespace encountered");}</a:t>
            </a:r>
          </a:p>
          <a:p>
            <a:r>
              <a:rPr lang="en-US" sz="2400" dirty="0" smtClean="0">
                <a:latin typeface="Candara" pitchFamily="34" charset="0"/>
              </a:rPr>
              <a:t>{newline}           {</a:t>
            </a:r>
            <a:r>
              <a:rPr lang="en-US" sz="2400" dirty="0" err="1" smtClean="0">
                <a:latin typeface="Candara" pitchFamily="34" charset="0"/>
              </a:rPr>
              <a:t>line_count</a:t>
            </a:r>
            <a:r>
              <a:rPr lang="en-US" sz="2400" dirty="0" smtClean="0">
                <a:latin typeface="Candara" pitchFamily="34" charset="0"/>
              </a:rPr>
              <a:t>++;}</a:t>
            </a:r>
          </a:p>
          <a:p>
            <a:r>
              <a:rPr lang="en-US" sz="2400" dirty="0" smtClean="0">
                <a:latin typeface="Candara" pitchFamily="34" charset="0"/>
              </a:rPr>
              <a:t>. 		  {</a:t>
            </a:r>
            <a:r>
              <a:rPr lang="en-US" sz="2400" dirty="0" err="1" smtClean="0">
                <a:latin typeface="Candara" pitchFamily="34" charset="0"/>
              </a:rPr>
              <a:t>printf</a:t>
            </a:r>
            <a:r>
              <a:rPr lang="en-US" sz="2400" dirty="0" smtClean="0">
                <a:latin typeface="Candara" pitchFamily="34" charset="0"/>
              </a:rPr>
              <a:t>("Mysterious character found");}</a:t>
            </a:r>
          </a:p>
          <a:p>
            <a:endParaRPr lang="en-US" sz="2400" dirty="0" smtClean="0">
              <a:latin typeface="Candara" pitchFamily="34" charset="0"/>
            </a:endParaRPr>
          </a:p>
          <a:p>
            <a:r>
              <a:rPr lang="en-US" sz="2400" dirty="0" smtClean="0">
                <a:latin typeface="Candara" pitchFamily="34" charset="0"/>
              </a:rPr>
              <a:t>%%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724400"/>
            <a:ext cx="1905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Pattern</a:t>
            </a:r>
            <a:endParaRPr lang="en-US" sz="2800" dirty="0">
              <a:latin typeface="Candar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4731603"/>
            <a:ext cx="1905000" cy="5261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 pitchFamily="34" charset="0"/>
              </a:rPr>
              <a:t>Action</a:t>
            </a:r>
            <a:endParaRPr lang="en-US" sz="2800" dirty="0">
              <a:latin typeface="Candar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14300" y="4007703"/>
            <a:ext cx="12192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rot="16200000" flipV="1">
            <a:off x="4476750" y="3760053"/>
            <a:ext cx="9906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556980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ndara" pitchFamily="34" charset="0"/>
              </a:rPr>
              <a:t>Do not </a:t>
            </a:r>
            <a:r>
              <a:rPr lang="en-US" sz="2400" dirty="0" smtClean="0">
                <a:latin typeface="Candara" pitchFamily="34" charset="0"/>
              </a:rPr>
              <a:t>place any whitespace at the beginning of a pattern line</a:t>
            </a:r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iii. Subroutine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ndara" pitchFamily="34" charset="0"/>
              </a:rPr>
              <a:t>Subroutine section usually includes  C code to be copied in </a:t>
            </a:r>
            <a:r>
              <a:rPr lang="en-US" sz="3600" dirty="0" err="1" smtClean="0">
                <a:latin typeface="Candara" pitchFamily="34" charset="0"/>
              </a:rPr>
              <a:t>lex.yy.c</a:t>
            </a:r>
            <a:r>
              <a:rPr lang="en-US" sz="3600" dirty="0" smtClean="0">
                <a:latin typeface="Candara" pitchFamily="34" charset="0"/>
              </a:rPr>
              <a:t> file</a:t>
            </a:r>
          </a:p>
          <a:p>
            <a:pPr>
              <a:buNone/>
            </a:pPr>
            <a:endParaRPr lang="en-US" sz="3600" dirty="0" smtClean="0">
              <a:latin typeface="Candara" pitchFamily="34" charset="0"/>
            </a:endParaRPr>
          </a:p>
          <a:p>
            <a:r>
              <a:rPr lang="en-US" sz="3600" dirty="0" smtClean="0">
                <a:latin typeface="Candara" pitchFamily="34" charset="0"/>
              </a:rPr>
              <a:t>If you want </a:t>
            </a:r>
            <a:r>
              <a:rPr lang="en-US" sz="3600" dirty="0" err="1" smtClean="0">
                <a:latin typeface="Candara" pitchFamily="34" charset="0"/>
              </a:rPr>
              <a:t>yywrap</a:t>
            </a:r>
            <a:r>
              <a:rPr lang="en-US" sz="3600" dirty="0" smtClean="0">
                <a:latin typeface="Candara" pitchFamily="34" charset="0"/>
              </a:rPr>
              <a:t>() or main(), you should write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iii. Subroutine Section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22944"/>
            <a:ext cx="7543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%%</a:t>
            </a:r>
          </a:p>
          <a:p>
            <a:r>
              <a:rPr lang="en-US" sz="2400" dirty="0" smtClean="0">
                <a:latin typeface="Candara" pitchFamily="34" charset="0"/>
              </a:rPr>
              <a:t>int main(int </a:t>
            </a:r>
            <a:r>
              <a:rPr lang="en-US" sz="2400" dirty="0" err="1" smtClean="0">
                <a:latin typeface="Candara" pitchFamily="34" charset="0"/>
              </a:rPr>
              <a:t>argc</a:t>
            </a:r>
            <a:r>
              <a:rPr lang="en-US" sz="2400" dirty="0" smtClean="0">
                <a:latin typeface="Candara" pitchFamily="34" charset="0"/>
              </a:rPr>
              <a:t>, char **</a:t>
            </a:r>
            <a:r>
              <a:rPr lang="en-US" sz="2400" dirty="0" err="1" smtClean="0">
                <a:latin typeface="Candara" pitchFamily="34" charset="0"/>
              </a:rPr>
              <a:t>argv</a:t>
            </a:r>
            <a:r>
              <a:rPr lang="en-US" sz="2400" dirty="0" smtClean="0">
                <a:latin typeface="Candara" pitchFamily="34" charset="0"/>
              </a:rPr>
              <a:t>){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err="1" smtClean="0">
                <a:latin typeface="Candara" pitchFamily="34" charset="0"/>
              </a:rPr>
              <a:t>yyin</a:t>
            </a:r>
            <a:r>
              <a:rPr lang="en-US" sz="2400" dirty="0" smtClean="0">
                <a:latin typeface="Candara" pitchFamily="34" charset="0"/>
              </a:rPr>
              <a:t>= </a:t>
            </a:r>
            <a:r>
              <a:rPr lang="en-US" sz="2400" dirty="0" err="1" smtClean="0">
                <a:latin typeface="Candara" pitchFamily="34" charset="0"/>
              </a:rPr>
              <a:t>fopen</a:t>
            </a:r>
            <a:r>
              <a:rPr lang="en-US" sz="2400" dirty="0" smtClean="0">
                <a:latin typeface="Candara" pitchFamily="34" charset="0"/>
              </a:rPr>
              <a:t>(</a:t>
            </a:r>
            <a:r>
              <a:rPr lang="en-US" sz="2400" dirty="0" err="1" smtClean="0">
                <a:latin typeface="Candara" pitchFamily="34" charset="0"/>
              </a:rPr>
              <a:t>argv</a:t>
            </a:r>
            <a:r>
              <a:rPr lang="en-US" sz="2400" dirty="0" smtClean="0">
                <a:latin typeface="Candara" pitchFamily="34" charset="0"/>
              </a:rPr>
              <a:t>[1], "r");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err="1" smtClean="0">
                <a:latin typeface="Candara" pitchFamily="34" charset="0"/>
              </a:rPr>
              <a:t>yylex</a:t>
            </a:r>
            <a:r>
              <a:rPr lang="en-US" sz="2400" dirty="0" smtClean="0">
                <a:latin typeface="Candara" pitchFamily="34" charset="0"/>
              </a:rPr>
              <a:t>();</a:t>
            </a:r>
          </a:p>
          <a:p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dirty="0" err="1" smtClean="0">
                <a:latin typeface="Candara" pitchFamily="34" charset="0"/>
              </a:rPr>
              <a:t>fclose</a:t>
            </a:r>
            <a:r>
              <a:rPr lang="en-US" sz="2400" dirty="0" smtClean="0">
                <a:latin typeface="Candara" pitchFamily="34" charset="0"/>
              </a:rPr>
              <a:t>(</a:t>
            </a:r>
            <a:r>
              <a:rPr lang="en-US" sz="2400" dirty="0" err="1" smtClean="0">
                <a:latin typeface="Candara" pitchFamily="34" charset="0"/>
              </a:rPr>
              <a:t>yyin</a:t>
            </a:r>
            <a:r>
              <a:rPr lang="en-US" sz="2400" dirty="0" smtClean="0">
                <a:latin typeface="Candara" pitchFamily="34" charset="0"/>
              </a:rPr>
              <a:t>);</a:t>
            </a:r>
          </a:p>
          <a:p>
            <a:r>
              <a:rPr lang="en-US" sz="2400" dirty="0" smtClean="0">
                <a:latin typeface="Candara" pitchFamily="34" charset="0"/>
              </a:rPr>
              <a:t>	return 0;</a:t>
            </a:r>
          </a:p>
          <a:p>
            <a:r>
              <a:rPr lang="en-US" sz="2400" dirty="0" smtClean="0">
                <a:latin typeface="Candara" pitchFamily="34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048000" y="3505200"/>
            <a:ext cx="25146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5000" y="3733800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This function matches pattern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Example 1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Regular Expressions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133600"/>
          <a:ext cx="8077200" cy="448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Metacharacter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Meaning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Example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[]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Match any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character within this bracket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abc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[a-z]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[A-z]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[-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aZ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{-} and {+}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Set Difference or Union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[a-z]{-}[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aeiou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*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Zero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or more occurrence of preceding expression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a*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12*3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+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ndara" pitchFamily="34" charset="0"/>
                        </a:rPr>
                        <a:t>One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or more occurrence of preceding expression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a+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12+3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Regular Expressions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133600"/>
          <a:ext cx="8077200" cy="448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Metacharacter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Meaning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Example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?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Zero or one occurrence of preceding expression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-?[0-9]+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{} 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To specify already defined names</a:t>
                      </a:r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To specify number of </a:t>
                      </a:r>
                      <a:r>
                        <a:rPr lang="en-US" sz="2400" baseline="0" dirty="0" err="1" smtClean="0">
                          <a:latin typeface="Candara" pitchFamily="34" charset="0"/>
                        </a:rPr>
                        <a:t>occurrance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{whitespace}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1{2}3{4}5{6}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|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Or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a|b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()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ndara" pitchFamily="34" charset="0"/>
                        </a:rPr>
                        <a:t>Group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series of regular expression together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(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ab|cd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)+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Regular Expressions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331720"/>
          <a:ext cx="8077200" cy="3383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ndara" pitchFamily="34" charset="0"/>
                        </a:rPr>
                        <a:t>Metacharacter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Meaning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Example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^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If within [], then means except following characters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 Otherwise means start of line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[^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</a:t>
                      </a:r>
                      <a:r>
                        <a:rPr lang="en-US" sz="2400" dirty="0" smtClean="0">
                          <a:latin typeface="Candara" pitchFamily="34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^</a:t>
                      </a:r>
                      <a:r>
                        <a:rPr lang="en-US" sz="2400" dirty="0" err="1" smtClean="0">
                          <a:latin typeface="Candara" pitchFamily="34" charset="0"/>
                        </a:rPr>
                        <a:t>ab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$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2400" baseline="0" dirty="0" smtClean="0">
                          <a:latin typeface="Candara" pitchFamily="34" charset="0"/>
                        </a:rPr>
                        <a:t>End of line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124$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“”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Match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anything literally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“^124$”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ndara" pitchFamily="34" charset="0"/>
                        </a:rPr>
                        <a:t>&lt;&lt;EOF&gt;&gt;</a:t>
                      </a:r>
                      <a:endParaRPr lang="en-US" sz="2400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ndara" pitchFamily="34" charset="0"/>
                        </a:rPr>
                        <a:t>End</a:t>
                      </a:r>
                      <a:r>
                        <a:rPr lang="en-US" sz="2400" baseline="0" dirty="0" smtClean="0">
                          <a:latin typeface="Candara" pitchFamily="34" charset="0"/>
                        </a:rPr>
                        <a:t> of file</a:t>
                      </a:r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Candar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Compiler Overview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1143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Lexical</a:t>
            </a:r>
          </a:p>
          <a:p>
            <a:pPr algn="ctr"/>
            <a:r>
              <a:rPr lang="en-US" sz="2000" dirty="0" smtClean="0">
                <a:latin typeface="Candara" pitchFamily="34" charset="0"/>
              </a:rPr>
              <a:t>Analyzer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2895600"/>
            <a:ext cx="11430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</a:rPr>
              <a:t>Syntax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</a:rPr>
              <a:t>Analyzer</a:t>
            </a:r>
            <a:endParaRPr lang="en-US" sz="20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2895600"/>
            <a:ext cx="1219200" cy="1752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Semantic</a:t>
            </a:r>
          </a:p>
          <a:p>
            <a:pPr algn="ctr"/>
            <a:r>
              <a:rPr lang="en-US" sz="2000" dirty="0" smtClean="0">
                <a:latin typeface="Candara" pitchFamily="34" charset="0"/>
              </a:rPr>
              <a:t>Analyzer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2895600"/>
            <a:ext cx="1295400" cy="175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Optimizer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2895600"/>
            <a:ext cx="1371600" cy="1752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itchFamily="34" charset="0"/>
              </a:rPr>
              <a:t>Code</a:t>
            </a:r>
          </a:p>
          <a:p>
            <a:pPr algn="ctr"/>
            <a:r>
              <a:rPr lang="en-US" sz="2000" dirty="0" smtClean="0">
                <a:latin typeface="Candara" pitchFamily="34" charset="0"/>
              </a:rPr>
              <a:t>Generator</a:t>
            </a:r>
            <a:endParaRPr lang="en-US" sz="2000" dirty="0">
              <a:latin typeface="Candara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4800" y="2362200"/>
            <a:ext cx="1752600" cy="2819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Frequently encountered terms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48200"/>
          </a:xfrm>
        </p:spPr>
        <p:txBody>
          <a:bodyPr>
            <a:normAutofit/>
          </a:bodyPr>
          <a:lstStyle/>
          <a:p>
            <a:endParaRPr lang="en-US" dirty="0" smtClean="0">
              <a:latin typeface="Candara" pitchFamily="34" charset="0"/>
            </a:endParaRPr>
          </a:p>
          <a:p>
            <a:r>
              <a:rPr lang="en-US" dirty="0" err="1" smtClean="0">
                <a:latin typeface="Candara" pitchFamily="34" charset="0"/>
              </a:rPr>
              <a:t>yylex</a:t>
            </a:r>
            <a:r>
              <a:rPr lang="en-US" dirty="0" smtClean="0">
                <a:latin typeface="Candara" pitchFamily="34" charset="0"/>
              </a:rPr>
              <a:t>()</a:t>
            </a: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ywrap</a:t>
            </a:r>
            <a:r>
              <a:rPr lang="en-US" dirty="0" smtClean="0">
                <a:latin typeface="Candara" pitchFamily="34" charset="0"/>
              </a:rPr>
              <a:t>()</a:t>
            </a:r>
          </a:p>
          <a:p>
            <a:r>
              <a:rPr lang="en-US" dirty="0" err="1" smtClean="0">
                <a:latin typeface="Candara" pitchFamily="34" charset="0"/>
              </a:rPr>
              <a:t>yytext</a:t>
            </a:r>
            <a:r>
              <a:rPr lang="en-US" dirty="0" smtClean="0">
                <a:latin typeface="Candara" pitchFamily="34" charset="0"/>
              </a:rPr>
              <a:t> </a:t>
            </a: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ylineno</a:t>
            </a:r>
            <a:endParaRPr lang="en-US" dirty="0">
              <a:latin typeface="Candara" pitchFamily="34" charset="0"/>
            </a:endParaRP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yin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 err="1">
                <a:latin typeface="Candara" pitchFamily="34" charset="0"/>
              </a:rPr>
              <a:t>y</a:t>
            </a:r>
            <a:r>
              <a:rPr lang="en-US" dirty="0" err="1" smtClean="0">
                <a:latin typeface="Candara" pitchFamily="34" charset="0"/>
              </a:rPr>
              <a:t>yout</a:t>
            </a:r>
            <a:endParaRPr lang="en-US" dirty="0" smtClean="0">
              <a:latin typeface="Candara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Example 2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Start States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One can declare start state in </a:t>
            </a:r>
            <a:r>
              <a:rPr lang="en-US" dirty="0" err="1" smtClean="0"/>
              <a:t>lex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By default the start state is INITIAL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Example 3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Reference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48200"/>
          </a:xfrm>
        </p:spPr>
        <p:txBody>
          <a:bodyPr>
            <a:normAutofit/>
          </a:bodyPr>
          <a:lstStyle/>
          <a:p>
            <a:endParaRPr lang="en-US" dirty="0" smtClean="0">
              <a:latin typeface="Candara" pitchFamily="34" charset="0"/>
            </a:endParaRPr>
          </a:p>
          <a:p>
            <a:r>
              <a:rPr lang="en-US" dirty="0">
                <a:hlinkClick r:id="rId2"/>
              </a:rPr>
              <a:t>https://www.cs.princeton.edu/~</a:t>
            </a:r>
            <a:r>
              <a:rPr lang="en-US" dirty="0" smtClean="0">
                <a:hlinkClick r:id="rId2"/>
              </a:rPr>
              <a:t>appel/modern/c/software/flex/flex.html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flex &amp; bison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- John </a:t>
            </a:r>
            <a:r>
              <a:rPr lang="en-US" dirty="0"/>
              <a:t>Levine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3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85999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Thank You!</a:t>
            </a:r>
            <a:endParaRPr lang="en-US" sz="8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Lexical Analysis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First phase of compiler</a:t>
            </a:r>
          </a:p>
          <a:p>
            <a:r>
              <a:rPr lang="en-US" dirty="0" smtClean="0">
                <a:latin typeface="Candara" pitchFamily="34" charset="0"/>
              </a:rPr>
              <a:t>Process of converting sequence of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characters</a:t>
            </a:r>
            <a:r>
              <a:rPr lang="en-US" dirty="0" smtClean="0">
                <a:latin typeface="Candara" pitchFamily="34" charset="0"/>
              </a:rPr>
              <a:t> to sequence of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tokens</a:t>
            </a:r>
          </a:p>
          <a:p>
            <a:endParaRPr lang="en-US" dirty="0" smtClean="0">
              <a:latin typeface="Candar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4343400"/>
            <a:ext cx="27432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 x= 2 + 3;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4191000"/>
            <a:ext cx="4343400" cy="990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ndara" pitchFamily="34" charset="0"/>
              </a:rPr>
              <a:t>INT ID ASSIGNOP NUM ADDOP NUM SEMICOLON</a:t>
            </a:r>
            <a:endParaRPr lang="en-US" sz="28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05200" y="4572000"/>
            <a:ext cx="533400" cy="228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Role of Lexical Analyzer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Identify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Tokens</a:t>
            </a:r>
          </a:p>
          <a:p>
            <a:r>
              <a:rPr lang="en-US" dirty="0" smtClean="0">
                <a:latin typeface="Candara" pitchFamily="34" charset="0"/>
              </a:rPr>
              <a:t>Insert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lexemes</a:t>
            </a:r>
            <a:r>
              <a:rPr lang="en-US" dirty="0" smtClean="0">
                <a:latin typeface="Candara" pitchFamily="34" charset="0"/>
              </a:rPr>
              <a:t> into Symbol Table</a:t>
            </a:r>
          </a:p>
          <a:p>
            <a:r>
              <a:rPr lang="en-US" dirty="0" smtClean="0">
                <a:latin typeface="Candara" pitchFamily="34" charset="0"/>
              </a:rPr>
              <a:t>Remove all white spaces</a:t>
            </a:r>
          </a:p>
          <a:p>
            <a:r>
              <a:rPr lang="en-US" dirty="0" smtClean="0">
                <a:latin typeface="Candara" pitchFamily="34" charset="0"/>
              </a:rPr>
              <a:t>Return </a:t>
            </a:r>
            <a:r>
              <a:rPr lang="en-US" dirty="0" smtClean="0">
                <a:solidFill>
                  <a:srgbClr val="C00000"/>
                </a:solidFill>
                <a:latin typeface="Candara" pitchFamily="34" charset="0"/>
              </a:rPr>
              <a:t>Tokens</a:t>
            </a:r>
            <a:r>
              <a:rPr lang="en-US" dirty="0" smtClean="0">
                <a:latin typeface="Candara" pitchFamily="34" charset="0"/>
              </a:rPr>
              <a:t> to Parser</a:t>
            </a:r>
          </a:p>
          <a:p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How we build </a:t>
            </a: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Lexer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?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 From Scratch?</a:t>
            </a:r>
          </a:p>
          <a:p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ndara" pitchFamily="34" charset="0"/>
              </a:rPr>
              <a:t>No</a:t>
            </a:r>
            <a:r>
              <a:rPr lang="en-US" dirty="0" smtClean="0">
                <a:latin typeface="Candara" pitchFamily="34" charset="0"/>
              </a:rPr>
              <a:t>! There are tools that generate </a:t>
            </a:r>
            <a:r>
              <a:rPr lang="en-US" dirty="0" err="1" smtClean="0">
                <a:latin typeface="Candara" pitchFamily="34" charset="0"/>
              </a:rPr>
              <a:t>lexer</a:t>
            </a:r>
            <a:r>
              <a:rPr lang="en-US" dirty="0" smtClean="0">
                <a:latin typeface="Candara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Life Savers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err="1">
                <a:latin typeface="Candara" pitchFamily="34" charset="0"/>
              </a:rPr>
              <a:t>l</a:t>
            </a:r>
            <a:r>
              <a:rPr lang="en-US" dirty="0" err="1" smtClean="0">
                <a:latin typeface="Candara" pitchFamily="34" charset="0"/>
              </a:rPr>
              <a:t>ex</a:t>
            </a:r>
            <a:endParaRPr lang="en-US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Lexical Analyzer Generator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Not used anymore</a:t>
            </a:r>
          </a:p>
          <a:p>
            <a:r>
              <a:rPr lang="en-US" dirty="0">
                <a:latin typeface="Candara" pitchFamily="34" charset="0"/>
              </a:rPr>
              <a:t>f</a:t>
            </a:r>
            <a:r>
              <a:rPr lang="en-US" dirty="0" smtClean="0">
                <a:latin typeface="Candara" pitchFamily="34" charset="0"/>
              </a:rPr>
              <a:t>lex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Free, open source alternative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We will use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lex/ </a:t>
            </a: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lex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3175" y="2209800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3175" y="3429000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3175" y="4724400"/>
            <a:ext cx="14478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2417109"/>
            <a:ext cx="1156385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Candara" pitchFamily="34" charset="0"/>
              </a:rPr>
              <a:t>scanner.l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260975" y="251460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64313" y="2322513"/>
            <a:ext cx="98325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lex.yy.c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665288" y="3657600"/>
            <a:ext cx="98325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ndara" pitchFamily="34" charset="0"/>
              </a:rPr>
              <a:t>lex.yy.c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746375" y="38100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260975" y="38100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592888" y="3595688"/>
            <a:ext cx="744412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ndara" pitchFamily="34" charset="0"/>
              </a:rPr>
              <a:t>a.out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618876" y="4800600"/>
            <a:ext cx="1124324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Source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program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968750" y="2209800"/>
            <a:ext cx="1156384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ndara" pitchFamily="34" charset="0"/>
              </a:rPr>
              <a:t>Lex</a:t>
            </a:r>
            <a:endParaRPr lang="en-US" sz="2000" dirty="0">
              <a:solidFill>
                <a:srgbClr val="000000"/>
              </a:solidFill>
              <a:latin typeface="Candara" pitchFamily="34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37000" y="3505200"/>
            <a:ext cx="1156384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C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078288" y="4953000"/>
            <a:ext cx="744412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ndara" pitchFamily="34" charset="0"/>
              </a:rPr>
              <a:t>a.out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477000" y="4876800"/>
            <a:ext cx="94247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ndara" pitchFamily="34" charset="0"/>
              </a:rPr>
              <a:t>Tokens</a:t>
            </a: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2743200" y="25908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2743200" y="51054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257800" y="51054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sz="2000">
              <a:latin typeface="Candar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1600200"/>
            <a:ext cx="3639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ndara" pitchFamily="34" charset="0"/>
              </a:rPr>
              <a:t>Scanner Generator Source Code</a:t>
            </a:r>
            <a:endParaRPr lang="en-US" sz="20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77000" y="1676400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ndara" pitchFamily="34" charset="0"/>
              </a:rPr>
              <a:t>Scanner Source Code</a:t>
            </a:r>
            <a:endParaRPr lang="en-US" sz="2000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0000" y="312420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ndara" pitchFamily="34" charset="0"/>
              </a:rPr>
              <a:t>Scanner</a:t>
            </a:r>
            <a:endParaRPr lang="en-US" sz="2000" dirty="0">
              <a:solidFill>
                <a:srgbClr val="C00000"/>
              </a:solidFill>
              <a:latin typeface="Candara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1524000" y="20574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</p:cNvCxnSpPr>
          <p:nvPr/>
        </p:nvCxnSpPr>
        <p:spPr>
          <a:xfrm rot="5400000">
            <a:off x="7410996" y="2056914"/>
            <a:ext cx="285690" cy="3248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162800" y="3428999"/>
            <a:ext cx="457200" cy="2094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flex Installation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Ubuntu: </a:t>
            </a:r>
            <a:r>
              <a:rPr lang="en-US" dirty="0" smtClean="0">
                <a:latin typeface="Candara" pitchFamily="34" charset="0"/>
              </a:rPr>
              <a:t>Run following commands in terminal</a:t>
            </a:r>
          </a:p>
          <a:p>
            <a:endParaRPr lang="en-US" dirty="0">
              <a:latin typeface="Candara" pitchFamily="34" charset="0"/>
            </a:endParaRPr>
          </a:p>
          <a:p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Windows: </a:t>
            </a:r>
            <a:r>
              <a:rPr lang="en-US" dirty="0" smtClean="0">
                <a:latin typeface="Candara" pitchFamily="34" charset="0"/>
              </a:rPr>
              <a:t>Try following link</a:t>
            </a:r>
            <a:endParaRPr lang="en-US" dirty="0">
              <a:latin typeface="Candara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ndara" pitchFamily="34" charset="0"/>
              </a:rPr>
              <a:t>	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://stackoverflow.com/questions/5456011/how-to-compile-lex-yacc-files-on-windows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2703493"/>
            <a:ext cx="7391400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ndara" pitchFamily="34" charset="0"/>
              </a:rPr>
              <a:t>sudo</a:t>
            </a:r>
            <a:r>
              <a:rPr lang="en-US" sz="2800" dirty="0" smtClean="0">
                <a:latin typeface="Candara" pitchFamily="34" charset="0"/>
              </a:rPr>
              <a:t> apt-get update</a:t>
            </a:r>
          </a:p>
          <a:p>
            <a:r>
              <a:rPr lang="en-US" sz="2800" dirty="0" err="1" smtClean="0">
                <a:latin typeface="Candara" pitchFamily="34" charset="0"/>
              </a:rPr>
              <a:t>sudo</a:t>
            </a:r>
            <a:r>
              <a:rPr lang="en-US" sz="2800" dirty="0" smtClean="0">
                <a:latin typeface="Candara" pitchFamily="34" charset="0"/>
              </a:rPr>
              <a:t> apt-get install flex</a:t>
            </a:r>
            <a:endParaRPr lang="en-US" sz="28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flex Program Structure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543800" cy="4678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/**** Definition Section ******/</a:t>
            </a:r>
            <a:endParaRPr lang="en-US" sz="2800" dirty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%%</a:t>
            </a:r>
          </a:p>
          <a:p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/**** Rules Section ********/</a:t>
            </a:r>
            <a:endParaRPr lang="en-US" sz="2800" dirty="0">
              <a:latin typeface="Candara" pitchFamily="34" charset="0"/>
            </a:endParaRP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%%</a:t>
            </a:r>
          </a:p>
          <a:p>
            <a:endParaRPr lang="en-US" sz="2800" dirty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/**** User </a:t>
            </a:r>
            <a:r>
              <a:rPr lang="en-US" sz="2800" dirty="0" err="1" smtClean="0">
                <a:latin typeface="Candara" pitchFamily="34" charset="0"/>
              </a:rPr>
              <a:t>SubRoutines</a:t>
            </a:r>
            <a:r>
              <a:rPr lang="en-US" sz="2800" dirty="0" smtClean="0">
                <a:latin typeface="Candara" pitchFamily="34" charset="0"/>
              </a:rPr>
              <a:t> *******/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505</Words>
  <Application>Microsoft Office PowerPoint</Application>
  <PresentationFormat>On-screen Show (4:3)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Candara</vt:lpstr>
      <vt:lpstr>Courier New</vt:lpstr>
      <vt:lpstr>Office Theme</vt:lpstr>
      <vt:lpstr>Lexical Analysis using FLEX</vt:lpstr>
      <vt:lpstr>Compiler Overview</vt:lpstr>
      <vt:lpstr>Lexical Analysis</vt:lpstr>
      <vt:lpstr>Role of Lexical Analyzer</vt:lpstr>
      <vt:lpstr>How we build Lexer?</vt:lpstr>
      <vt:lpstr>Life Savers</vt:lpstr>
      <vt:lpstr>flex/ lex</vt:lpstr>
      <vt:lpstr>flex Installation</vt:lpstr>
      <vt:lpstr>flex Program Structure</vt:lpstr>
      <vt:lpstr>i. Definition Section</vt:lpstr>
      <vt:lpstr>i. Definition Section</vt:lpstr>
      <vt:lpstr>ii. Rules Section</vt:lpstr>
      <vt:lpstr>ii. Rules Section</vt:lpstr>
      <vt:lpstr>iii. Subroutine Section</vt:lpstr>
      <vt:lpstr>iii. Subroutine Section</vt:lpstr>
      <vt:lpstr>Example 1</vt:lpstr>
      <vt:lpstr>Regular Expressions</vt:lpstr>
      <vt:lpstr>Regular Expressions</vt:lpstr>
      <vt:lpstr>Regular Expressions</vt:lpstr>
      <vt:lpstr>Frequently encountered terms</vt:lpstr>
      <vt:lpstr>Example 2</vt:lpstr>
      <vt:lpstr>Start States</vt:lpstr>
      <vt:lpstr>Example 3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 using FLEX</dc:title>
  <dc:creator>TAMAL</dc:creator>
  <cp:lastModifiedBy>Md. Iftekharul Islam Sakib</cp:lastModifiedBy>
  <cp:revision>27</cp:revision>
  <dcterms:created xsi:type="dcterms:W3CDTF">2016-09-24T18:35:38Z</dcterms:created>
  <dcterms:modified xsi:type="dcterms:W3CDTF">2017-03-14T07:57:34Z</dcterms:modified>
</cp:coreProperties>
</file>