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49"/>
    <p:restoredTop sz="94645"/>
  </p:normalViewPr>
  <p:slideViewPr>
    <p:cSldViewPr snapToGrid="0">
      <p:cViewPr varScale="1">
        <p:scale>
          <a:sx n="118" d="100"/>
          <a:sy n="118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979C4-D89F-4714-B02E-365854D8FCE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7F2D577-146A-4F4C-B3AB-F513A2503449}">
      <dgm:prSet/>
      <dgm:spPr/>
      <dgm:t>
        <a:bodyPr/>
        <a:lstStyle/>
        <a:p>
          <a:r>
            <a:rPr lang="en-US"/>
            <a:t>Error Detection</a:t>
          </a:r>
        </a:p>
      </dgm:t>
    </dgm:pt>
    <dgm:pt modelId="{A9234399-DFE6-45C8-A8E5-3BBCADF98652}" type="parTrans" cxnId="{16D2BCC3-B555-435D-8D12-F8C3247C6E27}">
      <dgm:prSet/>
      <dgm:spPr/>
      <dgm:t>
        <a:bodyPr/>
        <a:lstStyle/>
        <a:p>
          <a:endParaRPr lang="en-US"/>
        </a:p>
      </dgm:t>
    </dgm:pt>
    <dgm:pt modelId="{7E5FBD01-63C3-447C-82D4-040E05B1DA62}" type="sibTrans" cxnId="{16D2BCC3-B555-435D-8D12-F8C3247C6E27}">
      <dgm:prSet/>
      <dgm:spPr/>
      <dgm:t>
        <a:bodyPr/>
        <a:lstStyle/>
        <a:p>
          <a:endParaRPr lang="en-US"/>
        </a:p>
      </dgm:t>
    </dgm:pt>
    <dgm:pt modelId="{39ABB7C7-190A-4522-82AD-7F96C9217705}">
      <dgm:prSet/>
      <dgm:spPr/>
      <dgm:t>
        <a:bodyPr/>
        <a:lstStyle/>
        <a:p>
          <a:r>
            <a:rPr lang="en-US"/>
            <a:t>Error Correction</a:t>
          </a:r>
        </a:p>
      </dgm:t>
    </dgm:pt>
    <dgm:pt modelId="{1DC649D6-1C64-483C-823D-99035B05E519}" type="parTrans" cxnId="{E3451864-81D4-454D-8A87-5A7BC45572A2}">
      <dgm:prSet/>
      <dgm:spPr/>
      <dgm:t>
        <a:bodyPr/>
        <a:lstStyle/>
        <a:p>
          <a:endParaRPr lang="en-US"/>
        </a:p>
      </dgm:t>
    </dgm:pt>
    <dgm:pt modelId="{917B7975-4385-41A0-80EA-7B76AC8F074D}" type="sibTrans" cxnId="{E3451864-81D4-454D-8A87-5A7BC45572A2}">
      <dgm:prSet/>
      <dgm:spPr/>
      <dgm:t>
        <a:bodyPr/>
        <a:lstStyle/>
        <a:p>
          <a:endParaRPr lang="en-US"/>
        </a:p>
      </dgm:t>
    </dgm:pt>
    <dgm:pt modelId="{890E58F3-720B-4D91-850D-9CB115F74CEE}">
      <dgm:prSet custT="1"/>
      <dgm:spPr/>
      <dgm:t>
        <a:bodyPr/>
        <a:lstStyle/>
        <a:p>
          <a:r>
            <a:rPr lang="en-US" sz="4400" dirty="0"/>
            <a:t>Model </a:t>
          </a:r>
        </a:p>
        <a:p>
          <a:r>
            <a:rPr lang="en-US" sz="3200" dirty="0"/>
            <a:t>(NN, 2 Lin Layers)</a:t>
          </a:r>
          <a:endParaRPr lang="en-US" sz="4000" dirty="0"/>
        </a:p>
      </dgm:t>
    </dgm:pt>
    <dgm:pt modelId="{7F1A8210-CAB7-4A13-8CAE-0CA80008F31D}" type="parTrans" cxnId="{B08571D3-0E40-4615-9D83-C6E7F92E5AC3}">
      <dgm:prSet/>
      <dgm:spPr/>
      <dgm:t>
        <a:bodyPr/>
        <a:lstStyle/>
        <a:p>
          <a:endParaRPr lang="en-US"/>
        </a:p>
      </dgm:t>
    </dgm:pt>
    <dgm:pt modelId="{097DED9D-D16F-4AB0-BD22-7616AA9FFCB2}" type="sibTrans" cxnId="{B08571D3-0E40-4615-9D83-C6E7F92E5AC3}">
      <dgm:prSet/>
      <dgm:spPr/>
      <dgm:t>
        <a:bodyPr/>
        <a:lstStyle/>
        <a:p>
          <a:endParaRPr lang="en-US"/>
        </a:p>
      </dgm:t>
    </dgm:pt>
    <dgm:pt modelId="{F057A714-0283-1341-A851-9A6633A9B423}" type="pres">
      <dgm:prSet presAssocID="{12A979C4-D89F-4714-B02E-365854D8FCE5}" presName="outerComposite" presStyleCnt="0">
        <dgm:presLayoutVars>
          <dgm:chMax val="5"/>
          <dgm:dir/>
          <dgm:resizeHandles val="exact"/>
        </dgm:presLayoutVars>
      </dgm:prSet>
      <dgm:spPr/>
    </dgm:pt>
    <dgm:pt modelId="{96541BAD-EF8A-514D-97B4-363D2690EB82}" type="pres">
      <dgm:prSet presAssocID="{12A979C4-D89F-4714-B02E-365854D8FCE5}" presName="dummyMaxCanvas" presStyleCnt="0">
        <dgm:presLayoutVars/>
      </dgm:prSet>
      <dgm:spPr/>
    </dgm:pt>
    <dgm:pt modelId="{571495BB-05EF-2F4E-97A9-309943290AE5}" type="pres">
      <dgm:prSet presAssocID="{12A979C4-D89F-4714-B02E-365854D8FCE5}" presName="ThreeNodes_1" presStyleLbl="node1" presStyleIdx="0" presStyleCnt="3">
        <dgm:presLayoutVars>
          <dgm:bulletEnabled val="1"/>
        </dgm:presLayoutVars>
      </dgm:prSet>
      <dgm:spPr/>
    </dgm:pt>
    <dgm:pt modelId="{B653D037-0FE6-8C4A-B2FC-301C5B007C81}" type="pres">
      <dgm:prSet presAssocID="{12A979C4-D89F-4714-B02E-365854D8FCE5}" presName="ThreeNodes_2" presStyleLbl="node1" presStyleIdx="1" presStyleCnt="3">
        <dgm:presLayoutVars>
          <dgm:bulletEnabled val="1"/>
        </dgm:presLayoutVars>
      </dgm:prSet>
      <dgm:spPr/>
    </dgm:pt>
    <dgm:pt modelId="{618EE1EA-EF95-8D4F-9091-7918628824C7}" type="pres">
      <dgm:prSet presAssocID="{12A979C4-D89F-4714-B02E-365854D8FCE5}" presName="ThreeNodes_3" presStyleLbl="node1" presStyleIdx="2" presStyleCnt="3">
        <dgm:presLayoutVars>
          <dgm:bulletEnabled val="1"/>
        </dgm:presLayoutVars>
      </dgm:prSet>
      <dgm:spPr/>
    </dgm:pt>
    <dgm:pt modelId="{FC1218CA-948E-594B-BCE3-DB21969DDC94}" type="pres">
      <dgm:prSet presAssocID="{12A979C4-D89F-4714-B02E-365854D8FCE5}" presName="ThreeConn_1-2" presStyleLbl="fgAccFollowNode1" presStyleIdx="0" presStyleCnt="2">
        <dgm:presLayoutVars>
          <dgm:bulletEnabled val="1"/>
        </dgm:presLayoutVars>
      </dgm:prSet>
      <dgm:spPr/>
    </dgm:pt>
    <dgm:pt modelId="{346C42A5-02E0-CD46-A24A-39C80A1FFE87}" type="pres">
      <dgm:prSet presAssocID="{12A979C4-D89F-4714-B02E-365854D8FCE5}" presName="ThreeConn_2-3" presStyleLbl="fgAccFollowNode1" presStyleIdx="1" presStyleCnt="2">
        <dgm:presLayoutVars>
          <dgm:bulletEnabled val="1"/>
        </dgm:presLayoutVars>
      </dgm:prSet>
      <dgm:spPr/>
    </dgm:pt>
    <dgm:pt modelId="{495B29C5-5677-8D4F-8136-1405B40C8C25}" type="pres">
      <dgm:prSet presAssocID="{12A979C4-D89F-4714-B02E-365854D8FCE5}" presName="ThreeNodes_1_text" presStyleLbl="node1" presStyleIdx="2" presStyleCnt="3">
        <dgm:presLayoutVars>
          <dgm:bulletEnabled val="1"/>
        </dgm:presLayoutVars>
      </dgm:prSet>
      <dgm:spPr/>
    </dgm:pt>
    <dgm:pt modelId="{51421768-B8EC-0945-AAA0-21F167D798DC}" type="pres">
      <dgm:prSet presAssocID="{12A979C4-D89F-4714-B02E-365854D8FCE5}" presName="ThreeNodes_2_text" presStyleLbl="node1" presStyleIdx="2" presStyleCnt="3">
        <dgm:presLayoutVars>
          <dgm:bulletEnabled val="1"/>
        </dgm:presLayoutVars>
      </dgm:prSet>
      <dgm:spPr/>
    </dgm:pt>
    <dgm:pt modelId="{6DE8F065-CE0C-9B49-A1C5-4663A700CBE7}" type="pres">
      <dgm:prSet presAssocID="{12A979C4-D89F-4714-B02E-365854D8FCE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92EAF22-B821-7B40-91FE-6F5AF96D8FBE}" type="presOf" srcId="{890E58F3-720B-4D91-850D-9CB115F74CEE}" destId="{6DE8F065-CE0C-9B49-A1C5-4663A700CBE7}" srcOrd="1" destOrd="0" presId="urn:microsoft.com/office/officeart/2005/8/layout/vProcess5"/>
    <dgm:cxn modelId="{F690885B-CFCC-1E4F-870D-C9A80E4E493E}" type="presOf" srcId="{27F2D577-146A-4F4C-B3AB-F513A2503449}" destId="{571495BB-05EF-2F4E-97A9-309943290AE5}" srcOrd="0" destOrd="0" presId="urn:microsoft.com/office/officeart/2005/8/layout/vProcess5"/>
    <dgm:cxn modelId="{E3451864-81D4-454D-8A87-5A7BC45572A2}" srcId="{12A979C4-D89F-4714-B02E-365854D8FCE5}" destId="{39ABB7C7-190A-4522-82AD-7F96C9217705}" srcOrd="1" destOrd="0" parTransId="{1DC649D6-1C64-483C-823D-99035B05E519}" sibTransId="{917B7975-4385-41A0-80EA-7B76AC8F074D}"/>
    <dgm:cxn modelId="{EC1C2F92-8C53-3044-AC2C-0FF5421D60DC}" type="presOf" srcId="{27F2D577-146A-4F4C-B3AB-F513A2503449}" destId="{495B29C5-5677-8D4F-8136-1405B40C8C25}" srcOrd="1" destOrd="0" presId="urn:microsoft.com/office/officeart/2005/8/layout/vProcess5"/>
    <dgm:cxn modelId="{E34BB093-F18A-7A4F-A1BB-2D077DA08019}" type="presOf" srcId="{39ABB7C7-190A-4522-82AD-7F96C9217705}" destId="{51421768-B8EC-0945-AAA0-21F167D798DC}" srcOrd="1" destOrd="0" presId="urn:microsoft.com/office/officeart/2005/8/layout/vProcess5"/>
    <dgm:cxn modelId="{D82581A6-B2F9-624D-8727-339254547EE4}" type="presOf" srcId="{7E5FBD01-63C3-447C-82D4-040E05B1DA62}" destId="{FC1218CA-948E-594B-BCE3-DB21969DDC94}" srcOrd="0" destOrd="0" presId="urn:microsoft.com/office/officeart/2005/8/layout/vProcess5"/>
    <dgm:cxn modelId="{FC0DBDA7-D64A-0747-91CD-A9A54DFCE82A}" type="presOf" srcId="{890E58F3-720B-4D91-850D-9CB115F74CEE}" destId="{618EE1EA-EF95-8D4F-9091-7918628824C7}" srcOrd="0" destOrd="0" presId="urn:microsoft.com/office/officeart/2005/8/layout/vProcess5"/>
    <dgm:cxn modelId="{B81E69C3-8DA4-734D-88C1-1764055D9184}" type="presOf" srcId="{917B7975-4385-41A0-80EA-7B76AC8F074D}" destId="{346C42A5-02E0-CD46-A24A-39C80A1FFE87}" srcOrd="0" destOrd="0" presId="urn:microsoft.com/office/officeart/2005/8/layout/vProcess5"/>
    <dgm:cxn modelId="{16D2BCC3-B555-435D-8D12-F8C3247C6E27}" srcId="{12A979C4-D89F-4714-B02E-365854D8FCE5}" destId="{27F2D577-146A-4F4C-B3AB-F513A2503449}" srcOrd="0" destOrd="0" parTransId="{A9234399-DFE6-45C8-A8E5-3BBCADF98652}" sibTransId="{7E5FBD01-63C3-447C-82D4-040E05B1DA62}"/>
    <dgm:cxn modelId="{B08571D3-0E40-4615-9D83-C6E7F92E5AC3}" srcId="{12A979C4-D89F-4714-B02E-365854D8FCE5}" destId="{890E58F3-720B-4D91-850D-9CB115F74CEE}" srcOrd="2" destOrd="0" parTransId="{7F1A8210-CAB7-4A13-8CAE-0CA80008F31D}" sibTransId="{097DED9D-D16F-4AB0-BD22-7616AA9FFCB2}"/>
    <dgm:cxn modelId="{4D6061ED-0ACC-9D49-9F35-AFABBD9B864C}" type="presOf" srcId="{12A979C4-D89F-4714-B02E-365854D8FCE5}" destId="{F057A714-0283-1341-A851-9A6633A9B423}" srcOrd="0" destOrd="0" presId="urn:microsoft.com/office/officeart/2005/8/layout/vProcess5"/>
    <dgm:cxn modelId="{2D8B6FF4-DD22-D644-B34F-143A8A9BF57D}" type="presOf" srcId="{39ABB7C7-190A-4522-82AD-7F96C9217705}" destId="{B653D037-0FE6-8C4A-B2FC-301C5B007C81}" srcOrd="0" destOrd="0" presId="urn:microsoft.com/office/officeart/2005/8/layout/vProcess5"/>
    <dgm:cxn modelId="{CB61ABEA-076A-8840-B3A2-FFC9072DC694}" type="presParOf" srcId="{F057A714-0283-1341-A851-9A6633A9B423}" destId="{96541BAD-EF8A-514D-97B4-363D2690EB82}" srcOrd="0" destOrd="0" presId="urn:microsoft.com/office/officeart/2005/8/layout/vProcess5"/>
    <dgm:cxn modelId="{ED299295-9CBA-CB4E-8BFB-F9A4CB71A871}" type="presParOf" srcId="{F057A714-0283-1341-A851-9A6633A9B423}" destId="{571495BB-05EF-2F4E-97A9-309943290AE5}" srcOrd="1" destOrd="0" presId="urn:microsoft.com/office/officeart/2005/8/layout/vProcess5"/>
    <dgm:cxn modelId="{6573F7F8-6AFE-0A4C-B913-34D5A205DEB3}" type="presParOf" srcId="{F057A714-0283-1341-A851-9A6633A9B423}" destId="{B653D037-0FE6-8C4A-B2FC-301C5B007C81}" srcOrd="2" destOrd="0" presId="urn:microsoft.com/office/officeart/2005/8/layout/vProcess5"/>
    <dgm:cxn modelId="{5F46A54F-5755-D145-9578-8B92FF2E4E10}" type="presParOf" srcId="{F057A714-0283-1341-A851-9A6633A9B423}" destId="{618EE1EA-EF95-8D4F-9091-7918628824C7}" srcOrd="3" destOrd="0" presId="urn:microsoft.com/office/officeart/2005/8/layout/vProcess5"/>
    <dgm:cxn modelId="{3AE5B62E-6C50-1745-9F05-FDD4897DFB56}" type="presParOf" srcId="{F057A714-0283-1341-A851-9A6633A9B423}" destId="{FC1218CA-948E-594B-BCE3-DB21969DDC94}" srcOrd="4" destOrd="0" presId="urn:microsoft.com/office/officeart/2005/8/layout/vProcess5"/>
    <dgm:cxn modelId="{25BDE281-D1DF-B94B-9677-EAD196BD072D}" type="presParOf" srcId="{F057A714-0283-1341-A851-9A6633A9B423}" destId="{346C42A5-02E0-CD46-A24A-39C80A1FFE87}" srcOrd="5" destOrd="0" presId="urn:microsoft.com/office/officeart/2005/8/layout/vProcess5"/>
    <dgm:cxn modelId="{87CED612-9455-344E-8119-BB0DF3A04BC0}" type="presParOf" srcId="{F057A714-0283-1341-A851-9A6633A9B423}" destId="{495B29C5-5677-8D4F-8136-1405B40C8C25}" srcOrd="6" destOrd="0" presId="urn:microsoft.com/office/officeart/2005/8/layout/vProcess5"/>
    <dgm:cxn modelId="{DAED3B44-E78C-6049-AEDA-5627FF299879}" type="presParOf" srcId="{F057A714-0283-1341-A851-9A6633A9B423}" destId="{51421768-B8EC-0945-AAA0-21F167D798DC}" srcOrd="7" destOrd="0" presId="urn:microsoft.com/office/officeart/2005/8/layout/vProcess5"/>
    <dgm:cxn modelId="{7B2CC4B8-5B25-C54C-A6A0-00696C7F84DF}" type="presParOf" srcId="{F057A714-0283-1341-A851-9A6633A9B423}" destId="{6DE8F065-CE0C-9B49-A1C5-4663A700CBE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495BB-05EF-2F4E-97A9-309943290AE5}">
      <dsp:nvSpPr>
        <dsp:cNvPr id="0" name=""/>
        <dsp:cNvSpPr/>
      </dsp:nvSpPr>
      <dsp:spPr>
        <a:xfrm>
          <a:off x="0" y="0"/>
          <a:ext cx="5409590" cy="16541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Error Detection</a:t>
          </a:r>
        </a:p>
      </dsp:txBody>
      <dsp:txXfrm>
        <a:off x="48448" y="48448"/>
        <a:ext cx="3624634" cy="1557253"/>
      </dsp:txXfrm>
    </dsp:sp>
    <dsp:sp modelId="{B653D037-0FE6-8C4A-B2FC-301C5B007C81}">
      <dsp:nvSpPr>
        <dsp:cNvPr id="0" name=""/>
        <dsp:cNvSpPr/>
      </dsp:nvSpPr>
      <dsp:spPr>
        <a:xfrm>
          <a:off x="477316" y="1929841"/>
          <a:ext cx="5409590" cy="1654149"/>
        </a:xfrm>
        <a:prstGeom prst="roundRect">
          <a:avLst>
            <a:gd name="adj" fmla="val 10000"/>
          </a:avLst>
        </a:prstGeom>
        <a:solidFill>
          <a:schemeClr val="accent2">
            <a:hueOff val="-756048"/>
            <a:satOff val="-1920"/>
            <a:lumOff val="-2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Error Correction</a:t>
          </a:r>
        </a:p>
      </dsp:txBody>
      <dsp:txXfrm>
        <a:off x="525764" y="1978289"/>
        <a:ext cx="3760180" cy="1557253"/>
      </dsp:txXfrm>
    </dsp:sp>
    <dsp:sp modelId="{618EE1EA-EF95-8D4F-9091-7918628824C7}">
      <dsp:nvSpPr>
        <dsp:cNvPr id="0" name=""/>
        <dsp:cNvSpPr/>
      </dsp:nvSpPr>
      <dsp:spPr>
        <a:xfrm>
          <a:off x="954633" y="3859682"/>
          <a:ext cx="5409590" cy="1654149"/>
        </a:xfrm>
        <a:prstGeom prst="roundRect">
          <a:avLst>
            <a:gd name="adj" fmla="val 10000"/>
          </a:avLst>
        </a:prstGeom>
        <a:solidFill>
          <a:schemeClr val="accent2">
            <a:hueOff val="-1512095"/>
            <a:satOff val="-3839"/>
            <a:lumOff val="-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Model 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(NN, 2 Lin Layers)</a:t>
          </a:r>
          <a:endParaRPr lang="en-US" sz="4000" kern="1200" dirty="0"/>
        </a:p>
      </dsp:txBody>
      <dsp:txXfrm>
        <a:off x="1003081" y="3908130"/>
        <a:ext cx="3760180" cy="1557253"/>
      </dsp:txXfrm>
    </dsp:sp>
    <dsp:sp modelId="{FC1218CA-948E-594B-BCE3-DB21969DDC94}">
      <dsp:nvSpPr>
        <dsp:cNvPr id="0" name=""/>
        <dsp:cNvSpPr/>
      </dsp:nvSpPr>
      <dsp:spPr>
        <a:xfrm>
          <a:off x="4334393" y="1254396"/>
          <a:ext cx="1075197" cy="107519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76312" y="1254396"/>
        <a:ext cx="591359" cy="809086"/>
      </dsp:txXfrm>
    </dsp:sp>
    <dsp:sp modelId="{346C42A5-02E0-CD46-A24A-39C80A1FFE87}">
      <dsp:nvSpPr>
        <dsp:cNvPr id="0" name=""/>
        <dsp:cNvSpPr/>
      </dsp:nvSpPr>
      <dsp:spPr>
        <a:xfrm>
          <a:off x="4811709" y="3173210"/>
          <a:ext cx="1075197" cy="107519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574554"/>
            <a:satOff val="-5379"/>
            <a:lumOff val="-117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574554"/>
              <a:satOff val="-5379"/>
              <a:lumOff val="-11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53628" y="3173210"/>
        <a:ext cx="591359" cy="80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91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5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2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5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3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9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2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1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7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8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6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F040B6FD-DAB9-ED7F-AC49-6AD08F8DF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82" r="-1" b="670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8FD47-D13D-575F-CDEB-345F2E2D2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7855528" cy="3204134"/>
          </a:xfrm>
        </p:spPr>
        <p:txBody>
          <a:bodyPr anchor="b">
            <a:normAutofit/>
          </a:bodyPr>
          <a:lstStyle/>
          <a:p>
            <a:r>
              <a:rPr lang="en-US" sz="4000" dirty="0"/>
              <a:t>Fairness Evaluation of AI Approaches to Data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F5240-4A53-22F3-C786-379B3A032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Anna Stephens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12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62ED2-E3C0-4C24-576C-B99D4D6B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Model Results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39A516-27D7-2B82-599E-04F48E175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142889"/>
              </p:ext>
            </p:extLst>
          </p:nvPr>
        </p:nvGraphicFramePr>
        <p:xfrm>
          <a:off x="1271765" y="1720145"/>
          <a:ext cx="1016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984">
                  <a:extLst>
                    <a:ext uri="{9D8B030D-6E8A-4147-A177-3AD203B41FA5}">
                      <a16:colId xmlns:a16="http://schemas.microsoft.com/office/drawing/2014/main" val="2978657765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1265153131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1309686207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1983863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compas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german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09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0.94785 +/- 0.01030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0.72600 +/- 0.03254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0.83238 +/- 0.00660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34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0.89685 +/- 0.01120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0.68000 +/- 0.02236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0.80605 +/- 0.00939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58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0.88843 +/- 0.01095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0.68950 +/- 0.03118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0.80605 +/- 0.00920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6642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D63CEA-71F4-1A46-F815-4125F69FF6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982661"/>
              </p:ext>
            </p:extLst>
          </p:nvPr>
        </p:nvGraphicFramePr>
        <p:xfrm>
          <a:off x="1271765" y="3461984"/>
          <a:ext cx="10167936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41984">
                  <a:extLst>
                    <a:ext uri="{9D8B030D-6E8A-4147-A177-3AD203B41FA5}">
                      <a16:colId xmlns:a16="http://schemas.microsoft.com/office/drawing/2014/main" val="2978657765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1265153131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1309686207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1983863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compas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german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09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0.00979 +/- 0.00705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0.08770 +/- 0.06239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0.08263 +/- 0.01539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34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0.02696 +/- 0.01585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0.06859 +/- 0.06732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0.05816 +/- 0.02253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58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0.01589 +/- 0.01391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0.06382 +/- 0.05835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0.05484 +/- 0.02323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6642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69817B2-5ECA-A906-6991-FA2CDCA4AF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6455564"/>
              </p:ext>
            </p:extLst>
          </p:nvPr>
        </p:nvGraphicFramePr>
        <p:xfrm>
          <a:off x="1271765" y="5053646"/>
          <a:ext cx="10167936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41984">
                  <a:extLst>
                    <a:ext uri="{9D8B030D-6E8A-4147-A177-3AD203B41FA5}">
                      <a16:colId xmlns:a16="http://schemas.microsoft.com/office/drawing/2014/main" val="2978657765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1265153131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1309686207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1983863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compas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german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09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0.06012 +/- 0.01431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0.10678 +/- 0.08049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0.17019 +/- 0.01741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34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0.07603 +/- 0.01408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0.03587 +/- 0.09377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0.13495 +/- 0.02634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58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0.06523 +/- 0.01223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0.05291 +/- 0.07364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0.13225 +/- 0.02962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66423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C26E4CE-F5B7-BB17-4BC1-140EB339E031}"/>
              </a:ext>
            </a:extLst>
          </p:cNvPr>
          <p:cNvSpPr/>
          <p:nvPr/>
        </p:nvSpPr>
        <p:spPr>
          <a:xfrm>
            <a:off x="768435" y="1720145"/>
            <a:ext cx="422874" cy="14833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Accuracy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97EBED-D113-F1C3-889A-14972B3F5B33}"/>
              </a:ext>
            </a:extLst>
          </p:cNvPr>
          <p:cNvSpPr/>
          <p:nvPr/>
        </p:nvSpPr>
        <p:spPr>
          <a:xfrm>
            <a:off x="747993" y="3461984"/>
            <a:ext cx="422874" cy="1483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Equalized Odds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0984D-92F3-0B21-9B16-860B68EAAB15}"/>
              </a:ext>
            </a:extLst>
          </p:cNvPr>
          <p:cNvSpPr/>
          <p:nvPr/>
        </p:nvSpPr>
        <p:spPr>
          <a:xfrm>
            <a:off x="747993" y="5046899"/>
            <a:ext cx="422874" cy="1483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Statistical Parity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FB4EDF7F-8B3B-8937-E13B-3F0F87719369}"/>
              </a:ext>
            </a:extLst>
          </p:cNvPr>
          <p:cNvSpPr/>
          <p:nvPr/>
        </p:nvSpPr>
        <p:spPr>
          <a:xfrm>
            <a:off x="8364801" y="1857721"/>
            <a:ext cx="321999" cy="159325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F9A4E6A3-6521-6FC8-6C32-E2D76F5BD7AF}"/>
              </a:ext>
            </a:extLst>
          </p:cNvPr>
          <p:cNvSpPr/>
          <p:nvPr/>
        </p:nvSpPr>
        <p:spPr>
          <a:xfrm rot="10800000">
            <a:off x="5772477" y="1785208"/>
            <a:ext cx="321999" cy="15932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D4D0F721-67E9-5B18-8542-9F5710DA63A9}"/>
              </a:ext>
            </a:extLst>
          </p:cNvPr>
          <p:cNvSpPr/>
          <p:nvPr/>
        </p:nvSpPr>
        <p:spPr>
          <a:xfrm rot="10800000">
            <a:off x="5772477" y="3537101"/>
            <a:ext cx="321999" cy="159325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4957F21B-ACAF-E321-47EB-DBC70FC6D1C8}"/>
              </a:ext>
            </a:extLst>
          </p:cNvPr>
          <p:cNvSpPr/>
          <p:nvPr/>
        </p:nvSpPr>
        <p:spPr>
          <a:xfrm rot="10800000">
            <a:off x="8364801" y="3537101"/>
            <a:ext cx="321999" cy="159325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EFB51914-F3E5-0259-E17F-FC75D253A1FD}"/>
              </a:ext>
            </a:extLst>
          </p:cNvPr>
          <p:cNvSpPr/>
          <p:nvPr/>
        </p:nvSpPr>
        <p:spPr>
          <a:xfrm rot="10800000">
            <a:off x="5772476" y="5124160"/>
            <a:ext cx="321999" cy="159325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778F3BD4-4241-087B-100A-2451E8EC4891}"/>
              </a:ext>
            </a:extLst>
          </p:cNvPr>
          <p:cNvSpPr/>
          <p:nvPr/>
        </p:nvSpPr>
        <p:spPr>
          <a:xfrm>
            <a:off x="8364800" y="5204275"/>
            <a:ext cx="321999" cy="15932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80AD3D41-CD83-B4E3-9324-BCE2B3A3C40C}"/>
              </a:ext>
            </a:extLst>
          </p:cNvPr>
          <p:cNvSpPr/>
          <p:nvPr/>
        </p:nvSpPr>
        <p:spPr>
          <a:xfrm rot="10800000">
            <a:off x="10920235" y="3524498"/>
            <a:ext cx="321999" cy="159325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A9B13DAB-C4FC-FAB9-E966-7179705E94A2}"/>
              </a:ext>
            </a:extLst>
          </p:cNvPr>
          <p:cNvSpPr/>
          <p:nvPr/>
        </p:nvSpPr>
        <p:spPr>
          <a:xfrm rot="10800000">
            <a:off x="10920235" y="5124160"/>
            <a:ext cx="321999" cy="159325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948661-2441-E4F1-B38E-DD2EF4C29720}"/>
              </a:ext>
            </a:extLst>
          </p:cNvPr>
          <p:cNvSpPr/>
          <p:nvPr/>
        </p:nvSpPr>
        <p:spPr>
          <a:xfrm>
            <a:off x="10957125" y="1796014"/>
            <a:ext cx="170132" cy="17013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85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3F87-5168-7D80-D174-883622BE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8187-BB43-35F7-0597-ACF0CE36C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13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1FF0-879F-0CD5-044E-CC0F579B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4EF07-CBA6-3A9C-2187-BB4C4766A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9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677B-80BC-73D9-7E24-48B7A786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F5ECA-244F-2BDC-6254-5DC2A6F17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M. Mahdavi, Z.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Abedjan</a:t>
            </a:r>
            <a:r>
              <a:rPr lang="en-US" b="0" i="0" dirty="0">
                <a:effectLst/>
                <a:latin typeface="Arial" panose="020B0604020202020204" pitchFamily="34" charset="0"/>
              </a:rPr>
              <a:t>, R. Castro Fernandez, S. Madden, M.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Ouzzani</a:t>
            </a:r>
            <a:r>
              <a:rPr lang="en-US" b="0" i="0" dirty="0">
                <a:effectLst/>
                <a:latin typeface="Arial" panose="020B0604020202020204" pitchFamily="34" charset="0"/>
              </a:rPr>
              <a:t>, M.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Stonebraker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and N. Tang. Raha: A configuration-free error detection system. In </a:t>
            </a:r>
            <a:r>
              <a:rPr lang="en-US" b="0" i="1" dirty="0">
                <a:effectLst/>
                <a:latin typeface="Arial" panose="020B0604020202020204" pitchFamily="34" charset="0"/>
              </a:rPr>
              <a:t>Proceedings of the 2019 International Conference on Management of Data</a:t>
            </a:r>
            <a:r>
              <a:rPr lang="en-US" b="0" i="0" dirty="0">
                <a:effectLst/>
                <a:latin typeface="Arial" panose="020B0604020202020204" pitchFamily="34" charset="0"/>
              </a:rPr>
              <a:t>, pages 865–882, 2019.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M. Mahdavi and Z.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Abedjan</a:t>
            </a:r>
            <a:r>
              <a:rPr lang="en-US" b="0" i="0" dirty="0">
                <a:effectLst/>
                <a:latin typeface="Arial" panose="020B0604020202020204" pitchFamily="34" charset="0"/>
              </a:rPr>
              <a:t>. Baran: Effective error correction via a unified context representation and transfer learning. </a:t>
            </a:r>
            <a:r>
              <a:rPr lang="en-US" b="0" i="1" dirty="0">
                <a:effectLst/>
                <a:latin typeface="Arial" panose="020B0604020202020204" pitchFamily="34" charset="0"/>
              </a:rPr>
              <a:t>Proceedings of the VLDB Endowment</a:t>
            </a:r>
            <a:r>
              <a:rPr lang="en-US" b="0" i="0" dirty="0">
                <a:effectLst/>
                <a:latin typeface="Arial" panose="020B0604020202020204" pitchFamily="34" charset="0"/>
              </a:rPr>
              <a:t>, 13(12):1948–1961, 2020.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J. Angwin, J. Larson, S.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Mattu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and L. Kirchner. Machine bias.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propublica</a:t>
            </a:r>
            <a:r>
              <a:rPr lang="en-US" b="0" i="0" dirty="0">
                <a:effectLst/>
                <a:latin typeface="Arial" panose="020B0604020202020204" pitchFamily="34" charset="0"/>
              </a:rPr>
              <a:t>, may 23, 2016, 2016.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D.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Dua</a:t>
            </a:r>
            <a:r>
              <a:rPr lang="en-US" b="0" i="0" dirty="0">
                <a:effectLst/>
                <a:latin typeface="Arial" panose="020B0604020202020204" pitchFamily="34" charset="0"/>
              </a:rPr>
              <a:t> and C. Graff. UCI machine learning repository, 2017. URL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http://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archive.ics.uci.edu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/ml</a:t>
            </a:r>
            <a:r>
              <a:rPr lang="en-US" dirty="0">
                <a:latin typeface="Courier New" panose="02070309020205020404" pitchFamily="49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01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E94D8D-BC47-413E-91AB-A2FCCE172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F4990-32A2-840C-5CB6-59449EA9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1749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Questions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41771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4FE0918D-E0B2-597D-B60F-D6798E5B8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6059" y="286602"/>
            <a:ext cx="3879879" cy="387987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5905709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18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DB07-F900-5D38-17F7-FFD6CBEB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– 2 Steps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CF045-8E97-777A-854A-FB75E25DB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Raha</a:t>
            </a:r>
            <a:r>
              <a:rPr lang="en-US" baseline="-25000" dirty="0"/>
              <a:t>[1]</a:t>
            </a:r>
            <a:r>
              <a:rPr lang="en-US" dirty="0"/>
              <a:t> – Error Detection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4C002A-69E7-9574-9DD6-DACACB10DF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Run Multiple Algorithms</a:t>
            </a:r>
          </a:p>
          <a:p>
            <a:r>
              <a:rPr lang="en-US" dirty="0"/>
              <a:t>Feature Vector (1 per cell)</a:t>
            </a:r>
          </a:p>
          <a:p>
            <a:r>
              <a:rPr lang="en-US" dirty="0"/>
              <a:t>Clustering on the Feature Vector </a:t>
            </a:r>
          </a:p>
          <a:p>
            <a:pPr marL="0" indent="0">
              <a:buNone/>
            </a:pPr>
            <a:r>
              <a:rPr lang="en-US" dirty="0"/>
              <a:t>(1 clustering algorithm per column)</a:t>
            </a:r>
          </a:p>
          <a:p>
            <a:r>
              <a:rPr lang="en-US" dirty="0"/>
              <a:t>Send samples to User</a:t>
            </a:r>
          </a:p>
          <a:p>
            <a:r>
              <a:rPr lang="en-US" dirty="0"/>
              <a:t>Iterate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6212DD-DCBD-9811-1C3F-2BECB5EC7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Baran</a:t>
            </a:r>
            <a:r>
              <a:rPr lang="en-US" baseline="-25000" dirty="0"/>
              <a:t>[2]</a:t>
            </a:r>
            <a:r>
              <a:rPr lang="en-US" dirty="0"/>
              <a:t> – Error Correction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C39A02-5102-151B-8AA0-6604F3D163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Pretrain set of error correction models</a:t>
            </a:r>
          </a:p>
          <a:p>
            <a:r>
              <a:rPr lang="en-US" dirty="0"/>
              <a:t>Fine tune with user feedback</a:t>
            </a:r>
          </a:p>
          <a:p>
            <a:r>
              <a:rPr lang="en-US" dirty="0"/>
              <a:t>Error correction models predict possible corrections</a:t>
            </a:r>
          </a:p>
          <a:p>
            <a:r>
              <a:rPr lang="en-US" dirty="0"/>
              <a:t>Classifier predicts final correction</a:t>
            </a:r>
          </a:p>
        </p:txBody>
      </p:sp>
    </p:spTree>
    <p:extLst>
      <p:ext uri="{BB962C8B-B14F-4D97-AF65-F5344CB8AC3E}">
        <p14:creationId xmlns:p14="http://schemas.microsoft.com/office/powerpoint/2010/main" val="67269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3EDB-DE1C-92CF-30BA-44CAFBA8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C4217-F394-6EEC-18D0-60A92F14F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58729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Statistical Parity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1C58D4-015C-A8EF-692D-A22EF3301A32}"/>
              </a:ext>
            </a:extLst>
          </p:cNvPr>
          <p:cNvSpPr txBox="1">
            <a:spLocks/>
          </p:cNvSpPr>
          <p:nvPr/>
        </p:nvSpPr>
        <p:spPr>
          <a:xfrm>
            <a:off x="1115568" y="4022806"/>
            <a:ext cx="10168128" cy="58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Equality of Odds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62DD1E-A3C2-7C03-CFDF-43FCBB9E4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796333"/>
            <a:ext cx="7772400" cy="617611"/>
          </a:xfrm>
          <a:prstGeom prst="rect">
            <a:avLst/>
          </a:prstGeom>
        </p:spPr>
      </p:pic>
      <p:pic>
        <p:nvPicPr>
          <p:cNvPr id="10" name="Picture 9" descr="A picture containing text, font, white, typography&#10;&#10;Description automatically generated">
            <a:extLst>
              <a:ext uri="{FF2B5EF4-FFF2-40B4-BE49-F238E27FC236}">
                <a16:creationId xmlns:a16="http://schemas.microsoft.com/office/drawing/2014/main" id="{150BA5B2-C5B2-F704-7CD8-367BE79F1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514818"/>
            <a:ext cx="7772400" cy="10655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B0CB47-7F40-EFF4-7FDB-6B6792BE9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252" y="3060467"/>
            <a:ext cx="6688759" cy="69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2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815EE7-CCE6-1BA7-72A0-E551E255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/>
              <a:t>Datasets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048F1A-5AB4-72A8-E16B-8AEE48168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526673"/>
              </p:ext>
            </p:extLst>
          </p:nvPr>
        </p:nvGraphicFramePr>
        <p:xfrm>
          <a:off x="295608" y="2567446"/>
          <a:ext cx="11692648" cy="3274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678">
                  <a:extLst>
                    <a:ext uri="{9D8B030D-6E8A-4147-A177-3AD203B41FA5}">
                      <a16:colId xmlns:a16="http://schemas.microsoft.com/office/drawing/2014/main" val="2397482293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1812365230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val="3249287770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1705044269"/>
                    </a:ext>
                  </a:extLst>
                </a:gridCol>
                <a:gridCol w="1513114">
                  <a:extLst>
                    <a:ext uri="{9D8B030D-6E8A-4147-A177-3AD203B41FA5}">
                      <a16:colId xmlns:a16="http://schemas.microsoft.com/office/drawing/2014/main" val="689272282"/>
                    </a:ext>
                  </a:extLst>
                </a:gridCol>
                <a:gridCol w="3559629">
                  <a:extLst>
                    <a:ext uri="{9D8B030D-6E8A-4147-A177-3AD203B41FA5}">
                      <a16:colId xmlns:a16="http://schemas.microsoft.com/office/drawing/2014/main" val="1485548443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1402828277"/>
                    </a:ext>
                  </a:extLst>
                </a:gridCol>
                <a:gridCol w="1342027">
                  <a:extLst>
                    <a:ext uri="{9D8B030D-6E8A-4147-A177-3AD203B41FA5}">
                      <a16:colId xmlns:a16="http://schemas.microsoft.com/office/drawing/2014/main" val="483774562"/>
                    </a:ext>
                  </a:extLst>
                </a:gridCol>
              </a:tblGrid>
              <a:tr h="541571">
                <a:tc>
                  <a:txBody>
                    <a:bodyPr/>
                    <a:lstStyle/>
                    <a:p>
                      <a:r>
                        <a:rPr lang="en-US" sz="2000"/>
                        <a:t>Dataset</a:t>
                      </a:r>
                    </a:p>
                  </a:txBody>
                  <a:tcPr marL="123084" marR="123084" marT="61542" marB="6154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</a:t>
                      </a:r>
                    </a:p>
                  </a:txBody>
                  <a:tcPr marL="123084" marR="123084" marT="61542" marB="6154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Label</a:t>
                      </a:r>
                    </a:p>
                  </a:txBody>
                  <a:tcPr marL="123084" marR="123084" marT="61542" marB="6154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Priv</a:t>
                      </a:r>
                    </a:p>
                  </a:txBody>
                  <a:tcPr marL="123084" marR="123084" marT="61542" marB="6154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Protected</a:t>
                      </a:r>
                    </a:p>
                  </a:txBody>
                  <a:tcPr marL="123084" marR="123084" marT="61542" marB="61542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3084" marR="123084" marT="61542" marB="6154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Feat</a:t>
                      </a:r>
                    </a:p>
                  </a:txBody>
                  <a:tcPr marL="123084" marR="123084" marT="61542" marB="6154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Cells</a:t>
                      </a:r>
                    </a:p>
                  </a:txBody>
                  <a:tcPr marL="123084" marR="123084" marT="61542" marB="61542"/>
                </a:tc>
                <a:extLst>
                  <a:ext uri="{0D108BD9-81ED-4DB2-BD59-A6C34878D82A}">
                    <a16:rowId xmlns:a16="http://schemas.microsoft.com/office/drawing/2014/main" val="3025907574"/>
                  </a:ext>
                </a:extLst>
              </a:tr>
              <a:tr h="910824">
                <a:tc>
                  <a:txBody>
                    <a:bodyPr/>
                    <a:lstStyle/>
                    <a:p>
                      <a:r>
                        <a:rPr lang="en-US" sz="2000" dirty="0" err="1"/>
                        <a:t>compas</a:t>
                      </a:r>
                      <a:r>
                        <a:rPr lang="en-US" sz="2000" baseline="-25000" dirty="0"/>
                        <a:t>[3]</a:t>
                      </a:r>
                      <a:endParaRPr lang="en-US" sz="2000" dirty="0"/>
                    </a:p>
                  </a:txBody>
                  <a:tcPr marL="123084" marR="123084" marT="61542" marB="6154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11757</a:t>
                      </a:r>
                    </a:p>
                  </a:txBody>
                  <a:tcPr marL="123084" marR="123084" marT="61542" marB="6154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recid</a:t>
                      </a:r>
                    </a:p>
                  </a:txBody>
                  <a:tcPr marL="123084" marR="123084" marT="61542" marB="6154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8054</a:t>
                      </a:r>
                    </a:p>
                  </a:txBody>
                  <a:tcPr marL="123084" marR="123084" marT="61542" marB="6154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race</a:t>
                      </a:r>
                    </a:p>
                  </a:txBody>
                  <a:tcPr marL="123084" marR="123084" marT="61542" marB="61542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cauc</a:t>
                      </a:r>
                      <a:r>
                        <a:rPr lang="en-US" sz="2000" dirty="0"/>
                        <a:t>: 4085, other: 7672</a:t>
                      </a:r>
                    </a:p>
                  </a:txBody>
                  <a:tcPr marL="123084" marR="123084" marT="61542" marB="6154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88</a:t>
                      </a:r>
                    </a:p>
                  </a:txBody>
                  <a:tcPr marL="123084" marR="123084" marT="61542" marB="6154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1034616</a:t>
                      </a:r>
                    </a:p>
                  </a:txBody>
                  <a:tcPr marL="123084" marR="123084" marT="61542" marB="61542"/>
                </a:tc>
                <a:extLst>
                  <a:ext uri="{0D108BD9-81ED-4DB2-BD59-A6C34878D82A}">
                    <a16:rowId xmlns:a16="http://schemas.microsoft.com/office/drawing/2014/main" val="1883208372"/>
                  </a:ext>
                </a:extLst>
              </a:tr>
              <a:tr h="910824">
                <a:tc>
                  <a:txBody>
                    <a:bodyPr/>
                    <a:lstStyle/>
                    <a:p>
                      <a:r>
                        <a:rPr lang="en-US" sz="2000" dirty="0" err="1"/>
                        <a:t>german</a:t>
                      </a:r>
                      <a:r>
                        <a:rPr lang="en-US" sz="2000" baseline="-25000" dirty="0"/>
                        <a:t>[4]</a:t>
                      </a:r>
                      <a:endParaRPr lang="en-US" sz="2000" dirty="0"/>
                    </a:p>
                  </a:txBody>
                  <a:tcPr marL="123084" marR="123084" marT="61542" marB="6154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1000</a:t>
                      </a:r>
                    </a:p>
                  </a:txBody>
                  <a:tcPr marL="123084" marR="123084" marT="61542" marB="6154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credit</a:t>
                      </a:r>
                    </a:p>
                  </a:txBody>
                  <a:tcPr marL="123084" marR="123084" marT="61542" marB="6154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300</a:t>
                      </a:r>
                    </a:p>
                  </a:txBody>
                  <a:tcPr marL="123084" marR="123084" marT="61542" marB="6154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gender</a:t>
                      </a:r>
                    </a:p>
                  </a:txBody>
                  <a:tcPr marL="123084" marR="123084" marT="61542" marB="6154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male: 690, female: 310</a:t>
                      </a:r>
                    </a:p>
                  </a:txBody>
                  <a:tcPr marL="123084" marR="123084" marT="61542" marB="6154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58</a:t>
                      </a:r>
                    </a:p>
                  </a:txBody>
                  <a:tcPr marL="123084" marR="123084" marT="61542" marB="6154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58000</a:t>
                      </a:r>
                    </a:p>
                  </a:txBody>
                  <a:tcPr marL="123084" marR="123084" marT="61542" marB="61542"/>
                </a:tc>
                <a:extLst>
                  <a:ext uri="{0D108BD9-81ED-4DB2-BD59-A6C34878D82A}">
                    <a16:rowId xmlns:a16="http://schemas.microsoft.com/office/drawing/2014/main" val="2337039573"/>
                  </a:ext>
                </a:extLst>
              </a:tr>
              <a:tr h="910824">
                <a:tc>
                  <a:txBody>
                    <a:bodyPr/>
                    <a:lstStyle/>
                    <a:p>
                      <a:r>
                        <a:rPr lang="en-US" sz="2000" dirty="0"/>
                        <a:t>adult*</a:t>
                      </a:r>
                      <a:r>
                        <a:rPr lang="en-US" sz="2000" baseline="-25000" dirty="0"/>
                        <a:t>[4]</a:t>
                      </a:r>
                      <a:endParaRPr lang="en-US" sz="2000" dirty="0"/>
                    </a:p>
                  </a:txBody>
                  <a:tcPr marL="123084" marR="123084" marT="61542" marB="6154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20000</a:t>
                      </a:r>
                    </a:p>
                  </a:txBody>
                  <a:tcPr marL="123084" marR="123084" marT="61542" marB="6154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income</a:t>
                      </a:r>
                    </a:p>
                  </a:txBody>
                  <a:tcPr marL="123084" marR="123084" marT="61542" marB="6154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4986</a:t>
                      </a:r>
                    </a:p>
                  </a:txBody>
                  <a:tcPr marL="123084" marR="123084" marT="61542" marB="6154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gender</a:t>
                      </a:r>
                    </a:p>
                  </a:txBody>
                  <a:tcPr marL="123084" marR="123084" marT="61542" marB="615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male: 13454, female: 6546</a:t>
                      </a:r>
                    </a:p>
                  </a:txBody>
                  <a:tcPr marL="123084" marR="123084" marT="61542" marB="615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102</a:t>
                      </a:r>
                    </a:p>
                  </a:txBody>
                  <a:tcPr marL="123084" marR="123084" marT="61542" marB="615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2040000</a:t>
                      </a:r>
                    </a:p>
                  </a:txBody>
                  <a:tcPr marL="123084" marR="123084" marT="61542" marB="61542"/>
                </a:tc>
                <a:extLst>
                  <a:ext uri="{0D108BD9-81ED-4DB2-BD59-A6C34878D82A}">
                    <a16:rowId xmlns:a16="http://schemas.microsoft.com/office/drawing/2014/main" val="5401470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B9E299-CEA6-211F-66EB-06F63F9D0FC1}"/>
              </a:ext>
            </a:extLst>
          </p:cNvPr>
          <p:cNvSpPr txBox="1"/>
          <p:nvPr/>
        </p:nvSpPr>
        <p:spPr>
          <a:xfrm>
            <a:off x="295608" y="6479284"/>
            <a:ext cx="4422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*adult dataset was sampled per compute limitations</a:t>
            </a:r>
          </a:p>
        </p:txBody>
      </p:sp>
    </p:spTree>
    <p:extLst>
      <p:ext uri="{BB962C8B-B14F-4D97-AF65-F5344CB8AC3E}">
        <p14:creationId xmlns:p14="http://schemas.microsoft.com/office/powerpoint/2010/main" val="362304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DF00D-DAE7-08E9-A4BB-D511E186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Experiments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990796-F6DF-5FA1-40BF-3D7BA6D14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68265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763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77BA-8B10-42FC-ED91-C124C1D8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427848-6F12-7755-2117-7534DC9149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484345"/>
              </p:ext>
            </p:extLst>
          </p:nvPr>
        </p:nvGraphicFramePr>
        <p:xfrm>
          <a:off x="1012032" y="2190983"/>
          <a:ext cx="10167936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1984">
                  <a:extLst>
                    <a:ext uri="{9D8B030D-6E8A-4147-A177-3AD203B41FA5}">
                      <a16:colId xmlns:a16="http://schemas.microsoft.com/office/drawing/2014/main" val="663230208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1274883485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3256288066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2238087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compas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german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9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30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equalized odds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653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89693AB-F5B9-E359-5D94-A3EA4C7CA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995207"/>
              </p:ext>
            </p:extLst>
          </p:nvPr>
        </p:nvGraphicFramePr>
        <p:xfrm>
          <a:off x="2230783" y="3429000"/>
          <a:ext cx="3440673" cy="14858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0718">
                  <a:extLst>
                    <a:ext uri="{9D8B030D-6E8A-4147-A177-3AD203B41FA5}">
                      <a16:colId xmlns:a16="http://schemas.microsoft.com/office/drawing/2014/main" val="2950255661"/>
                    </a:ext>
                  </a:extLst>
                </a:gridCol>
                <a:gridCol w="972556">
                  <a:extLst>
                    <a:ext uri="{9D8B030D-6E8A-4147-A177-3AD203B41FA5}">
                      <a16:colId xmlns:a16="http://schemas.microsoft.com/office/drawing/2014/main" val="4123601383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363494823"/>
                    </a:ext>
                  </a:extLst>
                </a:gridCol>
                <a:gridCol w="1077685">
                  <a:extLst>
                    <a:ext uri="{9D8B030D-6E8A-4147-A177-3AD203B41FA5}">
                      <a16:colId xmlns:a16="http://schemas.microsoft.com/office/drawing/2014/main" val="227572793"/>
                    </a:ext>
                  </a:extLst>
                </a:gridCol>
              </a:tblGrid>
              <a:tr h="37146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actual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877697"/>
                  </a:ext>
                </a:extLst>
              </a:tr>
              <a:tr h="37146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error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006081"/>
                  </a:ext>
                </a:extLst>
              </a:tr>
              <a:tr h="371469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pred</a:t>
                      </a:r>
                    </a:p>
                  </a:txBody>
                  <a:tcPr vert="vert270"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20497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110575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973266"/>
                  </a:ext>
                </a:extLst>
              </a:tr>
              <a:tr h="3714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48681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854863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86952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C189CF-2EB3-4BB4-1A08-607EBBCAA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78139"/>
              </p:ext>
            </p:extLst>
          </p:nvPr>
        </p:nvGraphicFramePr>
        <p:xfrm>
          <a:off x="4941327" y="4297435"/>
          <a:ext cx="3440673" cy="14858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0718">
                  <a:extLst>
                    <a:ext uri="{9D8B030D-6E8A-4147-A177-3AD203B41FA5}">
                      <a16:colId xmlns:a16="http://schemas.microsoft.com/office/drawing/2014/main" val="2950255661"/>
                    </a:ext>
                  </a:extLst>
                </a:gridCol>
                <a:gridCol w="972556">
                  <a:extLst>
                    <a:ext uri="{9D8B030D-6E8A-4147-A177-3AD203B41FA5}">
                      <a16:colId xmlns:a16="http://schemas.microsoft.com/office/drawing/2014/main" val="4123601383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363494823"/>
                    </a:ext>
                  </a:extLst>
                </a:gridCol>
                <a:gridCol w="1077685">
                  <a:extLst>
                    <a:ext uri="{9D8B030D-6E8A-4147-A177-3AD203B41FA5}">
                      <a16:colId xmlns:a16="http://schemas.microsoft.com/office/drawing/2014/main" val="227572793"/>
                    </a:ext>
                  </a:extLst>
                </a:gridCol>
              </a:tblGrid>
              <a:tr h="371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877697"/>
                  </a:ext>
                </a:extLst>
              </a:tr>
              <a:tr h="371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006081"/>
                  </a:ext>
                </a:extLst>
              </a:tr>
              <a:tr h="371469">
                <a:tc rowSpan="2">
                  <a:txBody>
                    <a:bodyPr/>
                    <a:lstStyle/>
                    <a:p>
                      <a:r>
                        <a:rPr lang="en-US" dirty="0"/>
                        <a:t>pred</a:t>
                      </a:r>
                    </a:p>
                  </a:txBody>
                  <a:tcPr vert="vert270"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505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1712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973266"/>
                  </a:ext>
                </a:extLst>
              </a:tr>
              <a:tr h="3714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4198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51585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869521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8CD3A9EF-83D4-92F1-C2B4-62988CC04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443733"/>
              </p:ext>
            </p:extLst>
          </p:nvPr>
        </p:nvGraphicFramePr>
        <p:xfrm>
          <a:off x="7455925" y="5165870"/>
          <a:ext cx="3636615" cy="14858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4108">
                  <a:extLst>
                    <a:ext uri="{9D8B030D-6E8A-4147-A177-3AD203B41FA5}">
                      <a16:colId xmlns:a16="http://schemas.microsoft.com/office/drawing/2014/main" val="2950255661"/>
                    </a:ext>
                  </a:extLst>
                </a:gridCol>
                <a:gridCol w="1027942">
                  <a:extLst>
                    <a:ext uri="{9D8B030D-6E8A-4147-A177-3AD203B41FA5}">
                      <a16:colId xmlns:a16="http://schemas.microsoft.com/office/drawing/2014/main" val="4123601383"/>
                    </a:ext>
                  </a:extLst>
                </a:gridCol>
                <a:gridCol w="1035507">
                  <a:extLst>
                    <a:ext uri="{9D8B030D-6E8A-4147-A177-3AD203B41FA5}">
                      <a16:colId xmlns:a16="http://schemas.microsoft.com/office/drawing/2014/main" val="1363494823"/>
                    </a:ext>
                  </a:extLst>
                </a:gridCol>
                <a:gridCol w="1139058">
                  <a:extLst>
                    <a:ext uri="{9D8B030D-6E8A-4147-A177-3AD203B41FA5}">
                      <a16:colId xmlns:a16="http://schemas.microsoft.com/office/drawing/2014/main" val="227572793"/>
                    </a:ext>
                  </a:extLst>
                </a:gridCol>
              </a:tblGrid>
              <a:tr h="371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877697"/>
                  </a:ext>
                </a:extLst>
              </a:tr>
              <a:tr h="371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006081"/>
                  </a:ext>
                </a:extLst>
              </a:tr>
              <a:tr h="371469">
                <a:tc rowSpan="2">
                  <a:txBody>
                    <a:bodyPr/>
                    <a:lstStyle/>
                    <a:p>
                      <a:r>
                        <a:rPr lang="en-US" dirty="0"/>
                        <a:t>pred</a:t>
                      </a:r>
                    </a:p>
                  </a:txBody>
                  <a:tcPr vert="vert270"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3197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25186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973266"/>
                  </a:ext>
                </a:extLst>
              </a:tr>
              <a:tr h="3714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54185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1957432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869521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669793-E515-B5D6-1113-4C941712150F}"/>
              </a:ext>
            </a:extLst>
          </p:cNvPr>
          <p:cNvCxnSpPr>
            <a:cxnSpLocks/>
          </p:cNvCxnSpPr>
          <p:nvPr/>
        </p:nvCxnSpPr>
        <p:spPr>
          <a:xfrm>
            <a:off x="5172118" y="3063644"/>
            <a:ext cx="0" cy="597976"/>
          </a:xfrm>
          <a:prstGeom prst="straightConnector1">
            <a:avLst/>
          </a:prstGeom>
          <a:ln w="158750">
            <a:solidFill>
              <a:schemeClr val="accent1">
                <a:alpha val="64000"/>
              </a:schemeClr>
            </a:solidFill>
            <a:headEnd type="none" w="lg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938409-0929-743E-99FA-0CF03CC25640}"/>
              </a:ext>
            </a:extLst>
          </p:cNvPr>
          <p:cNvCxnSpPr>
            <a:cxnSpLocks/>
          </p:cNvCxnSpPr>
          <p:nvPr/>
        </p:nvCxnSpPr>
        <p:spPr>
          <a:xfrm>
            <a:off x="8111963" y="3063644"/>
            <a:ext cx="0" cy="1464111"/>
          </a:xfrm>
          <a:prstGeom prst="straightConnector1">
            <a:avLst/>
          </a:prstGeom>
          <a:ln w="158750">
            <a:solidFill>
              <a:schemeClr val="accent1">
                <a:alpha val="64000"/>
              </a:schemeClr>
            </a:solidFill>
            <a:headEnd type="none" w="lg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E200EC-E8B3-3E8D-8299-B6834A928728}"/>
              </a:ext>
            </a:extLst>
          </p:cNvPr>
          <p:cNvCxnSpPr>
            <a:cxnSpLocks/>
          </p:cNvCxnSpPr>
          <p:nvPr/>
        </p:nvCxnSpPr>
        <p:spPr>
          <a:xfrm>
            <a:off x="10594608" y="3063644"/>
            <a:ext cx="0" cy="2334266"/>
          </a:xfrm>
          <a:prstGeom prst="straightConnector1">
            <a:avLst/>
          </a:prstGeom>
          <a:ln w="158750">
            <a:solidFill>
              <a:schemeClr val="accent1">
                <a:alpha val="64000"/>
              </a:schemeClr>
            </a:solidFill>
            <a:headEnd type="none" w="lg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7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2A183-3928-B8D0-D483-757CFD7CB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Error Correction </a:t>
            </a:r>
            <a:r>
              <a:rPr lang="en-US" sz="2800" dirty="0" err="1"/>
              <a:t>compas</a:t>
            </a:r>
            <a:endParaRPr lang="en-US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 descr="A picture containing text, software, font, screenshot&#10;&#10;Description automatically generated">
            <a:extLst>
              <a:ext uri="{FF2B5EF4-FFF2-40B4-BE49-F238E27FC236}">
                <a16:creationId xmlns:a16="http://schemas.microsoft.com/office/drawing/2014/main" id="{7F587F2F-FB5A-FC4E-33C1-43A2E796D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1735831"/>
            <a:ext cx="6921940" cy="3495579"/>
          </a:xfrm>
          <a:prstGeom prst="rect">
            <a:avLst/>
          </a:prstGeom>
        </p:spPr>
      </p:pic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F3B4285E-802F-F02D-C5C7-64C0740E15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335090"/>
              </p:ext>
            </p:extLst>
          </p:nvPr>
        </p:nvGraphicFramePr>
        <p:xfrm>
          <a:off x="601470" y="3099961"/>
          <a:ext cx="28773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653">
                  <a:extLst>
                    <a:ext uri="{9D8B030D-6E8A-4147-A177-3AD203B41FA5}">
                      <a16:colId xmlns:a16="http://schemas.microsoft.com/office/drawing/2014/main" val="3332922698"/>
                    </a:ext>
                  </a:extLst>
                </a:gridCol>
                <a:gridCol w="1438653">
                  <a:extLst>
                    <a:ext uri="{9D8B030D-6E8A-4147-A177-3AD203B41FA5}">
                      <a16:colId xmlns:a16="http://schemas.microsoft.com/office/drawing/2014/main" val="38297449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RMSE – total corrections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94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2271104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4490112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08345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2020627-34C3-56C5-186C-A64573E132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5706998"/>
              </p:ext>
            </p:extLst>
          </p:nvPr>
        </p:nvGraphicFramePr>
        <p:xfrm>
          <a:off x="601470" y="4455792"/>
          <a:ext cx="287730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38653">
                  <a:extLst>
                    <a:ext uri="{9D8B030D-6E8A-4147-A177-3AD203B41FA5}">
                      <a16:colId xmlns:a16="http://schemas.microsoft.com/office/drawing/2014/main" val="3332922698"/>
                    </a:ext>
                  </a:extLst>
                </a:gridCol>
                <a:gridCol w="1438653">
                  <a:extLst>
                    <a:ext uri="{9D8B030D-6E8A-4147-A177-3AD203B41FA5}">
                      <a16:colId xmlns:a16="http://schemas.microsoft.com/office/drawing/2014/main" val="38297449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RMSE – corrected errors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94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2496345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6157615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083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5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2A183-3928-B8D0-D483-757CFD7CB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Error Correction </a:t>
            </a:r>
            <a:r>
              <a:rPr lang="en-US" sz="2800" dirty="0" err="1"/>
              <a:t>german</a:t>
            </a:r>
            <a:endParaRPr lang="en-US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587F2F-FB5A-FC4E-33C1-43A2E796DF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17429" y="1735831"/>
            <a:ext cx="6885016" cy="3495579"/>
          </a:xfrm>
          <a:prstGeom prst="rect">
            <a:avLst/>
          </a:prstGeom>
        </p:spPr>
      </p:pic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6B6A2D80-3A01-446B-4440-0453133892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47998"/>
              </p:ext>
            </p:extLst>
          </p:nvPr>
        </p:nvGraphicFramePr>
        <p:xfrm>
          <a:off x="601470" y="3099961"/>
          <a:ext cx="28773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653">
                  <a:extLst>
                    <a:ext uri="{9D8B030D-6E8A-4147-A177-3AD203B41FA5}">
                      <a16:colId xmlns:a16="http://schemas.microsoft.com/office/drawing/2014/main" val="3332922698"/>
                    </a:ext>
                  </a:extLst>
                </a:gridCol>
                <a:gridCol w="1438653">
                  <a:extLst>
                    <a:ext uri="{9D8B030D-6E8A-4147-A177-3AD203B41FA5}">
                      <a16:colId xmlns:a16="http://schemas.microsoft.com/office/drawing/2014/main" val="38297449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RMSE – total corrections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94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08345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E559B7-EE22-87B0-8C2A-02C2C776F2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4026688"/>
              </p:ext>
            </p:extLst>
          </p:nvPr>
        </p:nvGraphicFramePr>
        <p:xfrm>
          <a:off x="601470" y="4455792"/>
          <a:ext cx="287730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38653">
                  <a:extLst>
                    <a:ext uri="{9D8B030D-6E8A-4147-A177-3AD203B41FA5}">
                      <a16:colId xmlns:a16="http://schemas.microsoft.com/office/drawing/2014/main" val="3332922698"/>
                    </a:ext>
                  </a:extLst>
                </a:gridCol>
                <a:gridCol w="1438653">
                  <a:extLst>
                    <a:ext uri="{9D8B030D-6E8A-4147-A177-3AD203B41FA5}">
                      <a16:colId xmlns:a16="http://schemas.microsoft.com/office/drawing/2014/main" val="38297449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RMSE – corrected errors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94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083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49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2A183-3928-B8D0-D483-757CFD7CB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Error Correction adult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EA369D7-1BD0-3EC6-4B4D-B88FE0A26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363379"/>
              </p:ext>
            </p:extLst>
          </p:nvPr>
        </p:nvGraphicFramePr>
        <p:xfrm>
          <a:off x="601470" y="3099961"/>
          <a:ext cx="28773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653">
                  <a:extLst>
                    <a:ext uri="{9D8B030D-6E8A-4147-A177-3AD203B41FA5}">
                      <a16:colId xmlns:a16="http://schemas.microsoft.com/office/drawing/2014/main" val="3332922698"/>
                    </a:ext>
                  </a:extLst>
                </a:gridCol>
                <a:gridCol w="1438653">
                  <a:extLst>
                    <a:ext uri="{9D8B030D-6E8A-4147-A177-3AD203B41FA5}">
                      <a16:colId xmlns:a16="http://schemas.microsoft.com/office/drawing/2014/main" val="38297449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RMSE – total corrections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94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083459"/>
                  </a:ext>
                </a:extLst>
              </a:tr>
            </a:tbl>
          </a:graphicData>
        </a:graphic>
      </p:graphicFrame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587F2F-FB5A-FC4E-33C1-43A2E796DF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17429" y="1751850"/>
            <a:ext cx="6885016" cy="3463541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59777A8-7DCC-1C9D-6CE4-D075281D39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0555622"/>
              </p:ext>
            </p:extLst>
          </p:nvPr>
        </p:nvGraphicFramePr>
        <p:xfrm>
          <a:off x="601470" y="4455792"/>
          <a:ext cx="287730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38653">
                  <a:extLst>
                    <a:ext uri="{9D8B030D-6E8A-4147-A177-3AD203B41FA5}">
                      <a16:colId xmlns:a16="http://schemas.microsoft.com/office/drawing/2014/main" val="3332922698"/>
                    </a:ext>
                  </a:extLst>
                </a:gridCol>
                <a:gridCol w="1438653">
                  <a:extLst>
                    <a:ext uri="{9D8B030D-6E8A-4147-A177-3AD203B41FA5}">
                      <a16:colId xmlns:a16="http://schemas.microsoft.com/office/drawing/2014/main" val="38297449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RMSE – corrected errors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94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083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55274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521</Words>
  <Application>Microsoft Macintosh PowerPoint</Application>
  <PresentationFormat>Widescreen</PresentationFormat>
  <Paragraphs>188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Courier New</vt:lpstr>
      <vt:lpstr>AccentBoxVTI</vt:lpstr>
      <vt:lpstr>Fairness Evaluation of AI Approaches to Data Cleaning</vt:lpstr>
      <vt:lpstr>Data Cleaning – 2 Steps</vt:lpstr>
      <vt:lpstr>Fairness</vt:lpstr>
      <vt:lpstr>Datasets</vt:lpstr>
      <vt:lpstr>Experiments</vt:lpstr>
      <vt:lpstr>Error Detection</vt:lpstr>
      <vt:lpstr>Error Correction compas</vt:lpstr>
      <vt:lpstr>Error Correction german</vt:lpstr>
      <vt:lpstr>Error Correction adult</vt:lpstr>
      <vt:lpstr>Model Results</vt:lpstr>
      <vt:lpstr>Conclusions</vt:lpstr>
      <vt:lpstr>Further Questions</vt:lpstr>
      <vt:lpstr>References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Fairness Evaluation of AI Approaches to Data Cleaning</dc:title>
  <dc:creator>Stephens, Anna</dc:creator>
  <cp:lastModifiedBy>Stephens, Anna</cp:lastModifiedBy>
  <cp:revision>15</cp:revision>
  <dcterms:created xsi:type="dcterms:W3CDTF">2023-06-24T22:16:17Z</dcterms:created>
  <dcterms:modified xsi:type="dcterms:W3CDTF">2023-06-25T22:03:37Z</dcterms:modified>
</cp:coreProperties>
</file>