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4005" r:id="rId3"/>
  </p:sldMasterIdLst>
  <p:sldIdLst>
    <p:sldId id="256" r:id="rId4"/>
    <p:sldId id="261" r:id="rId5"/>
    <p:sldId id="298" r:id="rId6"/>
    <p:sldId id="299" r:id="rId7"/>
    <p:sldId id="300" r:id="rId8"/>
    <p:sldId id="301" r:id="rId9"/>
    <p:sldId id="303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19" autoAdjust="0"/>
  </p:normalViewPr>
  <p:slideViewPr>
    <p:cSldViewPr>
      <p:cViewPr varScale="1">
        <p:scale>
          <a:sx n="139" d="100"/>
          <a:sy n="139" d="100"/>
        </p:scale>
        <p:origin x="804" y="14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9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98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64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7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1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98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67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3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3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03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20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93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499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54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221095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6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10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73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9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878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20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275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089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044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5637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191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62366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0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8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53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87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14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795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358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356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75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1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39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14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298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479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492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  <p:sldLayoutId id="2147483920" r:id="rId19"/>
    <p:sldLayoutId id="2147483904" r:id="rId20"/>
    <p:sldLayoutId id="2147483905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20" r:id="rId14"/>
    <p:sldLayoutId id="2147484030" r:id="rId15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1760" y="1794902"/>
            <a:ext cx="6732240" cy="1080121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812800" algn="l"/>
              </a:tabLst>
            </a:pP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ko-KR" sz="2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</a:t>
            </a:r>
            <a:r>
              <a:rPr lang="ko-KR" altLang="ko-KR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ko-KR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5292080" cy="113688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Anthony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Papageorgiou</a:t>
            </a:r>
            <a:endParaRPr lang="en-US" altLang="ko-K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Sunmin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Hong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Jinju Suk</a:t>
            </a:r>
          </a:p>
          <a:p>
            <a:pPr algn="ctr">
              <a:spcBef>
                <a:spcPts val="0"/>
              </a:spcBef>
              <a:defRPr/>
            </a:pPr>
            <a:r>
              <a:rPr lang="fr-FR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Md Eyasin Ul Islam Pavel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195486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ko-KR" altLang="ko-K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Data </a:t>
            </a:r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ko-KR" altLang="ko-K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US" altLang="ko-KR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ko-KR" altLang="ko-KR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endParaRPr lang="en-US" altLang="ko-KR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ko-KR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ko-KR" altLang="ko-KR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ko-KR" altLang="ko-KR" sz="1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ko-KR" altLang="ko-KR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39" y="1248572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Area/Topic and Research Statement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34576" y="2148502"/>
            <a:ext cx="4409830" cy="537987"/>
            <a:chOff x="3834576" y="1254197"/>
            <a:chExt cx="4409830" cy="537987"/>
          </a:xfrm>
        </p:grpSpPr>
        <p:sp>
          <p:nvSpPr>
            <p:cNvPr id="37" name="TextBox 36"/>
            <p:cNvSpPr txBox="1"/>
            <p:nvPr/>
          </p:nvSpPr>
          <p:spPr>
            <a:xfrm>
              <a:off x="3851839" y="1254197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Data Collection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34576" y="1515185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51840" y="3144858"/>
            <a:ext cx="43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Variables</a:t>
            </a:r>
            <a:endParaRPr lang="ko-KR" alt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Analysis</a:t>
              </a:r>
              <a:endParaRPr lang="ko-KR" alt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Area/Topic and Research Statement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344816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Criminology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altLang="ko-KR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crime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multi-level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ko-KR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Korea</a:t>
            </a:r>
            <a:endParaRPr lang="en-US" altLang="ko-K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investigate how various factors at individual, neighborhood, and city levels differently affect fear of crime among men and women in South Korea</a:t>
            </a:r>
            <a:endParaRPr lang="en-US" altLang="ko-KR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 research has consistently shown that women report higher levels of fear of crime than men 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(Ferraro 1995; Schafer, Huebner, and Bynum 2006; Snedker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research builds upon existing literature that has examined the impact of various levels of factors on fear of crime 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(Scarborough et al. 2010; Barton et al. 2017)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Collection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34481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data was collected by a professional South Korean survey company, "Hankook Research", which was commissioned to conduct the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 period: October 21 to October 28,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population: Adults aged 19 to 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 method: Proportional allocation based on the resident registration population data from September 2019, considering region, gender, and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1,000 fully completed responses (out of 1,408 participants, 71.0% completion rate)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Variables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34481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 variable: Fear of crime (mean index of 5 items: burglary, assault, harassment, vandalism, theft)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level: Age, education, income, single-person household, personal victimization, vicarious victimization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 level: Perceived physical disorder, perceived social disorder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 level: Metropolitan status,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971600" y="1419622"/>
            <a:ext cx="7992888" cy="35086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Descriptive statistics for all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z-tests to examine gender differences in fear of different crime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Ordinary Least Squares (OLS) regression models for males and females</a:t>
            </a:r>
          </a:p>
          <a:p>
            <a:r>
              <a:rPr lang="en-US" altLang="ko-KR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While HLM is appropriate for the nested data structure, OLS is adopted due to 	concerns of estimation bias 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(Maas and Hox 2005;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McNeish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Stapleton 2016).</a:t>
            </a:r>
          </a:p>
          <a:p>
            <a:endParaRPr lang="en-US" altLang="ko-KR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Use Paternoster equivalence of coefficients test to compare regression </a:t>
            </a:r>
            <a:r>
              <a:rPr lang="ko-KR" alt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coefficients between genders 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(Paternoster et al. 1998)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Examine effects of multi-level factors on fear of crime across genders</a:t>
            </a:r>
            <a:endParaRPr lang="en-US" altLang="ko-KR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7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71ED57-515A-A924-8CE5-F8CDE0CAD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F332-B6C2-C68E-A43D-F38A3E59E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870FC-DC13-5D18-90B4-909F6F83BD44}"/>
              </a:ext>
            </a:extLst>
          </p:cNvPr>
          <p:cNvSpPr txBox="1"/>
          <p:nvPr/>
        </p:nvSpPr>
        <p:spPr>
          <a:xfrm>
            <a:off x="611560" y="699542"/>
            <a:ext cx="8208912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Barton, Michael S., Franklin Weil, Melinda Jackson, and Deborah A. Hickey. 2017. "An Investigation of the Influence of the Spatial Distribution of Neighborhood Violent Crime on Fear of Crime." Crime &amp; Delinquency 63(13): 1757-1776.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Ferraro, Kenneth F. 1995. Fear of Crime: Interpreting Victimization Risk. Albany: SUNY Press.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Franklin, Travis W., Cortney A. Franklin, and Noelle E.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Fearn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2008. "A Multilevel Analysis of the Vulnerability, Disorder, and Social Integration Models of Fear of Crime." Social Justice Research 21: 204-227.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Maas, Cora J. M., and Joop J. Hox. 2005. "Sufficient Sample Sizes for Multilevel Modeling." Methodology 1(3): 86-92.</a:t>
            </a:r>
          </a:p>
          <a:p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McNeish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Daniel M., and Laura M. Stapleton. 2016. "The Effect of Small Sample Size on Two-Level Model Estimates: A Review and Illustration." Educational Psychology Review 28(2): 295-314.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Paternoster, Raymond, Robert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Brame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Paul Mazerolle, and Alex Piquero. 1998. "Using the Correct Statistical Test for the Equality of Regression Coefficients." Criminology 36(4): 859-866.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Scarborough, Brittney K., Toya Z. Like-Haislip, Kenneth J. Novak, Wayne L. Lucas, and Leanne F. </a:t>
            </a:r>
            <a:r>
              <a:rPr lang="en-US" altLang="ko-KR" sz="1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Alarid</a:t>
            </a: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2010. "Assessing the Relationship Between Individual Characteristics, Neighborhood Context, and Fear of Crime." Journal of Criminal Justice 38(4): 819-826.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Schafer, Joseph A., Beth M. Huebner, and Timothy S. Bynum. 2006. "Fear of Crime and Criminal Victimization: Gender-Based Contrasts." Journal of Criminal Justice 34(3): 285-301.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Snedker, Karen A. 2012. "Explaining the Gender Gap in Fear of Crime: Assessments of Risk and Vulnerability Among New York City Residents." Feminist Criminology 7(2): 75-111.</a:t>
            </a:r>
          </a:p>
          <a:p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Snedker, Karen A. 2015. "Neighborhood Conditions and Fear of Crime: A Reconsideration of Sex Differences." Crime &amp; Delinquency 61(1): 45-70.</a:t>
            </a:r>
          </a:p>
          <a:p>
            <a:endParaRPr lang="en-US" altLang="ko-KR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768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Contents Slide Master</vt:lpstr>
      <vt:lpstr>Section Break Slide Master</vt:lpstr>
      <vt:lpstr>추억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Sunmin Hong</cp:lastModifiedBy>
  <cp:revision>106</cp:revision>
  <dcterms:created xsi:type="dcterms:W3CDTF">2016-12-05T23:26:54Z</dcterms:created>
  <dcterms:modified xsi:type="dcterms:W3CDTF">2024-10-08T18:30:56Z</dcterms:modified>
</cp:coreProperties>
</file>