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4005" r:id="rId3"/>
  </p:sldMasterIdLst>
  <p:sldIdLst>
    <p:sldId id="256" r:id="rId4"/>
    <p:sldId id="298" r:id="rId5"/>
    <p:sldId id="299" r:id="rId6"/>
    <p:sldId id="300" r:id="rId7"/>
    <p:sldId id="301" r:id="rId8"/>
    <p:sldId id="304" r:id="rId9"/>
    <p:sldId id="305" r:id="rId10"/>
    <p:sldId id="306" r:id="rId11"/>
    <p:sldId id="303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9" d="100"/>
          <a:sy n="139" d="100"/>
        </p:scale>
        <p:origin x="900" y="14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9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98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8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64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077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21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98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767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30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3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03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020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94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93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499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54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2210958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6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10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89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73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9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8781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208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2750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089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0448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5637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191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62366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401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8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153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876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14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795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358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356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75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1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39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114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298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492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5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  <p:sldLayoutId id="2147483675" r:id="rId18"/>
    <p:sldLayoutId id="2147483920" r:id="rId19"/>
    <p:sldLayoutId id="2147483904" r:id="rId20"/>
    <p:sldLayoutId id="2147483905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8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20" r:id="rId13"/>
    <p:sldLayoutId id="2147484030" r:id="rId14"/>
  </p:sldLayoutIdLst>
  <p:txStyles>
    <p:titleStyle>
      <a:lvl1pPr algn="l" defTabSz="685800" rtl="0" eaLnBrk="1" latinLnBrk="1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11760" y="1794902"/>
            <a:ext cx="6732240" cy="1080121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tabLst>
                <a:tab pos="812800" algn="l"/>
              </a:tabLst>
            </a:pP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ko-KR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5292080" cy="1136888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Anthony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Papageorgiou</a:t>
            </a:r>
            <a:endParaRPr lang="en-US" altLang="ko-K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Sunmin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Hong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Jinju Suk</a:t>
            </a:r>
          </a:p>
          <a:p>
            <a:pPr algn="ctr">
              <a:spcBef>
                <a:spcPts val="0"/>
              </a:spcBef>
              <a:defRPr/>
            </a:pPr>
            <a:r>
              <a:rPr lang="fr-FR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Md Eyasin Ul Islam Pavel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195486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ko-K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ko-KR" altLang="ko-K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Data </a:t>
            </a:r>
            <a:r>
              <a:rPr lang="ko-KR" altLang="ko-K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ko-KR" altLang="ko-K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ko-KR" altLang="ko-K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US" altLang="ko-K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ko-KR" altLang="ko-K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ction</a:t>
            </a:r>
            <a:endParaRPr lang="en-US" altLang="ko-KR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ko-KR" altLang="ko-KR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Project Pr</a:t>
            </a:r>
            <a:r>
              <a:rPr lang="en-US" altLang="ko-KR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esentation</a:t>
            </a:r>
            <a:r>
              <a:rPr lang="ko-KR" altLang="ko-KR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>
            <a:normAutofit lnSpcReduction="10000"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71ED57-515A-A924-8CE5-F8CDE0CAD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F332-B6C2-C68E-A43D-F38A3E59E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70FC-DC13-5D18-90B4-909F6F83BD44}"/>
              </a:ext>
            </a:extLst>
          </p:cNvPr>
          <p:cNvSpPr txBox="1"/>
          <p:nvPr/>
        </p:nvSpPr>
        <p:spPr>
          <a:xfrm>
            <a:off x="971600" y="1419622"/>
            <a:ext cx="7344816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Fear of crime significantly impacts individuals' quality of life and shapes public policy, with notable gender differences reported globally</a:t>
            </a:r>
          </a:p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research directly comparing gender differences using multiple levels of variables (individual, neighborhood, and city characteristics)</a:t>
            </a:r>
          </a:p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South Korean sample (N=1,000) examining how various factors influence fear of crime differently between men and women</a:t>
            </a:r>
          </a:p>
        </p:txBody>
      </p:sp>
    </p:spTree>
    <p:extLst>
      <p:ext uri="{BB962C8B-B14F-4D97-AF65-F5344CB8AC3E}">
        <p14:creationId xmlns:p14="http://schemas.microsoft.com/office/powerpoint/2010/main" val="316040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71ED57-515A-A924-8CE5-F8CDE0CAD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Literature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F332-B6C2-C68E-A43D-F38A3E59E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70FC-DC13-5D18-90B4-909F6F83BD44}"/>
              </a:ext>
            </a:extLst>
          </p:cNvPr>
          <p:cNvSpPr txBox="1"/>
          <p:nvPr/>
        </p:nvSpPr>
        <p:spPr>
          <a:xfrm>
            <a:off x="971600" y="1419622"/>
            <a:ext cx="7344816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Socialization Theory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Boys socialized to be strong and internalize fear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Girls socialized to express fear and assess vulnerability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gender roles influence fear perception</a:t>
            </a: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Hypothesis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vulnerability (size, strength)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vulnerability (income, education)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vulnerability (neighborhood)</a:t>
            </a:r>
          </a:p>
          <a:p>
            <a:pPr algn="l"/>
            <a:endParaRPr lang="en-US" b="0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42612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71ED57-515A-A924-8CE5-F8CDE0CAD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Literature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F332-B6C2-C68E-A43D-F38A3E59E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70FC-DC13-5D18-90B4-909F6F83BD44}"/>
              </a:ext>
            </a:extLst>
          </p:cNvPr>
          <p:cNvSpPr txBox="1"/>
          <p:nvPr/>
        </p:nvSpPr>
        <p:spPr>
          <a:xfrm>
            <a:off x="971600" y="1419622"/>
            <a:ext cx="7344816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Characteristics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 Mixed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Education/Income: Higher → Less fear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Victimization: Direct/Indirect → More fear</a:t>
            </a: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Characteristics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disorder ↑ = Fear ↑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disorder ↑ = Fear ↑</a:t>
            </a:r>
          </a:p>
          <a:p>
            <a:pPr algn="l"/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Characteristics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Urban areas: Higher fear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rates ↑ = Fear ↑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density: Mixed results</a:t>
            </a:r>
          </a:p>
        </p:txBody>
      </p:sp>
    </p:spTree>
    <p:extLst>
      <p:ext uri="{BB962C8B-B14F-4D97-AF65-F5344CB8AC3E}">
        <p14:creationId xmlns:p14="http://schemas.microsoft.com/office/powerpoint/2010/main" val="313385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71ED57-515A-A924-8CE5-F8CDE0CAD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Methods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F332-B6C2-C68E-A43D-F38A3E59E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Measure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70FC-DC13-5D18-90B4-909F6F83BD44}"/>
              </a:ext>
            </a:extLst>
          </p:cNvPr>
          <p:cNvSpPr txBox="1"/>
          <p:nvPr/>
        </p:nvSpPr>
        <p:spPr>
          <a:xfrm>
            <a:off x="971600" y="1419622"/>
            <a:ext cx="7704856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 Period: October 21-28, 2021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Sample: 1,000 South Korean adults (age 19-69)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Method: Mobile survey by Hankook Research (Secondary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Sampling: Quota sampling (region, gender, age)</a:t>
            </a:r>
          </a:p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(mean index of 5 items)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Fear of Crime: </a:t>
            </a: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break-ins, Assault, Harassment, Vandalism, Theft </a:t>
            </a: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(α = .837)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307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Characteristics</a:t>
            </a:r>
          </a:p>
          <a:p>
            <a:pPr algn="l"/>
            <a:r>
              <a:rPr lang="en-US" sz="1200" dirty="0">
                <a:solidFill>
                  <a:srgbClr val="0307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Age, education, income, household type, victimization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Characteristics</a:t>
            </a:r>
          </a:p>
          <a:p>
            <a:pPr algn="l"/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Physical disorder (</a:t>
            </a:r>
            <a:r>
              <a:rPr lang="el-GR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 = .801), </a:t>
            </a: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disorder (</a:t>
            </a:r>
            <a:r>
              <a:rPr lang="el-GR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 = .798)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Characteristics</a:t>
            </a:r>
          </a:p>
          <a:p>
            <a:pPr algn="l"/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Metropolitan status, </a:t>
            </a:r>
            <a:r>
              <a:rPr lang="en-US" sz="1200" i="0" u="sng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rate (2018-2020) </a:t>
            </a:r>
          </a:p>
        </p:txBody>
      </p:sp>
    </p:spTree>
    <p:extLst>
      <p:ext uri="{BB962C8B-B14F-4D97-AF65-F5344CB8AC3E}">
        <p14:creationId xmlns:p14="http://schemas.microsoft.com/office/powerpoint/2010/main" val="184847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4DB007-5321-CFDF-F1B7-978CE006C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Methods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A566-1D5B-44D7-A28B-CF07D603C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Strategy</a:t>
            </a: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C67273B-B17B-0B8F-BC6C-78FDB656913D}"/>
              </a:ext>
            </a:extLst>
          </p:cNvPr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28803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F923840-93C0-5151-D669-44268EFD9FD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28803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C83D6-E373-391E-F572-95AC31C74D89}"/>
              </a:ext>
            </a:extLst>
          </p:cNvPr>
          <p:cNvSpPr txBox="1"/>
          <p:nvPr/>
        </p:nvSpPr>
        <p:spPr>
          <a:xfrm>
            <a:off x="971600" y="1419622"/>
            <a:ext cx="4536504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 Regression</a:t>
            </a:r>
            <a:endParaRPr lang="en-US" sz="1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Separate models for male (N=511) and female (N=489) subsamples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of independent variables included simultaneously</a:t>
            </a:r>
          </a:p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Coefficient Comparison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effects between male and female models (Z score test)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significance of gender differences in predictor effects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i="0" dirty="0">
              <a:solidFill>
                <a:srgbClr val="0307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 check: Mean VIF is 1.29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307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Heteroskedasticity</a:t>
            </a:r>
            <a:endParaRPr lang="en-US" sz="1200" i="0" dirty="0">
              <a:solidFill>
                <a:srgbClr val="0307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DCA80-F097-8D7A-915F-7850F927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347614"/>
            <a:ext cx="322494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7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38F9575-32EC-37C4-0ACF-03EBBC364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Results</a:t>
            </a:r>
            <a:endParaRPr lang="ko-KR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59D0828-C51F-D0AE-3A4C-5119B7F516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337AE2B-6E85-20E0-E5C8-B4BBC322A44D}"/>
              </a:ext>
            </a:extLst>
          </p:cNvPr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28803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1CB12D8-6B2A-AF43-6493-A46BCEB868BB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28803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5F5D4-D728-9F79-212E-3132FB00C48B}"/>
              </a:ext>
            </a:extLst>
          </p:cNvPr>
          <p:cNvSpPr txBox="1"/>
          <p:nvPr/>
        </p:nvSpPr>
        <p:spPr>
          <a:xfrm>
            <a:off x="899592" y="1419622"/>
            <a:ext cx="3816424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Effects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physical and social disorder significantly increased fear of crime for all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307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b="1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Differences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Single-person households increased fear of crimes only for women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Metropolitan living decreased fear for women, no effect for men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8C7F1A-7EBD-B3FA-99F7-45A2FABB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5" y="1347614"/>
            <a:ext cx="4355976" cy="29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4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7208848-90D1-FA2E-69FD-7F4105195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484BAF-A71F-68E0-1F97-4565E48711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Strategy</a:t>
            </a: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EBE390AB-B8B5-2B83-3F40-970DC7C5E4BD}"/>
              </a:ext>
            </a:extLst>
          </p:cNvPr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28803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F13914A-01C4-BEFC-1B2E-B26585950760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28803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25A59-9143-388C-AEB3-A878EB7A83E1}"/>
              </a:ext>
            </a:extLst>
          </p:cNvPr>
          <p:cNvSpPr txBox="1"/>
          <p:nvPr/>
        </p:nvSpPr>
        <p:spPr>
          <a:xfrm>
            <a:off x="971600" y="1419622"/>
            <a:ext cx="7704856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gender-specific crime prevention strategies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 attention required for women living alone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Urban infrastructure and safety measures in large cities appear effective for women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limited to South Korean population - may not generalize globally</a:t>
            </a:r>
            <a:endParaRPr lang="en-US" sz="1600" i="0" dirty="0">
              <a:solidFill>
                <a:srgbClr val="0307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Cross-sectional data - cannot establish causal relationships</a:t>
            </a:r>
            <a:endParaRPr lang="en-US" sz="1600" i="0" dirty="0">
              <a:solidFill>
                <a:srgbClr val="0307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i="0" dirty="0">
              <a:solidFill>
                <a:srgbClr val="0307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F56B91F-781C-7EE7-2A7F-0876B974D6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754014-2FC9-0CFC-B693-7A939FB55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A965382A-70B6-733E-6F1B-2FF624A253E5}"/>
              </a:ext>
            </a:extLst>
          </p:cNvPr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28803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D7A5EAE2-7E81-3815-C7A4-D65FEDC2EC8B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28803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1B285-92A4-C979-2D8C-8281C102AD36}"/>
              </a:ext>
            </a:extLst>
          </p:cNvPr>
          <p:cNvSpPr txBox="1"/>
          <p:nvPr/>
        </p:nvSpPr>
        <p:spPr>
          <a:xfrm>
            <a:off x="971600" y="1419622"/>
            <a:ext cx="6912768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alone and city size create significant gender differences in fear of crime: women experience much higher fear when living alone, while living in large     cities reduces their fear compared to men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307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findings can help policymakers develop better strategies for urban safety planning and residential environments focused on crime prevention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i="0" dirty="0">
              <a:solidFill>
                <a:srgbClr val="0307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8305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538</Words>
  <Application>Microsoft Office PowerPoint</Application>
  <PresentationFormat>On-screen Show (16:9)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맑은 고딕</vt:lpstr>
      <vt:lpstr>ui-sans-serif</vt:lpstr>
      <vt:lpstr>Arial</vt:lpstr>
      <vt:lpstr>Calibri</vt:lpstr>
      <vt:lpstr>Calibri Light</vt:lpstr>
      <vt:lpstr>Times New Roman</vt:lpstr>
      <vt:lpstr>Contents Slide Master</vt:lpstr>
      <vt:lpstr>Section Break Slide Master</vt:lpstr>
      <vt:lpstr>추억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Sunmin Hong</cp:lastModifiedBy>
  <cp:revision>105</cp:revision>
  <dcterms:created xsi:type="dcterms:W3CDTF">2016-12-05T23:26:54Z</dcterms:created>
  <dcterms:modified xsi:type="dcterms:W3CDTF">2024-12-03T20:51:05Z</dcterms:modified>
</cp:coreProperties>
</file>