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8" r:id="rId3"/>
    <p:sldId id="256"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Palumbo" initials="AP" lastIdx="1" clrIdx="0">
    <p:extLst>
      <p:ext uri="{19B8F6BF-5375-455C-9EA6-DF929625EA0E}">
        <p15:presenceInfo xmlns:p15="http://schemas.microsoft.com/office/powerpoint/2012/main" userId="9910546b6fcef0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p:scale>
          <a:sx n="80" d="100"/>
          <a:sy n="80" d="100"/>
        </p:scale>
        <p:origin x="538"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09E15-E853-4E35-B0C4-58493F5DFF2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73236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9E15-E853-4E35-B0C4-58493F5DFF2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95939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9E15-E853-4E35-B0C4-58493F5DFF2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39936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9E15-E853-4E35-B0C4-58493F5DFF2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73819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09E15-E853-4E35-B0C4-58493F5DFF2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19699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09E15-E853-4E35-B0C4-58493F5DFF2F}" type="datetimeFigureOut">
              <a:rPr lang="en-US" smtClean="0"/>
              <a:t>11/21/2013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15469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09E15-E853-4E35-B0C4-58493F5DFF2F}" type="datetimeFigureOut">
              <a:rPr lang="en-US" smtClean="0"/>
              <a:t>11/21/2013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23708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09E15-E853-4E35-B0C4-58493F5DFF2F}" type="datetimeFigureOut">
              <a:rPr lang="en-US" smtClean="0"/>
              <a:t>11/21/2013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8712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09E15-E853-4E35-B0C4-58493F5DFF2F}" type="datetimeFigureOut">
              <a:rPr lang="en-US" smtClean="0"/>
              <a:t>11/21/2013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297555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09E15-E853-4E35-B0C4-58493F5DFF2F}" type="datetimeFigureOut">
              <a:rPr lang="en-US" smtClean="0"/>
              <a:t>11/21/2013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176340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09E15-E853-4E35-B0C4-58493F5DFF2F}" type="datetimeFigureOut">
              <a:rPr lang="en-US" smtClean="0"/>
              <a:t>11/21/2013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E5E4-773B-473D-BE44-0C0324752BA1}" type="slidenum">
              <a:rPr lang="en-US" smtClean="0"/>
              <a:t>‹#›</a:t>
            </a:fld>
            <a:endParaRPr lang="en-US"/>
          </a:p>
        </p:txBody>
      </p:sp>
    </p:spTree>
    <p:extLst>
      <p:ext uri="{BB962C8B-B14F-4D97-AF65-F5344CB8AC3E}">
        <p14:creationId xmlns:p14="http://schemas.microsoft.com/office/powerpoint/2010/main" val="94296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09E15-E853-4E35-B0C4-58493F5DFF2F}" type="datetimeFigureOut">
              <a:rPr lang="en-US" smtClean="0"/>
              <a:t>11/21/2013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CE5E4-773B-473D-BE44-0C0324752BA1}" type="slidenum">
              <a:rPr lang="en-US" smtClean="0"/>
              <a:t>‹#›</a:t>
            </a:fld>
            <a:endParaRPr lang="en-US"/>
          </a:p>
        </p:txBody>
      </p:sp>
    </p:spTree>
    <p:extLst>
      <p:ext uri="{BB962C8B-B14F-4D97-AF65-F5344CB8AC3E}">
        <p14:creationId xmlns:p14="http://schemas.microsoft.com/office/powerpoint/2010/main" val="79094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mericanrhetoric.com/speechbank.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thetvdb.com/index.php?seriesname=&amp;fieldlocation=2&amp;language=7&amp;genre=&amp;year=1940&amp;network=CBS&amp;zap2it_id=&amp;tvcom_id=&amp;imdb_id=&amp;order=translation&amp;addedBy=&amp;searching=Search&amp;tab=advancedsearch"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7525" y="959852"/>
            <a:ext cx="6096000" cy="3416320"/>
          </a:xfrm>
          <a:prstGeom prst="rect">
            <a:avLst/>
          </a:prstGeom>
        </p:spPr>
        <p:txBody>
          <a:bodyPr>
            <a:spAutoFit/>
          </a:bodyPr>
          <a:lstStyle/>
          <a:p>
            <a:r>
              <a:rPr lang="en-US" sz="1200" dirty="0">
                <a:solidFill>
                  <a:srgbClr val="000000"/>
                </a:solidFill>
                <a:latin typeface="Lucida grande"/>
              </a:rPr>
              <a:t>Background:</a:t>
            </a:r>
          </a:p>
          <a:p>
            <a:pPr marL="457200"/>
            <a:r>
              <a:rPr lang="en-US" sz="1200" dirty="0">
                <a:solidFill>
                  <a:srgbClr val="000000"/>
                </a:solidFill>
                <a:latin typeface="Lucida grande"/>
              </a:rPr>
              <a:t>It seems obvious that the themes / environment we’re exposed to as children would heavily influence how we see and deal with the world as adults. More specifically, I want to see if it’s possible to see that in some way in politics. For instance, it seems to me that politicians these days are very polarizing and tend to classify things as good/evil, black/white. I wonder if that was a product of growing up in the time when it was the USA </a:t>
            </a:r>
            <a:r>
              <a:rPr lang="en-US" sz="1200" dirty="0" err="1">
                <a:solidFill>
                  <a:srgbClr val="000000"/>
                </a:solidFill>
                <a:latin typeface="Lucida grande"/>
              </a:rPr>
              <a:t>vs</a:t>
            </a:r>
            <a:r>
              <a:rPr lang="en-US" sz="1200" dirty="0">
                <a:solidFill>
                  <a:srgbClr val="000000"/>
                </a:solidFill>
                <a:latin typeface="Lucida grande"/>
              </a:rPr>
              <a:t> the USSR? When TV shows portrayed characters as either good or bad (think A Team). On the other hand, TV shows today seem to be exploring the gray in the world. They create characters who are good guys that do some bad things and bad guys that have some redeeming qualities. </a:t>
            </a:r>
            <a:r>
              <a:rPr lang="en-US" sz="1200" dirty="0" smtClean="0">
                <a:solidFill>
                  <a:srgbClr val="000000"/>
                </a:solidFill>
                <a:latin typeface="Lucida grande"/>
              </a:rPr>
              <a:t>Comparing the original </a:t>
            </a:r>
            <a:r>
              <a:rPr lang="en-US" sz="1200" dirty="0" err="1" smtClean="0">
                <a:solidFill>
                  <a:srgbClr val="000000"/>
                </a:solidFill>
                <a:latin typeface="Lucida grande"/>
              </a:rPr>
              <a:t>Battlestar</a:t>
            </a:r>
            <a:r>
              <a:rPr lang="en-US" sz="1200" dirty="0" smtClean="0">
                <a:solidFill>
                  <a:srgbClr val="000000"/>
                </a:solidFill>
                <a:latin typeface="Lucida grande"/>
              </a:rPr>
              <a:t> </a:t>
            </a:r>
            <a:r>
              <a:rPr lang="en-US" sz="1200" dirty="0" err="1">
                <a:solidFill>
                  <a:srgbClr val="000000"/>
                </a:solidFill>
                <a:latin typeface="Lucida grande"/>
              </a:rPr>
              <a:t>Galactica</a:t>
            </a:r>
            <a:r>
              <a:rPr lang="en-US" sz="1200" dirty="0">
                <a:solidFill>
                  <a:srgbClr val="000000"/>
                </a:solidFill>
                <a:latin typeface="Lucida grande"/>
              </a:rPr>
              <a:t> </a:t>
            </a:r>
            <a:r>
              <a:rPr lang="en-US" sz="1200" dirty="0" smtClean="0">
                <a:solidFill>
                  <a:srgbClr val="000000"/>
                </a:solidFill>
                <a:latin typeface="Lucida grande"/>
              </a:rPr>
              <a:t>series to the remake is a good example of this.</a:t>
            </a:r>
            <a:endParaRPr lang="en-US" sz="1200" dirty="0">
              <a:solidFill>
                <a:srgbClr val="000000"/>
              </a:solidFill>
              <a:latin typeface="Lucida grande"/>
            </a:endParaRPr>
          </a:p>
          <a:p>
            <a:r>
              <a:rPr lang="en-US" sz="1200" dirty="0">
                <a:solidFill>
                  <a:srgbClr val="000000"/>
                </a:solidFill>
                <a:latin typeface="Lucida grande"/>
              </a:rPr>
              <a:t> </a:t>
            </a:r>
          </a:p>
          <a:p>
            <a:r>
              <a:rPr lang="en-US" sz="1200" dirty="0">
                <a:solidFill>
                  <a:srgbClr val="000000"/>
                </a:solidFill>
                <a:latin typeface="Lucida grande"/>
              </a:rPr>
              <a:t>I will be using Alchemy API and analyzing different sources over time such as:</a:t>
            </a:r>
          </a:p>
          <a:p>
            <a:pPr marL="171450" indent="-171450">
              <a:buFont typeface="Arial" panose="020B0604020202020204" pitchFamily="34" charset="0"/>
              <a:buChar char="•"/>
            </a:pPr>
            <a:r>
              <a:rPr lang="en-US" sz="1200" dirty="0" smtClean="0">
                <a:solidFill>
                  <a:srgbClr val="000000"/>
                </a:solidFill>
                <a:latin typeface="Lucida grande"/>
              </a:rPr>
              <a:t>TV </a:t>
            </a:r>
            <a:r>
              <a:rPr lang="en-US" sz="1200" dirty="0">
                <a:solidFill>
                  <a:srgbClr val="000000"/>
                </a:solidFill>
                <a:latin typeface="Lucida grande"/>
              </a:rPr>
              <a:t>summaries from </a:t>
            </a:r>
            <a:r>
              <a:rPr lang="en-US" sz="1200" dirty="0" smtClean="0">
                <a:solidFill>
                  <a:srgbClr val="000000"/>
                </a:solidFill>
                <a:latin typeface="Lucida grande"/>
              </a:rPr>
              <a:t>thetvdb.com</a:t>
            </a:r>
            <a:endParaRPr lang="en-US" sz="1200" dirty="0">
              <a:solidFill>
                <a:srgbClr val="000000"/>
              </a:solidFill>
              <a:latin typeface="Lucida grande"/>
            </a:endParaRPr>
          </a:p>
          <a:p>
            <a:pPr marL="171450" indent="-171450">
              <a:buFont typeface="Arial" panose="020B0604020202020204" pitchFamily="34" charset="0"/>
              <a:buChar char="•"/>
            </a:pPr>
            <a:r>
              <a:rPr lang="en-US" sz="1200" dirty="0" smtClean="0">
                <a:solidFill>
                  <a:srgbClr val="000000"/>
                </a:solidFill>
                <a:latin typeface="Lucida grande"/>
              </a:rPr>
              <a:t>Political speeches from</a:t>
            </a:r>
            <a:r>
              <a:rPr lang="en-US" sz="1200" dirty="0">
                <a:solidFill>
                  <a:srgbClr val="000000"/>
                </a:solidFill>
                <a:latin typeface="Lucida grande"/>
              </a:rPr>
              <a:t> </a:t>
            </a:r>
            <a:r>
              <a:rPr lang="en-US" sz="1200" dirty="0">
                <a:solidFill>
                  <a:srgbClr val="003366"/>
                </a:solidFill>
                <a:latin typeface="inherit"/>
                <a:hlinkClick r:id="rId2"/>
              </a:rPr>
              <a:t>http://</a:t>
            </a:r>
            <a:r>
              <a:rPr lang="en-US" sz="1200" dirty="0" smtClean="0">
                <a:solidFill>
                  <a:srgbClr val="003366"/>
                </a:solidFill>
                <a:latin typeface="inherit"/>
                <a:hlinkClick r:id="rId2"/>
              </a:rPr>
              <a:t>www.americanrhetoric.com/speechbank.htm</a:t>
            </a:r>
            <a:endParaRPr lang="en-US" sz="1200" dirty="0">
              <a:solidFill>
                <a:srgbClr val="000000"/>
              </a:solidFill>
              <a:latin typeface="Lucida grande"/>
            </a:endParaRPr>
          </a:p>
          <a:p>
            <a:r>
              <a:rPr lang="en-US" sz="1200" dirty="0">
                <a:solidFill>
                  <a:srgbClr val="000000"/>
                </a:solidFill>
                <a:latin typeface="Lucida grande"/>
              </a:rPr>
              <a:t> </a:t>
            </a:r>
          </a:p>
          <a:p>
            <a:r>
              <a:rPr lang="en-US" sz="1200" dirty="0">
                <a:solidFill>
                  <a:srgbClr val="000000"/>
                </a:solidFill>
                <a:latin typeface="Lucida grande"/>
              </a:rPr>
              <a:t>I’m hoping to see some correlation in themes offset by a certain number of years. </a:t>
            </a:r>
            <a:endParaRPr lang="en-US" sz="1200" dirty="0" smtClean="0">
              <a:solidFill>
                <a:srgbClr val="000000"/>
              </a:solidFill>
              <a:latin typeface="Lucida grande"/>
            </a:endParaRPr>
          </a:p>
        </p:txBody>
      </p:sp>
    </p:spTree>
    <p:extLst>
      <p:ext uri="{BB962C8B-B14F-4D97-AF65-F5344CB8AC3E}">
        <p14:creationId xmlns:p14="http://schemas.microsoft.com/office/powerpoint/2010/main" val="19742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385117" y="1746020"/>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Follow each link and extract author, year, and text of speech</a:t>
            </a:r>
            <a:endParaRPr lang="en-US" sz="1000" dirty="0"/>
          </a:p>
        </p:txBody>
      </p:sp>
      <p:sp>
        <p:nvSpPr>
          <p:cNvPr id="11" name="Flowchart: Process 10"/>
          <p:cNvSpPr/>
          <p:nvPr/>
        </p:nvSpPr>
        <p:spPr>
          <a:xfrm>
            <a:off x="6964939" y="1751009"/>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Get text of TV Show summaries</a:t>
            </a:r>
            <a:endParaRPr lang="en-US" sz="1000" dirty="0"/>
          </a:p>
        </p:txBody>
      </p:sp>
      <p:sp>
        <p:nvSpPr>
          <p:cNvPr id="13" name="Flowchart: Process 12"/>
          <p:cNvSpPr/>
          <p:nvPr/>
        </p:nvSpPr>
        <p:spPr>
          <a:xfrm>
            <a:off x="1385117" y="2656346"/>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Extract keywords from political speeches</a:t>
            </a:r>
            <a:endParaRPr lang="en-US" sz="1000" dirty="0"/>
          </a:p>
        </p:txBody>
      </p:sp>
      <p:sp>
        <p:nvSpPr>
          <p:cNvPr id="14" name="Flowchart: Process 13"/>
          <p:cNvSpPr/>
          <p:nvPr/>
        </p:nvSpPr>
        <p:spPr>
          <a:xfrm>
            <a:off x="6964939" y="2660397"/>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Extract keywords from TV Show summaries</a:t>
            </a:r>
            <a:endParaRPr lang="en-US" sz="1000" dirty="0"/>
          </a:p>
        </p:txBody>
      </p:sp>
      <p:sp>
        <p:nvSpPr>
          <p:cNvPr id="85" name="Flowchart: Process 84"/>
          <p:cNvSpPr/>
          <p:nvPr/>
        </p:nvSpPr>
        <p:spPr>
          <a:xfrm>
            <a:off x="1385117" y="3566672"/>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Summarize political speech keywords</a:t>
            </a:r>
            <a:endParaRPr lang="en-US" sz="1000" dirty="0"/>
          </a:p>
        </p:txBody>
      </p:sp>
      <p:sp>
        <p:nvSpPr>
          <p:cNvPr id="104" name="Flowchart: Process 103"/>
          <p:cNvSpPr/>
          <p:nvPr/>
        </p:nvSpPr>
        <p:spPr>
          <a:xfrm>
            <a:off x="6964939" y="3569785"/>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Summarize </a:t>
            </a:r>
            <a:r>
              <a:rPr lang="en-US" sz="1000" dirty="0" err="1" smtClean="0"/>
              <a:t>tv</a:t>
            </a:r>
            <a:r>
              <a:rPr lang="en-US" sz="1000" dirty="0" smtClean="0"/>
              <a:t> show keywords</a:t>
            </a:r>
            <a:endParaRPr lang="en-US" sz="1000" dirty="0"/>
          </a:p>
        </p:txBody>
      </p:sp>
      <p:sp>
        <p:nvSpPr>
          <p:cNvPr id="3" name="Rectangle 2"/>
          <p:cNvSpPr/>
          <p:nvPr/>
        </p:nvSpPr>
        <p:spPr>
          <a:xfrm>
            <a:off x="1385117" y="2201183"/>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speeches: </a:t>
            </a:r>
            <a:r>
              <a:rPr lang="en-US" sz="1000" dirty="0"/>
              <a:t>[[Author, Date(Year), Text], [speech 2], </a:t>
            </a:r>
            <a:r>
              <a:rPr lang="en-US" sz="1000" dirty="0" smtClean="0"/>
              <a:t>…]</a:t>
            </a:r>
            <a:endParaRPr lang="en-US" sz="1000" dirty="0"/>
          </a:p>
        </p:txBody>
      </p:sp>
      <p:sp>
        <p:nvSpPr>
          <p:cNvPr id="19" name="Rectangle 18"/>
          <p:cNvSpPr/>
          <p:nvPr/>
        </p:nvSpPr>
        <p:spPr>
          <a:xfrm>
            <a:off x="6964939" y="2205703"/>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tv_shows</a:t>
            </a:r>
            <a:r>
              <a:rPr lang="en-US" sz="1000" dirty="0" smtClean="0"/>
              <a:t>: </a:t>
            </a:r>
            <a:r>
              <a:rPr lang="en-US" sz="1000" dirty="0"/>
              <a:t>[[Show, Date(Year), Summary Text], [show 2], …]</a:t>
            </a:r>
          </a:p>
        </p:txBody>
      </p:sp>
      <p:sp>
        <p:nvSpPr>
          <p:cNvPr id="22" name="Rectangle 21"/>
          <p:cNvSpPr/>
          <p:nvPr/>
        </p:nvSpPr>
        <p:spPr>
          <a:xfrm>
            <a:off x="1385117" y="4021835"/>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 </a:t>
            </a:r>
            <a:r>
              <a:rPr lang="en-US" sz="1000" dirty="0" err="1" smtClean="0"/>
              <a:t>speech_keyword_count</a:t>
            </a:r>
            <a:r>
              <a:rPr lang="en-US" sz="1000" dirty="0" smtClean="0"/>
              <a:t>: </a:t>
            </a:r>
            <a:r>
              <a:rPr lang="en-US" sz="1000" dirty="0"/>
              <a:t>[[keyword, year, count], […], …]</a:t>
            </a:r>
          </a:p>
        </p:txBody>
      </p:sp>
      <p:sp>
        <p:nvSpPr>
          <p:cNvPr id="23" name="Rectangle 22"/>
          <p:cNvSpPr/>
          <p:nvPr/>
        </p:nvSpPr>
        <p:spPr>
          <a:xfrm>
            <a:off x="6964939" y="4024482"/>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tv_show_keyword_count</a:t>
            </a:r>
            <a:r>
              <a:rPr lang="en-US" sz="1000" dirty="0" smtClean="0"/>
              <a:t>: [[</a:t>
            </a:r>
            <a:r>
              <a:rPr lang="en-US" sz="1000" dirty="0"/>
              <a:t>keyword, year, count], […], …]</a:t>
            </a:r>
          </a:p>
        </p:txBody>
      </p:sp>
      <p:sp>
        <p:nvSpPr>
          <p:cNvPr id="25" name="Rectangle 24"/>
          <p:cNvSpPr/>
          <p:nvPr/>
        </p:nvSpPr>
        <p:spPr>
          <a:xfrm>
            <a:off x="1385117" y="3111509"/>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smtClean="0"/>
              <a:t>speeches: [[</a:t>
            </a:r>
            <a:r>
              <a:rPr lang="en-US" sz="1000" dirty="0"/>
              <a:t>Author, Date(Year), </a:t>
            </a:r>
            <a:r>
              <a:rPr lang="en-US" sz="1000" dirty="0" smtClean="0"/>
              <a:t>Text, </a:t>
            </a:r>
            <a:r>
              <a:rPr lang="en-US" sz="1000" b="1" dirty="0" smtClean="0">
                <a:solidFill>
                  <a:srgbClr val="FF0000"/>
                </a:solidFill>
              </a:rPr>
              <a:t>keywords</a:t>
            </a:r>
            <a:r>
              <a:rPr lang="en-US" sz="1000" dirty="0" smtClean="0"/>
              <a:t>], </a:t>
            </a:r>
            <a:r>
              <a:rPr lang="en-US" sz="1000" dirty="0"/>
              <a:t>[speech 2], …]</a:t>
            </a:r>
          </a:p>
        </p:txBody>
      </p:sp>
      <p:sp>
        <p:nvSpPr>
          <p:cNvPr id="26" name="Rectangle 25"/>
          <p:cNvSpPr/>
          <p:nvPr/>
        </p:nvSpPr>
        <p:spPr>
          <a:xfrm>
            <a:off x="6964939" y="3115091"/>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smtClean="0"/>
              <a:t> </a:t>
            </a:r>
            <a:r>
              <a:rPr lang="en-US" sz="1000" dirty="0" err="1" smtClean="0"/>
              <a:t>tv_shows</a:t>
            </a:r>
            <a:r>
              <a:rPr lang="en-US" sz="1000" dirty="0" smtClean="0"/>
              <a:t>: </a:t>
            </a:r>
            <a:r>
              <a:rPr lang="en-US" sz="1000" dirty="0" smtClean="0"/>
              <a:t>[[Show, </a:t>
            </a:r>
            <a:r>
              <a:rPr lang="en-US" sz="1000" dirty="0"/>
              <a:t>Date(Year), </a:t>
            </a:r>
            <a:r>
              <a:rPr lang="en-US" sz="1000" dirty="0" smtClean="0"/>
              <a:t>Summary Text, </a:t>
            </a:r>
            <a:r>
              <a:rPr lang="en-US" sz="1000" b="1" dirty="0" smtClean="0">
                <a:solidFill>
                  <a:srgbClr val="FF0000"/>
                </a:solidFill>
              </a:rPr>
              <a:t>keywords</a:t>
            </a:r>
            <a:r>
              <a:rPr lang="en-US" sz="1000" dirty="0" smtClean="0"/>
              <a:t>], </a:t>
            </a:r>
            <a:endParaRPr lang="en-US" sz="1000" dirty="0" smtClean="0"/>
          </a:p>
          <a:p>
            <a:pPr algn="ctr"/>
            <a:r>
              <a:rPr lang="en-US" sz="1000" dirty="0" smtClean="0"/>
              <a:t>[show 2</a:t>
            </a:r>
            <a:r>
              <a:rPr lang="en-US" sz="1000" dirty="0"/>
              <a:t>], …]</a:t>
            </a:r>
          </a:p>
        </p:txBody>
      </p:sp>
      <p:sp>
        <p:nvSpPr>
          <p:cNvPr id="21" name="Flowchart: Process 20"/>
          <p:cNvSpPr/>
          <p:nvPr/>
        </p:nvSpPr>
        <p:spPr>
          <a:xfrm>
            <a:off x="3934698" y="5096576"/>
            <a:ext cx="411480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Minimize cost function to compute optimal offset across all keywords</a:t>
            </a:r>
          </a:p>
        </p:txBody>
      </p:sp>
      <p:sp>
        <p:nvSpPr>
          <p:cNvPr id="28" name="Rectangle 27"/>
          <p:cNvSpPr/>
          <p:nvPr/>
        </p:nvSpPr>
        <p:spPr>
          <a:xfrm>
            <a:off x="3934698" y="5666260"/>
            <a:ext cx="4114800" cy="4206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Cost function: </a:t>
            </a:r>
            <a:r>
              <a:rPr lang="en-US" sz="1000" dirty="0" err="1" smtClean="0"/>
              <a:t>tv_show_keyword_count</a:t>
            </a:r>
            <a:r>
              <a:rPr lang="en-US" sz="1000" dirty="0" smtClean="0"/>
              <a:t>(t) – (</a:t>
            </a:r>
            <a:r>
              <a:rPr lang="en-US" sz="1000" dirty="0" err="1" smtClean="0"/>
              <a:t>speech_keyword_count</a:t>
            </a:r>
            <a:r>
              <a:rPr lang="en-US" sz="1000" dirty="0" smtClean="0"/>
              <a:t>(t-G))</a:t>
            </a:r>
          </a:p>
          <a:p>
            <a:pPr algn="ctr"/>
            <a:r>
              <a:rPr lang="en-US" sz="1000" dirty="0" smtClean="0"/>
              <a:t>Where t is time and G is the optimal time shift</a:t>
            </a:r>
            <a:endParaRPr lang="en-US" sz="1000" dirty="0"/>
          </a:p>
        </p:txBody>
      </p:sp>
      <p:sp>
        <p:nvSpPr>
          <p:cNvPr id="34" name="Rectangle 33"/>
          <p:cNvSpPr/>
          <p:nvPr/>
        </p:nvSpPr>
        <p:spPr>
          <a:xfrm>
            <a:off x="3936780" y="6086884"/>
            <a:ext cx="4114800" cy="320040"/>
          </a:xfrm>
          <a:prstGeom prst="rect">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Possible Visualizations: Heat map before and after shift.</a:t>
            </a:r>
            <a:endParaRPr lang="en-US" sz="1000" dirty="0"/>
          </a:p>
        </p:txBody>
      </p:sp>
      <p:sp>
        <p:nvSpPr>
          <p:cNvPr id="50" name="TextBox 49"/>
          <p:cNvSpPr txBox="1"/>
          <p:nvPr/>
        </p:nvSpPr>
        <p:spPr>
          <a:xfrm>
            <a:off x="4723303" y="214971"/>
            <a:ext cx="2323637" cy="369332"/>
          </a:xfrm>
          <a:prstGeom prst="rect">
            <a:avLst/>
          </a:prstGeom>
          <a:noFill/>
        </p:spPr>
        <p:txBody>
          <a:bodyPr wrap="square" rtlCol="0">
            <a:spAutoFit/>
          </a:bodyPr>
          <a:lstStyle/>
          <a:p>
            <a:pPr algn="ctr"/>
            <a:r>
              <a:rPr lang="en-US" dirty="0" smtClean="0"/>
              <a:t>Top Level Flow Chart</a:t>
            </a:r>
            <a:endParaRPr lang="en-US" dirty="0"/>
          </a:p>
        </p:txBody>
      </p:sp>
      <p:sp>
        <p:nvSpPr>
          <p:cNvPr id="2" name="Rectangle 1"/>
          <p:cNvSpPr/>
          <p:nvPr/>
        </p:nvSpPr>
        <p:spPr>
          <a:xfrm>
            <a:off x="1022464" y="721853"/>
            <a:ext cx="4725376" cy="375680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6624118" y="721853"/>
            <a:ext cx="4842952" cy="375680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ectangle 38"/>
          <p:cNvSpPr/>
          <p:nvPr/>
        </p:nvSpPr>
        <p:spPr>
          <a:xfrm>
            <a:off x="3707482" y="4939065"/>
            <a:ext cx="4596938" cy="163915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Elbow Connector 14"/>
          <p:cNvCxnSpPr>
            <a:stCxn id="22" idx="2"/>
            <a:endCxn id="21" idx="0"/>
          </p:cNvCxnSpPr>
          <p:nvPr/>
        </p:nvCxnSpPr>
        <p:spPr>
          <a:xfrm rot="16200000" flipH="1">
            <a:off x="4202797" y="3307274"/>
            <a:ext cx="754701" cy="2823901"/>
          </a:xfrm>
          <a:prstGeom prst="bentConnector3">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18" name="Elbow Connector 17"/>
          <p:cNvCxnSpPr>
            <a:stCxn id="23" idx="2"/>
            <a:endCxn id="21" idx="0"/>
          </p:cNvCxnSpPr>
          <p:nvPr/>
        </p:nvCxnSpPr>
        <p:spPr>
          <a:xfrm rot="5400000">
            <a:off x="6994032" y="3342589"/>
            <a:ext cx="752054" cy="2755921"/>
          </a:xfrm>
          <a:prstGeom prst="bentConnector3">
            <a:avLst>
              <a:gd name="adj1" fmla="val 50000"/>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a:xfrm rot="16200000">
            <a:off x="-1026345" y="2429843"/>
            <a:ext cx="3756802" cy="34082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dk1"/>
                </a:solidFill>
              </a:rPr>
              <a:t>Process Speech Text</a:t>
            </a:r>
            <a:endParaRPr lang="en-US" sz="1200" dirty="0">
              <a:solidFill>
                <a:schemeClr val="dk1"/>
              </a:solidFill>
            </a:endParaRPr>
          </a:p>
        </p:txBody>
      </p:sp>
      <p:sp>
        <p:nvSpPr>
          <p:cNvPr id="51" name="Rectangle 50"/>
          <p:cNvSpPr/>
          <p:nvPr/>
        </p:nvSpPr>
        <p:spPr>
          <a:xfrm rot="16200000">
            <a:off x="4575313" y="2429844"/>
            <a:ext cx="3756801" cy="34082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dk1"/>
                </a:solidFill>
              </a:rPr>
              <a:t>Process TV Show Summary Text</a:t>
            </a:r>
            <a:endParaRPr lang="en-US" sz="1200" dirty="0">
              <a:solidFill>
                <a:schemeClr val="dk1"/>
              </a:solidFill>
            </a:endParaRPr>
          </a:p>
        </p:txBody>
      </p:sp>
      <p:sp>
        <p:nvSpPr>
          <p:cNvPr id="57" name="Rectangle 56"/>
          <p:cNvSpPr/>
          <p:nvPr/>
        </p:nvSpPr>
        <p:spPr>
          <a:xfrm rot="16200000">
            <a:off x="2710740" y="5588231"/>
            <a:ext cx="1639153" cy="34082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dk1"/>
                </a:solidFill>
              </a:rPr>
              <a:t>Correlation Algorithm</a:t>
            </a:r>
            <a:endParaRPr lang="en-US" sz="1200" dirty="0">
              <a:solidFill>
                <a:schemeClr val="dk1"/>
              </a:solidFill>
            </a:endParaRPr>
          </a:p>
        </p:txBody>
      </p:sp>
      <p:sp>
        <p:nvSpPr>
          <p:cNvPr id="60" name="Rectangle 59"/>
          <p:cNvSpPr/>
          <p:nvPr/>
        </p:nvSpPr>
        <p:spPr>
          <a:xfrm>
            <a:off x="1876414" y="327623"/>
            <a:ext cx="2574671" cy="29073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000" dirty="0" smtClean="0"/>
              <a:t>http addresses of pages with links to speeches</a:t>
            </a:r>
            <a:endParaRPr lang="en-US" sz="1000" dirty="0">
              <a:solidFill>
                <a:schemeClr val="dk1"/>
              </a:solidFill>
            </a:endParaRPr>
          </a:p>
        </p:txBody>
      </p:sp>
      <p:sp>
        <p:nvSpPr>
          <p:cNvPr id="63" name="Rectangle 62"/>
          <p:cNvSpPr/>
          <p:nvPr/>
        </p:nvSpPr>
        <p:spPr>
          <a:xfrm>
            <a:off x="7878920" y="344776"/>
            <a:ext cx="1738197" cy="27293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000" dirty="0"/>
              <a:t> thetvdb.com search </a:t>
            </a:r>
            <a:r>
              <a:rPr lang="en-US" sz="1000" dirty="0" err="1"/>
              <a:t>url</a:t>
            </a:r>
            <a:endParaRPr lang="en-US" sz="1000" dirty="0"/>
          </a:p>
        </p:txBody>
      </p:sp>
      <p:sp>
        <p:nvSpPr>
          <p:cNvPr id="29" name="Flowchart: Process 28"/>
          <p:cNvSpPr/>
          <p:nvPr/>
        </p:nvSpPr>
        <p:spPr>
          <a:xfrm>
            <a:off x="6964939" y="841621"/>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Use search tool from thetvkb.com. Loop through years 1940 – 2013 and extract show titles</a:t>
            </a:r>
            <a:endParaRPr lang="en-US" sz="1000" dirty="0"/>
          </a:p>
        </p:txBody>
      </p:sp>
      <p:sp>
        <p:nvSpPr>
          <p:cNvPr id="31" name="Rectangle 30"/>
          <p:cNvSpPr/>
          <p:nvPr/>
        </p:nvSpPr>
        <p:spPr>
          <a:xfrm>
            <a:off x="6964939" y="1296315"/>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tv_shows</a:t>
            </a:r>
            <a:r>
              <a:rPr lang="en-US" sz="1000" dirty="0" smtClean="0"/>
              <a:t>: </a:t>
            </a:r>
            <a:r>
              <a:rPr lang="en-US" sz="1000" dirty="0"/>
              <a:t>[[Show, Date(Year</a:t>
            </a:r>
            <a:r>
              <a:rPr lang="en-US" sz="1000" dirty="0" smtClean="0"/>
              <a:t>)], [show 2], …]</a:t>
            </a:r>
            <a:endParaRPr lang="en-US" sz="1000" dirty="0"/>
          </a:p>
        </p:txBody>
      </p:sp>
      <p:cxnSp>
        <p:nvCxnSpPr>
          <p:cNvPr id="7" name="Straight Arrow Connector 6"/>
          <p:cNvCxnSpPr/>
          <p:nvPr/>
        </p:nvCxnSpPr>
        <p:spPr>
          <a:xfrm>
            <a:off x="3168197" y="2071883"/>
            <a:ext cx="0" cy="133958"/>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168197" y="2525881"/>
            <a:ext cx="0" cy="133958"/>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3168197" y="2979879"/>
            <a:ext cx="0" cy="133958"/>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3168197" y="3433877"/>
            <a:ext cx="0" cy="133958"/>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3168197" y="3887875"/>
            <a:ext cx="0" cy="133960"/>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1641237" y="5383018"/>
            <a:ext cx="470355" cy="215444"/>
          </a:xfrm>
          <a:prstGeom prst="rect">
            <a:avLst/>
          </a:prstGeom>
          <a:noFill/>
        </p:spPr>
        <p:txBody>
          <a:bodyPr wrap="square" rtlCol="0">
            <a:spAutoFit/>
          </a:bodyPr>
          <a:lstStyle/>
          <a:p>
            <a:r>
              <a:rPr lang="en-US" sz="800" dirty="0" smtClean="0"/>
              <a:t>output</a:t>
            </a:r>
            <a:endParaRPr lang="en-US" sz="800" dirty="0"/>
          </a:p>
        </p:txBody>
      </p:sp>
      <p:sp>
        <p:nvSpPr>
          <p:cNvPr id="42" name="TextBox 41"/>
          <p:cNvSpPr txBox="1"/>
          <p:nvPr/>
        </p:nvSpPr>
        <p:spPr>
          <a:xfrm>
            <a:off x="1660470" y="5941053"/>
            <a:ext cx="431891" cy="215444"/>
          </a:xfrm>
          <a:prstGeom prst="rect">
            <a:avLst/>
          </a:prstGeom>
          <a:noFill/>
        </p:spPr>
        <p:txBody>
          <a:bodyPr wrap="square" rtlCol="0">
            <a:spAutoFit/>
          </a:bodyPr>
          <a:lstStyle/>
          <a:p>
            <a:r>
              <a:rPr lang="en-US" sz="800" dirty="0" smtClean="0"/>
              <a:t>input</a:t>
            </a:r>
            <a:endParaRPr lang="en-US" sz="800" dirty="0"/>
          </a:p>
        </p:txBody>
      </p:sp>
      <p:cxnSp>
        <p:nvCxnSpPr>
          <p:cNvPr id="33" name="Straight Arrow Connector 32"/>
          <p:cNvCxnSpPr>
            <a:stCxn id="29" idx="2"/>
            <a:endCxn id="31" idx="0"/>
          </p:cNvCxnSpPr>
          <p:nvPr/>
        </p:nvCxnSpPr>
        <p:spPr>
          <a:xfrm>
            <a:off x="8748019" y="1161661"/>
            <a:ext cx="0" cy="134654"/>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1" idx="2"/>
            <a:endCxn id="11" idx="0"/>
          </p:cNvCxnSpPr>
          <p:nvPr/>
        </p:nvCxnSpPr>
        <p:spPr>
          <a:xfrm>
            <a:off x="8748019" y="1616355"/>
            <a:ext cx="0" cy="134654"/>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1" idx="2"/>
            <a:endCxn id="19" idx="0"/>
          </p:cNvCxnSpPr>
          <p:nvPr/>
        </p:nvCxnSpPr>
        <p:spPr>
          <a:xfrm>
            <a:off x="8748019" y="2071049"/>
            <a:ext cx="0" cy="134654"/>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9" idx="2"/>
            <a:endCxn id="14" idx="0"/>
          </p:cNvCxnSpPr>
          <p:nvPr/>
        </p:nvCxnSpPr>
        <p:spPr>
          <a:xfrm>
            <a:off x="8748019" y="2525743"/>
            <a:ext cx="0" cy="134654"/>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4" idx="2"/>
            <a:endCxn id="26" idx="0"/>
          </p:cNvCxnSpPr>
          <p:nvPr/>
        </p:nvCxnSpPr>
        <p:spPr>
          <a:xfrm>
            <a:off x="8748019" y="2980437"/>
            <a:ext cx="0" cy="134654"/>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26" idx="2"/>
            <a:endCxn id="104" idx="0"/>
          </p:cNvCxnSpPr>
          <p:nvPr/>
        </p:nvCxnSpPr>
        <p:spPr>
          <a:xfrm>
            <a:off x="8748019" y="3435131"/>
            <a:ext cx="0" cy="134654"/>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104" idx="2"/>
            <a:endCxn id="23" idx="0"/>
          </p:cNvCxnSpPr>
          <p:nvPr/>
        </p:nvCxnSpPr>
        <p:spPr>
          <a:xfrm>
            <a:off x="8748019" y="3889825"/>
            <a:ext cx="0" cy="134657"/>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74" name="Flowchart: Process 73"/>
          <p:cNvSpPr/>
          <p:nvPr/>
        </p:nvSpPr>
        <p:spPr>
          <a:xfrm>
            <a:off x="1187340" y="5126287"/>
            <a:ext cx="946262" cy="185559"/>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Action</a:t>
            </a:r>
            <a:endParaRPr lang="en-US" sz="1000" dirty="0"/>
          </a:p>
        </p:txBody>
      </p:sp>
      <p:cxnSp>
        <p:nvCxnSpPr>
          <p:cNvPr id="75" name="Straight Arrow Connector 74"/>
          <p:cNvCxnSpPr>
            <a:stCxn id="74" idx="2"/>
            <a:endCxn id="78" idx="0"/>
          </p:cNvCxnSpPr>
          <p:nvPr/>
        </p:nvCxnSpPr>
        <p:spPr>
          <a:xfrm>
            <a:off x="1660471" y="5311846"/>
            <a:ext cx="0" cy="364366"/>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78" name="Rectangle 77"/>
          <p:cNvSpPr/>
          <p:nvPr/>
        </p:nvSpPr>
        <p:spPr>
          <a:xfrm>
            <a:off x="1187339" y="5676212"/>
            <a:ext cx="946263" cy="20887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Data Structure</a:t>
            </a:r>
            <a:endParaRPr lang="en-US" sz="1000" dirty="0"/>
          </a:p>
        </p:txBody>
      </p:sp>
      <p:cxnSp>
        <p:nvCxnSpPr>
          <p:cNvPr id="84" name="Straight Arrow Connector 83"/>
          <p:cNvCxnSpPr>
            <a:stCxn id="78" idx="2"/>
          </p:cNvCxnSpPr>
          <p:nvPr/>
        </p:nvCxnSpPr>
        <p:spPr>
          <a:xfrm flipH="1">
            <a:off x="1658388" y="5885086"/>
            <a:ext cx="2083" cy="309882"/>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sp>
        <p:nvSpPr>
          <p:cNvPr id="88" name="Flowchart: Process 87"/>
          <p:cNvSpPr/>
          <p:nvPr/>
        </p:nvSpPr>
        <p:spPr>
          <a:xfrm>
            <a:off x="1385117" y="835694"/>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Process XML page source to extract all links.</a:t>
            </a:r>
            <a:endParaRPr lang="en-US" sz="1000" dirty="0"/>
          </a:p>
        </p:txBody>
      </p:sp>
      <p:sp>
        <p:nvSpPr>
          <p:cNvPr id="92" name="Rectangle 91"/>
          <p:cNvSpPr/>
          <p:nvPr/>
        </p:nvSpPr>
        <p:spPr>
          <a:xfrm>
            <a:off x="1385117" y="1290857"/>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speech_links</a:t>
            </a:r>
            <a:r>
              <a:rPr lang="en-US" sz="1000" dirty="0" smtClean="0"/>
              <a:t>[http link, …]</a:t>
            </a:r>
            <a:endParaRPr lang="en-US" sz="1000" dirty="0"/>
          </a:p>
        </p:txBody>
      </p:sp>
      <p:cxnSp>
        <p:nvCxnSpPr>
          <p:cNvPr id="95" name="Straight Arrow Connector 94"/>
          <p:cNvCxnSpPr/>
          <p:nvPr/>
        </p:nvCxnSpPr>
        <p:spPr>
          <a:xfrm>
            <a:off x="3168197" y="1155734"/>
            <a:ext cx="0" cy="135699"/>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3168197" y="1611473"/>
            <a:ext cx="0" cy="140370"/>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p:cNvCxnSpPr>
            <a:stCxn id="60" idx="2"/>
            <a:endCxn id="88" idx="0"/>
          </p:cNvCxnSpPr>
          <p:nvPr/>
        </p:nvCxnSpPr>
        <p:spPr>
          <a:xfrm>
            <a:off x="3163750" y="618359"/>
            <a:ext cx="4447" cy="217335"/>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p:cNvCxnSpPr>
            <a:stCxn id="63" idx="2"/>
            <a:endCxn id="29" idx="0"/>
          </p:cNvCxnSpPr>
          <p:nvPr/>
        </p:nvCxnSpPr>
        <p:spPr>
          <a:xfrm>
            <a:off x="8748019" y="617707"/>
            <a:ext cx="0" cy="223914"/>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1266724" y="2650523"/>
            <a:ext cx="3849758" cy="169134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sp>
        <p:nvSpPr>
          <p:cNvPr id="55" name="Rectangle 54"/>
          <p:cNvSpPr/>
          <p:nvPr/>
        </p:nvSpPr>
        <p:spPr>
          <a:xfrm rot="16200000">
            <a:off x="4454736" y="3309865"/>
            <a:ext cx="1691525" cy="37248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Keyword Extraction</a:t>
            </a:r>
          </a:p>
        </p:txBody>
      </p:sp>
      <p:sp>
        <p:nvSpPr>
          <p:cNvPr id="56" name="Rectangle 55"/>
          <p:cNvSpPr/>
          <p:nvPr/>
        </p:nvSpPr>
        <p:spPr>
          <a:xfrm>
            <a:off x="6797830" y="2656346"/>
            <a:ext cx="3849758" cy="168552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sp>
        <p:nvSpPr>
          <p:cNvPr id="58" name="Rectangle 57"/>
          <p:cNvSpPr/>
          <p:nvPr/>
        </p:nvSpPr>
        <p:spPr>
          <a:xfrm rot="16200000">
            <a:off x="9994755" y="3306760"/>
            <a:ext cx="1685716" cy="38450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Keyword Extraction</a:t>
            </a:r>
          </a:p>
        </p:txBody>
      </p:sp>
    </p:spTree>
    <p:extLst>
      <p:ext uri="{BB962C8B-B14F-4D97-AF65-F5344CB8AC3E}">
        <p14:creationId xmlns:p14="http://schemas.microsoft.com/office/powerpoint/2010/main" val="399652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046" y="789263"/>
            <a:ext cx="2951018" cy="161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Web Site: American Rhetoric</a:t>
            </a:r>
          </a:p>
          <a:p>
            <a:pPr marL="171450" indent="-171450">
              <a:buFont typeface="Arial" panose="020B0604020202020204" pitchFamily="34" charset="0"/>
              <a:buChar char="•"/>
            </a:pPr>
            <a:r>
              <a:rPr lang="en-US" sz="1000" dirty="0" smtClean="0"/>
              <a:t>/</a:t>
            </a:r>
            <a:r>
              <a:rPr lang="en-US" sz="1000" dirty="0" err="1" smtClean="0"/>
              <a:t>Speechbank</a:t>
            </a:r>
            <a:endParaRPr lang="en-US" sz="1000" dirty="0" smtClean="0"/>
          </a:p>
          <a:p>
            <a:pPr marL="628650" lvl="1" indent="-171450">
              <a:buFont typeface="Arial" panose="020B0604020202020204" pitchFamily="34" charset="0"/>
              <a:buChar char="•"/>
            </a:pPr>
            <a:r>
              <a:rPr lang="en-US" sz="1000" dirty="0" smtClean="0"/>
              <a:t>/Speeches A-F</a:t>
            </a:r>
          </a:p>
          <a:p>
            <a:pPr marL="1085850" lvl="2" indent="-171450">
              <a:buFont typeface="Arial" panose="020B0604020202020204" pitchFamily="34" charset="0"/>
              <a:buChar char="•"/>
            </a:pPr>
            <a:r>
              <a:rPr lang="en-US" sz="1000" b="1" dirty="0" smtClean="0"/>
              <a:t>Speaker: Speech </a:t>
            </a:r>
            <a:r>
              <a:rPr lang="en-US" sz="1000" b="1" dirty="0" smtClean="0"/>
              <a:t>Title</a:t>
            </a:r>
            <a:endParaRPr lang="en-US" sz="1000" b="1" dirty="0" smtClean="0"/>
          </a:p>
          <a:p>
            <a:pPr marL="628650" lvl="1" indent="-171450">
              <a:buFont typeface="Arial" panose="020B0604020202020204" pitchFamily="34" charset="0"/>
              <a:buChar char="•"/>
            </a:pPr>
            <a:r>
              <a:rPr lang="en-US" sz="1000" dirty="0" smtClean="0"/>
              <a:t>/Speeches G-L</a:t>
            </a:r>
          </a:p>
          <a:p>
            <a:pPr marL="628650" lvl="1" indent="-171450">
              <a:buFont typeface="Arial" panose="020B0604020202020204" pitchFamily="34" charset="0"/>
              <a:buChar char="•"/>
            </a:pPr>
            <a:r>
              <a:rPr lang="en-US" sz="1000" dirty="0" smtClean="0"/>
              <a:t>/Speeches M-R</a:t>
            </a:r>
          </a:p>
          <a:p>
            <a:pPr marL="628650" lvl="1" indent="-171450">
              <a:buFont typeface="Arial" panose="020B0604020202020204" pitchFamily="34" charset="0"/>
              <a:buChar char="•"/>
            </a:pPr>
            <a:r>
              <a:rPr lang="en-US" sz="1000" dirty="0" smtClean="0"/>
              <a:t>/Speeches S-Z</a:t>
            </a:r>
            <a:endParaRPr lang="en-US" sz="1000" dirty="0"/>
          </a:p>
        </p:txBody>
      </p:sp>
      <p:sp>
        <p:nvSpPr>
          <p:cNvPr id="5" name="Rectangle 4"/>
          <p:cNvSpPr/>
          <p:nvPr/>
        </p:nvSpPr>
        <p:spPr>
          <a:xfrm>
            <a:off x="6161004" y="3897316"/>
            <a:ext cx="1951932" cy="78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000" dirty="0" smtClean="0"/>
              <a:t>Save in List:</a:t>
            </a:r>
          </a:p>
          <a:p>
            <a:pPr marL="628650" lvl="1" indent="-171450">
              <a:buFont typeface="Arial" panose="020B0604020202020204" pitchFamily="34" charset="0"/>
              <a:buChar char="•"/>
            </a:pPr>
            <a:r>
              <a:rPr lang="en-US" sz="1000" dirty="0" smtClean="0"/>
              <a:t>Author</a:t>
            </a:r>
          </a:p>
          <a:p>
            <a:pPr marL="628650" lvl="1" indent="-171450">
              <a:buFont typeface="Arial" panose="020B0604020202020204" pitchFamily="34" charset="0"/>
              <a:buChar char="•"/>
            </a:pPr>
            <a:r>
              <a:rPr lang="en-US" sz="1000" dirty="0" smtClean="0"/>
              <a:t>Date of Speech</a:t>
            </a:r>
          </a:p>
          <a:p>
            <a:pPr marL="628650" lvl="1" indent="-171450">
              <a:buFont typeface="Arial" panose="020B0604020202020204" pitchFamily="34" charset="0"/>
              <a:buChar char="•"/>
            </a:pPr>
            <a:r>
              <a:rPr lang="en-US" sz="1000" dirty="0" smtClean="0"/>
              <a:t>Text of Speech</a:t>
            </a:r>
          </a:p>
          <a:p>
            <a:pPr marL="171450" indent="-171450">
              <a:buFont typeface="Arial" panose="020B0604020202020204" pitchFamily="34" charset="0"/>
              <a:buChar char="•"/>
            </a:pPr>
            <a:endParaRPr lang="en-US" sz="1000" dirty="0" smtClean="0"/>
          </a:p>
          <a:p>
            <a:pPr marL="171450" indent="-171450">
              <a:buFont typeface="Arial" panose="020B0604020202020204" pitchFamily="34" charset="0"/>
              <a:buChar char="•"/>
            </a:pPr>
            <a:endParaRPr lang="en-US" sz="1000" dirty="0"/>
          </a:p>
        </p:txBody>
      </p:sp>
      <p:sp>
        <p:nvSpPr>
          <p:cNvPr id="10" name="Flowchart: Decision 9"/>
          <p:cNvSpPr/>
          <p:nvPr/>
        </p:nvSpPr>
        <p:spPr>
          <a:xfrm>
            <a:off x="7807996" y="2752655"/>
            <a:ext cx="1465118" cy="8707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Link to text on American Rhetoric?</a:t>
            </a:r>
            <a:endParaRPr lang="en-US" sz="1000" dirty="0"/>
          </a:p>
        </p:txBody>
      </p:sp>
      <p:sp>
        <p:nvSpPr>
          <p:cNvPr id="23" name="Rectangle 22"/>
          <p:cNvSpPr/>
          <p:nvPr/>
        </p:nvSpPr>
        <p:spPr>
          <a:xfrm>
            <a:off x="9506907" y="4023212"/>
            <a:ext cx="1018310" cy="377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t>Skip speech</a:t>
            </a:r>
          </a:p>
        </p:txBody>
      </p:sp>
      <p:sp>
        <p:nvSpPr>
          <p:cNvPr id="39" name="Flowchart: Process 38"/>
          <p:cNvSpPr/>
          <p:nvPr/>
        </p:nvSpPr>
        <p:spPr>
          <a:xfrm>
            <a:off x="9658770" y="3094469"/>
            <a:ext cx="714587" cy="2017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no</a:t>
            </a:r>
            <a:endParaRPr lang="en-US" sz="1000" dirty="0"/>
          </a:p>
        </p:txBody>
      </p:sp>
      <p:sp>
        <p:nvSpPr>
          <p:cNvPr id="40" name="Flowchart: Process 39"/>
          <p:cNvSpPr/>
          <p:nvPr/>
        </p:nvSpPr>
        <p:spPr>
          <a:xfrm>
            <a:off x="6884990" y="3101547"/>
            <a:ext cx="503960" cy="1766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yes</a:t>
            </a:r>
            <a:endParaRPr lang="en-US" sz="1000" dirty="0"/>
          </a:p>
        </p:txBody>
      </p:sp>
      <p:pic>
        <p:nvPicPr>
          <p:cNvPr id="2" name="Picture 1"/>
          <p:cNvPicPr>
            <a:picLocks noChangeAspect="1"/>
          </p:cNvPicPr>
          <p:nvPr/>
        </p:nvPicPr>
        <p:blipFill>
          <a:blip r:embed="rId2"/>
          <a:stretch>
            <a:fillRect/>
          </a:stretch>
        </p:blipFill>
        <p:spPr>
          <a:xfrm>
            <a:off x="8922695" y="1581051"/>
            <a:ext cx="2186735" cy="713831"/>
          </a:xfrm>
          <a:prstGeom prst="rect">
            <a:avLst/>
          </a:prstGeom>
        </p:spPr>
      </p:pic>
      <p:sp>
        <p:nvSpPr>
          <p:cNvPr id="27" name="Rectangle 26"/>
          <p:cNvSpPr/>
          <p:nvPr/>
        </p:nvSpPr>
        <p:spPr>
          <a:xfrm>
            <a:off x="416078" y="238029"/>
            <a:ext cx="3756802" cy="38880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dk1"/>
                </a:solidFill>
              </a:rPr>
              <a:t>Process Speech Text</a:t>
            </a:r>
            <a:endParaRPr lang="en-US" sz="2000" dirty="0">
              <a:solidFill>
                <a:schemeClr val="dk1"/>
              </a:solidFill>
            </a:endParaRPr>
          </a:p>
        </p:txBody>
      </p:sp>
      <p:sp>
        <p:nvSpPr>
          <p:cNvPr id="44" name="Flowchart: Process 43"/>
          <p:cNvSpPr/>
          <p:nvPr/>
        </p:nvSpPr>
        <p:spPr>
          <a:xfrm>
            <a:off x="1467941" y="2207660"/>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Follow each link and extract author, year, and text of speech</a:t>
            </a:r>
            <a:endParaRPr lang="en-US" sz="1000" dirty="0"/>
          </a:p>
        </p:txBody>
      </p:sp>
      <p:sp>
        <p:nvSpPr>
          <p:cNvPr id="46" name="Rectangle 45"/>
          <p:cNvSpPr/>
          <p:nvPr/>
        </p:nvSpPr>
        <p:spPr>
          <a:xfrm>
            <a:off x="1467941" y="2662823"/>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speeches: </a:t>
            </a:r>
            <a:r>
              <a:rPr lang="en-US" sz="1000" dirty="0"/>
              <a:t>[[Author, Date(Year), Text], [speech 2], </a:t>
            </a:r>
            <a:r>
              <a:rPr lang="en-US" sz="1000" dirty="0" smtClean="0"/>
              <a:t>…]</a:t>
            </a:r>
            <a:endParaRPr lang="en-US" sz="1000" dirty="0"/>
          </a:p>
        </p:txBody>
      </p:sp>
      <p:sp>
        <p:nvSpPr>
          <p:cNvPr id="47" name="Rectangle 46"/>
          <p:cNvSpPr/>
          <p:nvPr/>
        </p:nvSpPr>
        <p:spPr>
          <a:xfrm>
            <a:off x="1959238" y="789263"/>
            <a:ext cx="2574671" cy="29073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000" dirty="0" smtClean="0"/>
              <a:t>http addresses of pages with links to speeches</a:t>
            </a:r>
            <a:endParaRPr lang="en-US" sz="1000" dirty="0">
              <a:solidFill>
                <a:schemeClr val="dk1"/>
              </a:solidFill>
            </a:endParaRPr>
          </a:p>
        </p:txBody>
      </p:sp>
      <p:cxnSp>
        <p:nvCxnSpPr>
          <p:cNvPr id="48" name="Straight Arrow Connector 47"/>
          <p:cNvCxnSpPr/>
          <p:nvPr/>
        </p:nvCxnSpPr>
        <p:spPr>
          <a:xfrm>
            <a:off x="3251021" y="2533523"/>
            <a:ext cx="0" cy="133958"/>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50" name="Flowchart: Process 49"/>
          <p:cNvSpPr/>
          <p:nvPr/>
        </p:nvSpPr>
        <p:spPr>
          <a:xfrm>
            <a:off x="1467941" y="1297334"/>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Process XML page source to extract all links.</a:t>
            </a:r>
            <a:endParaRPr lang="en-US" sz="1000" dirty="0"/>
          </a:p>
        </p:txBody>
      </p:sp>
      <p:sp>
        <p:nvSpPr>
          <p:cNvPr id="51" name="Rectangle 50"/>
          <p:cNvSpPr/>
          <p:nvPr/>
        </p:nvSpPr>
        <p:spPr>
          <a:xfrm>
            <a:off x="1467941" y="1752497"/>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speech_links</a:t>
            </a:r>
            <a:r>
              <a:rPr lang="en-US" sz="1000" dirty="0" smtClean="0"/>
              <a:t>[http link, …]</a:t>
            </a:r>
            <a:endParaRPr lang="en-US" sz="1000" dirty="0"/>
          </a:p>
        </p:txBody>
      </p:sp>
      <p:cxnSp>
        <p:nvCxnSpPr>
          <p:cNvPr id="52" name="Straight Arrow Connector 51"/>
          <p:cNvCxnSpPr/>
          <p:nvPr/>
        </p:nvCxnSpPr>
        <p:spPr>
          <a:xfrm>
            <a:off x="3251021" y="1617374"/>
            <a:ext cx="0" cy="135699"/>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3251021" y="2073113"/>
            <a:ext cx="0" cy="140370"/>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7" idx="2"/>
            <a:endCxn id="50" idx="0"/>
          </p:cNvCxnSpPr>
          <p:nvPr/>
        </p:nvCxnSpPr>
        <p:spPr>
          <a:xfrm>
            <a:off x="3246574" y="1079999"/>
            <a:ext cx="4447" cy="217335"/>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47" idx="3"/>
            <a:endCxn id="4" idx="1"/>
          </p:cNvCxnSpPr>
          <p:nvPr/>
        </p:nvCxnSpPr>
        <p:spPr>
          <a:xfrm>
            <a:off x="4533909" y="934631"/>
            <a:ext cx="2531137" cy="660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a:stCxn id="4" idx="2"/>
            <a:endCxn id="10" idx="0"/>
          </p:cNvCxnSpPr>
          <p:nvPr/>
        </p:nvCxnSpPr>
        <p:spPr>
          <a:xfrm>
            <a:off x="8540555" y="2401932"/>
            <a:ext cx="0" cy="35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 idx="1"/>
            <a:endCxn id="40" idx="3"/>
          </p:cNvCxnSpPr>
          <p:nvPr/>
        </p:nvCxnSpPr>
        <p:spPr>
          <a:xfrm flipH="1">
            <a:off x="7388950" y="3188039"/>
            <a:ext cx="419046" cy="1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0" idx="3"/>
            <a:endCxn id="39" idx="1"/>
          </p:cNvCxnSpPr>
          <p:nvPr/>
        </p:nvCxnSpPr>
        <p:spPr>
          <a:xfrm>
            <a:off x="9273114" y="3188039"/>
            <a:ext cx="385656" cy="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0" idx="2"/>
            <a:endCxn id="5" idx="0"/>
          </p:cNvCxnSpPr>
          <p:nvPr/>
        </p:nvCxnSpPr>
        <p:spPr>
          <a:xfrm>
            <a:off x="7136970" y="3278192"/>
            <a:ext cx="0" cy="619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9" idx="2"/>
            <a:endCxn id="23" idx="0"/>
          </p:cNvCxnSpPr>
          <p:nvPr/>
        </p:nvCxnSpPr>
        <p:spPr>
          <a:xfrm flipH="1">
            <a:off x="10016062" y="3296184"/>
            <a:ext cx="2" cy="727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8199283" y="1270652"/>
            <a:ext cx="1222510" cy="203349"/>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a:stCxn id="51" idx="3"/>
          </p:cNvCxnSpPr>
          <p:nvPr/>
        </p:nvCxnSpPr>
        <p:spPr>
          <a:xfrm>
            <a:off x="5034101" y="1912517"/>
            <a:ext cx="3061939" cy="10768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p:cNvCxnSpPr>
            <a:stCxn id="46" idx="3"/>
          </p:cNvCxnSpPr>
          <p:nvPr/>
        </p:nvCxnSpPr>
        <p:spPr>
          <a:xfrm>
            <a:off x="5034101" y="2822843"/>
            <a:ext cx="1126903" cy="1068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90" name="Picture 89"/>
          <p:cNvPicPr>
            <a:picLocks noChangeAspect="1"/>
          </p:cNvPicPr>
          <p:nvPr/>
        </p:nvPicPr>
        <p:blipFill>
          <a:blip r:embed="rId3"/>
          <a:stretch>
            <a:fillRect/>
          </a:stretch>
        </p:blipFill>
        <p:spPr>
          <a:xfrm>
            <a:off x="928730" y="3737453"/>
            <a:ext cx="3539462" cy="275743"/>
          </a:xfrm>
          <a:prstGeom prst="rect">
            <a:avLst/>
          </a:prstGeom>
        </p:spPr>
      </p:pic>
      <p:pic>
        <p:nvPicPr>
          <p:cNvPr id="101" name="Picture 100"/>
          <p:cNvPicPr>
            <a:picLocks noChangeAspect="1"/>
          </p:cNvPicPr>
          <p:nvPr/>
        </p:nvPicPr>
        <p:blipFill>
          <a:blip r:embed="rId4"/>
          <a:stretch>
            <a:fillRect/>
          </a:stretch>
        </p:blipFill>
        <p:spPr>
          <a:xfrm>
            <a:off x="2102646" y="4174885"/>
            <a:ext cx="2544052" cy="661829"/>
          </a:xfrm>
          <a:prstGeom prst="rect">
            <a:avLst/>
          </a:prstGeom>
        </p:spPr>
      </p:pic>
      <p:pic>
        <p:nvPicPr>
          <p:cNvPr id="102" name="Picture 101"/>
          <p:cNvPicPr>
            <a:picLocks noChangeAspect="1"/>
          </p:cNvPicPr>
          <p:nvPr/>
        </p:nvPicPr>
        <p:blipFill>
          <a:blip r:embed="rId5"/>
          <a:stretch>
            <a:fillRect/>
          </a:stretch>
        </p:blipFill>
        <p:spPr>
          <a:xfrm>
            <a:off x="597067" y="4885444"/>
            <a:ext cx="3743439" cy="835230"/>
          </a:xfrm>
          <a:prstGeom prst="rect">
            <a:avLst/>
          </a:prstGeom>
        </p:spPr>
      </p:pic>
      <p:sp>
        <p:nvSpPr>
          <p:cNvPr id="14" name="Rectangle 13"/>
          <p:cNvSpPr/>
          <p:nvPr/>
        </p:nvSpPr>
        <p:spPr>
          <a:xfrm>
            <a:off x="5970873" y="321277"/>
            <a:ext cx="5325456" cy="4564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Speech Web Crawl</a:t>
            </a:r>
            <a:endParaRPr lang="en-US" sz="1000" dirty="0">
              <a:solidFill>
                <a:schemeClr val="tx1"/>
              </a:solidFill>
            </a:endParaRPr>
          </a:p>
        </p:txBody>
      </p:sp>
      <p:sp>
        <p:nvSpPr>
          <p:cNvPr id="103" name="Rectangular Callout 102"/>
          <p:cNvSpPr/>
          <p:nvPr/>
        </p:nvSpPr>
        <p:spPr>
          <a:xfrm>
            <a:off x="443994" y="3247315"/>
            <a:ext cx="4444678" cy="2759946"/>
          </a:xfrm>
          <a:prstGeom prst="wedgeRectCallout">
            <a:avLst>
              <a:gd name="adj1" fmla="val 86198"/>
              <a:gd name="adj2" fmla="val -10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520709" y="3450658"/>
            <a:ext cx="2529940" cy="400110"/>
          </a:xfrm>
          <a:prstGeom prst="rect">
            <a:avLst/>
          </a:prstGeom>
          <a:noFill/>
        </p:spPr>
        <p:txBody>
          <a:bodyPr wrap="square" rtlCol="0">
            <a:spAutoFit/>
          </a:bodyPr>
          <a:lstStyle/>
          <a:p>
            <a:r>
              <a:rPr lang="en-US" sz="1000" dirty="0" smtClean="0"/>
              <a:t>Link to speech is always of the form “author:</a:t>
            </a:r>
            <a:br>
              <a:rPr lang="en-US" sz="1000" dirty="0" smtClean="0"/>
            </a:br>
            <a:endParaRPr lang="en-US" sz="1000" dirty="0"/>
          </a:p>
        </p:txBody>
      </p:sp>
      <p:sp>
        <p:nvSpPr>
          <p:cNvPr id="106" name="TextBox 105"/>
          <p:cNvSpPr txBox="1"/>
          <p:nvPr/>
        </p:nvSpPr>
        <p:spPr>
          <a:xfrm>
            <a:off x="703198" y="4218511"/>
            <a:ext cx="1552671" cy="400110"/>
          </a:xfrm>
          <a:prstGeom prst="rect">
            <a:avLst/>
          </a:prstGeom>
          <a:noFill/>
        </p:spPr>
        <p:txBody>
          <a:bodyPr wrap="square" rtlCol="0">
            <a:spAutoFit/>
          </a:bodyPr>
          <a:lstStyle/>
          <a:p>
            <a:r>
              <a:rPr lang="en-US" sz="1000" dirty="0" smtClean="0"/>
              <a:t>Date always  occurs right before text of speech</a:t>
            </a:r>
            <a:endParaRPr lang="en-US" sz="1000" dirty="0"/>
          </a:p>
        </p:txBody>
      </p:sp>
      <p:sp>
        <p:nvSpPr>
          <p:cNvPr id="107" name="TextBox 106"/>
          <p:cNvSpPr txBox="1"/>
          <p:nvPr/>
        </p:nvSpPr>
        <p:spPr>
          <a:xfrm>
            <a:off x="1830372" y="5712230"/>
            <a:ext cx="965294" cy="246221"/>
          </a:xfrm>
          <a:prstGeom prst="rect">
            <a:avLst/>
          </a:prstGeom>
          <a:noFill/>
        </p:spPr>
        <p:txBody>
          <a:bodyPr wrap="square" rtlCol="0">
            <a:spAutoFit/>
          </a:bodyPr>
          <a:lstStyle/>
          <a:p>
            <a:r>
              <a:rPr lang="en-US" sz="1000" dirty="0" smtClean="0"/>
              <a:t>Text of speech</a:t>
            </a:r>
            <a:endParaRPr lang="en-US" sz="1000" dirty="0"/>
          </a:p>
        </p:txBody>
      </p:sp>
      <p:sp>
        <p:nvSpPr>
          <p:cNvPr id="108" name="Rectangle 107"/>
          <p:cNvSpPr/>
          <p:nvPr/>
        </p:nvSpPr>
        <p:spPr>
          <a:xfrm>
            <a:off x="568492" y="3430527"/>
            <a:ext cx="2442394" cy="248761"/>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03198" y="4208021"/>
            <a:ext cx="1411351" cy="36236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683224" y="5740805"/>
            <a:ext cx="1222510" cy="203349"/>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819" y="366516"/>
            <a:ext cx="5213291" cy="5964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TV Show Summary: </a:t>
            </a:r>
          </a:p>
          <a:p>
            <a:r>
              <a:rPr lang="en-US" sz="1000" dirty="0" smtClean="0">
                <a:solidFill>
                  <a:schemeClr val="tx1"/>
                </a:solidFill>
              </a:rPr>
              <a:t>In the IMDB terms of use page, </a:t>
            </a:r>
            <a:r>
              <a:rPr lang="en-US" sz="1000" dirty="0">
                <a:solidFill>
                  <a:schemeClr val="tx1"/>
                </a:solidFill>
              </a:rPr>
              <a:t>they </a:t>
            </a:r>
            <a:r>
              <a:rPr lang="en-US" sz="1000" dirty="0" smtClean="0">
                <a:solidFill>
                  <a:schemeClr val="tx1"/>
                </a:solidFill>
              </a:rPr>
              <a:t>state:</a:t>
            </a:r>
          </a:p>
          <a:p>
            <a:pPr lvl="1"/>
            <a:r>
              <a:rPr lang="en-US" sz="1000" dirty="0" smtClean="0">
                <a:solidFill>
                  <a:schemeClr val="tx1"/>
                </a:solidFill>
              </a:rPr>
              <a:t>“Robots </a:t>
            </a:r>
            <a:r>
              <a:rPr lang="en-US" sz="1000" dirty="0">
                <a:solidFill>
                  <a:schemeClr val="tx1"/>
                </a:solidFill>
              </a:rPr>
              <a:t>and Screen Scraping: You may not use data mining, robots, screen scraping, or similar data gathering and extraction tools on this site, except with our express written consent as noted below</a:t>
            </a:r>
            <a:r>
              <a:rPr lang="en-US" sz="1000" dirty="0" smtClean="0">
                <a:solidFill>
                  <a:schemeClr val="tx1"/>
                </a:solidFill>
              </a:rPr>
              <a:t>.”</a:t>
            </a:r>
          </a:p>
          <a:p>
            <a:r>
              <a:rPr lang="en-US" sz="1000" dirty="0" smtClean="0">
                <a:solidFill>
                  <a:schemeClr val="tx1"/>
                </a:solidFill>
              </a:rPr>
              <a:t>I found an alternative that seems to be more forthcoming with their data: thetvdb.com.</a:t>
            </a:r>
            <a:endParaRPr lang="en-US" sz="1000" dirty="0">
              <a:solidFill>
                <a:schemeClr val="tx1"/>
              </a:solidFill>
            </a:endParaRPr>
          </a:p>
        </p:txBody>
      </p:sp>
      <p:sp>
        <p:nvSpPr>
          <p:cNvPr id="5" name="Rectangle 4"/>
          <p:cNvSpPr/>
          <p:nvPr/>
        </p:nvSpPr>
        <p:spPr>
          <a:xfrm>
            <a:off x="7255757" y="4105599"/>
            <a:ext cx="2951018" cy="694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Web Site: thetvdb.com</a:t>
            </a:r>
          </a:p>
          <a:p>
            <a:pPr marL="171450" indent="-171450">
              <a:buFont typeface="Arial" panose="020B0604020202020204" pitchFamily="34" charset="0"/>
              <a:buChar char="•"/>
            </a:pPr>
            <a:r>
              <a:rPr lang="en-US" sz="1000" dirty="0" smtClean="0"/>
              <a:t>Register for API</a:t>
            </a:r>
          </a:p>
          <a:p>
            <a:pPr marL="171450" indent="-171450">
              <a:buFont typeface="Arial" panose="020B0604020202020204" pitchFamily="34" charset="0"/>
              <a:buChar char="•"/>
            </a:pPr>
            <a:r>
              <a:rPr lang="en-US" sz="1000" dirty="0" smtClean="0"/>
              <a:t>Use API to access required information</a:t>
            </a:r>
          </a:p>
        </p:txBody>
      </p:sp>
      <p:sp>
        <p:nvSpPr>
          <p:cNvPr id="6" name="Rectangle 5"/>
          <p:cNvSpPr/>
          <p:nvPr/>
        </p:nvSpPr>
        <p:spPr>
          <a:xfrm>
            <a:off x="7360488" y="5320161"/>
            <a:ext cx="1951932" cy="694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000" dirty="0" smtClean="0"/>
              <a:t>Save in List:</a:t>
            </a:r>
          </a:p>
          <a:p>
            <a:pPr marL="628650" lvl="1" indent="-171450">
              <a:buFont typeface="Arial" panose="020B0604020202020204" pitchFamily="34" charset="0"/>
              <a:buChar char="•"/>
            </a:pPr>
            <a:r>
              <a:rPr lang="en-US" sz="1000" dirty="0" smtClean="0"/>
              <a:t>Show</a:t>
            </a:r>
            <a:endParaRPr lang="en-US" sz="1000" dirty="0" smtClean="0"/>
          </a:p>
          <a:p>
            <a:pPr marL="628650" lvl="1" indent="-171450">
              <a:buFont typeface="Arial" panose="020B0604020202020204" pitchFamily="34" charset="0"/>
              <a:buChar char="•"/>
            </a:pPr>
            <a:r>
              <a:rPr lang="en-US" sz="1000" dirty="0" smtClean="0"/>
              <a:t>Date </a:t>
            </a:r>
            <a:r>
              <a:rPr lang="en-US" sz="1000" dirty="0" smtClean="0"/>
              <a:t>(Year)</a:t>
            </a:r>
            <a:endParaRPr lang="en-US" sz="1000" dirty="0" smtClean="0"/>
          </a:p>
          <a:p>
            <a:pPr marL="628650" lvl="1" indent="-171450">
              <a:buFont typeface="Arial" panose="020B0604020202020204" pitchFamily="34" charset="0"/>
              <a:buChar char="•"/>
            </a:pPr>
            <a:r>
              <a:rPr lang="en-US" sz="1000" dirty="0" smtClean="0"/>
              <a:t>Summary Text</a:t>
            </a:r>
            <a:endParaRPr lang="en-US" sz="1000" dirty="0" smtClean="0"/>
          </a:p>
          <a:p>
            <a:pPr marL="171450" indent="-171450">
              <a:buFont typeface="Arial" panose="020B0604020202020204" pitchFamily="34" charset="0"/>
              <a:buChar char="•"/>
            </a:pPr>
            <a:endParaRPr lang="en-US" sz="1000" dirty="0" smtClean="0"/>
          </a:p>
          <a:p>
            <a:pPr marL="171450" indent="-171450">
              <a:buFont typeface="Arial" panose="020B0604020202020204" pitchFamily="34" charset="0"/>
              <a:buChar char="•"/>
            </a:pPr>
            <a:endParaRPr lang="en-US" sz="1000" dirty="0"/>
          </a:p>
        </p:txBody>
      </p:sp>
      <p:cxnSp>
        <p:nvCxnSpPr>
          <p:cNvPr id="7" name="Straight Arrow Connector 6"/>
          <p:cNvCxnSpPr/>
          <p:nvPr/>
        </p:nvCxnSpPr>
        <p:spPr>
          <a:xfrm>
            <a:off x="8638567" y="4597669"/>
            <a:ext cx="657245" cy="9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93403" y="295101"/>
            <a:ext cx="3756801" cy="34082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Process TV Show Summary Text</a:t>
            </a:r>
            <a:endParaRPr lang="en-US" sz="2000" dirty="0"/>
          </a:p>
        </p:txBody>
      </p:sp>
      <p:sp>
        <p:nvSpPr>
          <p:cNvPr id="20" name="Rectangle 19"/>
          <p:cNvSpPr/>
          <p:nvPr/>
        </p:nvSpPr>
        <p:spPr>
          <a:xfrm>
            <a:off x="7529340" y="4900332"/>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tv_shows</a:t>
            </a:r>
            <a:r>
              <a:rPr lang="en-US" sz="1000" dirty="0" smtClean="0"/>
              <a:t>: </a:t>
            </a:r>
            <a:r>
              <a:rPr lang="en-US" sz="1000" dirty="0"/>
              <a:t>[[Show, Date(Year</a:t>
            </a:r>
            <a:r>
              <a:rPr lang="en-US" sz="1000" dirty="0" smtClean="0"/>
              <a:t>)], [show 2], …]</a:t>
            </a:r>
            <a:endParaRPr lang="en-US" sz="1000" dirty="0"/>
          </a:p>
        </p:txBody>
      </p:sp>
      <p:sp>
        <p:nvSpPr>
          <p:cNvPr id="9" name="Flowchart: Process 8"/>
          <p:cNvSpPr/>
          <p:nvPr/>
        </p:nvSpPr>
        <p:spPr>
          <a:xfrm>
            <a:off x="1392862" y="2450420"/>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For each show, get </a:t>
            </a:r>
            <a:r>
              <a:rPr lang="en-US" sz="1000" dirty="0" smtClean="0"/>
              <a:t>text of TV Show summaries</a:t>
            </a:r>
            <a:endParaRPr lang="en-US" sz="1000" dirty="0"/>
          </a:p>
        </p:txBody>
      </p:sp>
      <p:sp>
        <p:nvSpPr>
          <p:cNvPr id="10" name="Rectangle 9"/>
          <p:cNvSpPr/>
          <p:nvPr/>
        </p:nvSpPr>
        <p:spPr>
          <a:xfrm>
            <a:off x="1392862" y="2905114"/>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tv_shows</a:t>
            </a:r>
            <a:r>
              <a:rPr lang="en-US" sz="1000" dirty="0" smtClean="0"/>
              <a:t>: </a:t>
            </a:r>
            <a:r>
              <a:rPr lang="en-US" sz="1000" dirty="0"/>
              <a:t>[[Show, Date(Year), Summary Text], [show 2], …]</a:t>
            </a:r>
          </a:p>
        </p:txBody>
      </p:sp>
      <p:sp>
        <p:nvSpPr>
          <p:cNvPr id="11" name="Rectangle 10"/>
          <p:cNvSpPr/>
          <p:nvPr/>
        </p:nvSpPr>
        <p:spPr>
          <a:xfrm>
            <a:off x="2306843" y="1044187"/>
            <a:ext cx="1738197" cy="27293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000" dirty="0"/>
              <a:t> thetvdb.com search </a:t>
            </a:r>
            <a:r>
              <a:rPr lang="en-US" sz="1000" dirty="0" err="1"/>
              <a:t>url</a:t>
            </a:r>
            <a:endParaRPr lang="en-US" sz="1000" dirty="0"/>
          </a:p>
        </p:txBody>
      </p:sp>
      <p:sp>
        <p:nvSpPr>
          <p:cNvPr id="12" name="Flowchart: Process 11"/>
          <p:cNvSpPr/>
          <p:nvPr/>
        </p:nvSpPr>
        <p:spPr>
          <a:xfrm>
            <a:off x="1392862" y="1541032"/>
            <a:ext cx="3566160" cy="32004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Use search tool from thetvkb.com. Loop through years 1940 – 2013 and extract show titles</a:t>
            </a:r>
            <a:endParaRPr lang="en-US" sz="1000" dirty="0"/>
          </a:p>
        </p:txBody>
      </p:sp>
      <p:sp>
        <p:nvSpPr>
          <p:cNvPr id="13" name="Rectangle 12"/>
          <p:cNvSpPr/>
          <p:nvPr/>
        </p:nvSpPr>
        <p:spPr>
          <a:xfrm>
            <a:off x="1392862" y="1995726"/>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tv_shows</a:t>
            </a:r>
            <a:r>
              <a:rPr lang="en-US" sz="1000" dirty="0" smtClean="0"/>
              <a:t>: </a:t>
            </a:r>
            <a:r>
              <a:rPr lang="en-US" sz="1000" dirty="0"/>
              <a:t>[[Show, Date(Year</a:t>
            </a:r>
            <a:r>
              <a:rPr lang="en-US" sz="1000" dirty="0" smtClean="0"/>
              <a:t>)], [show 2], …]</a:t>
            </a:r>
            <a:endParaRPr lang="en-US" sz="1000" dirty="0"/>
          </a:p>
        </p:txBody>
      </p:sp>
      <p:cxnSp>
        <p:nvCxnSpPr>
          <p:cNvPr id="14" name="Straight Arrow Connector 13"/>
          <p:cNvCxnSpPr>
            <a:stCxn id="12" idx="2"/>
            <a:endCxn id="13" idx="0"/>
          </p:cNvCxnSpPr>
          <p:nvPr/>
        </p:nvCxnSpPr>
        <p:spPr>
          <a:xfrm>
            <a:off x="3175942" y="1861072"/>
            <a:ext cx="0" cy="134654"/>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13" idx="2"/>
            <a:endCxn id="9" idx="0"/>
          </p:cNvCxnSpPr>
          <p:nvPr/>
        </p:nvCxnSpPr>
        <p:spPr>
          <a:xfrm>
            <a:off x="3175942" y="2315766"/>
            <a:ext cx="0" cy="134654"/>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9" idx="2"/>
            <a:endCxn id="10" idx="0"/>
          </p:cNvCxnSpPr>
          <p:nvPr/>
        </p:nvCxnSpPr>
        <p:spPr>
          <a:xfrm>
            <a:off x="3175942" y="2770460"/>
            <a:ext cx="0" cy="134654"/>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11" idx="2"/>
            <a:endCxn id="12" idx="0"/>
          </p:cNvCxnSpPr>
          <p:nvPr/>
        </p:nvCxnSpPr>
        <p:spPr>
          <a:xfrm>
            <a:off x="3175942" y="1317118"/>
            <a:ext cx="0" cy="223914"/>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pic>
        <p:nvPicPr>
          <p:cNvPr id="3" name="Snagit_PPT4B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9742" y="2437281"/>
            <a:ext cx="3473423" cy="1352071"/>
          </a:xfrm>
          <a:prstGeom prst="rect">
            <a:avLst/>
          </a:prstGeom>
        </p:spPr>
      </p:pic>
      <p:sp>
        <p:nvSpPr>
          <p:cNvPr id="28" name="Rectangular Callout 27"/>
          <p:cNvSpPr/>
          <p:nvPr/>
        </p:nvSpPr>
        <p:spPr>
          <a:xfrm>
            <a:off x="6543142" y="1671877"/>
            <a:ext cx="4826644" cy="564182"/>
          </a:xfrm>
          <a:prstGeom prst="wedgeRectCallout">
            <a:avLst>
              <a:gd name="adj1" fmla="val -27787"/>
              <a:gd name="adj2" fmla="val 122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hlinkClick r:id="rId3"/>
              </a:rPr>
              <a:t>http://thetvdb.com/index.php?seriesname=&amp;fieldlocation=2&amp;language=7&amp;genre=&amp;year=1940&amp;network=CBS&amp;zap2it_id=&amp;tvcom_id=&amp;imdb_id=&amp;order=translation&amp;addedBy=&amp;searching=Search&amp;tab=advancedsearch</a:t>
            </a:r>
            <a:endParaRPr lang="en-US" sz="1000" dirty="0"/>
          </a:p>
        </p:txBody>
      </p:sp>
      <p:cxnSp>
        <p:nvCxnSpPr>
          <p:cNvPr id="30" name="Straight Arrow Connector 29"/>
          <p:cNvCxnSpPr>
            <a:stCxn id="12" idx="3"/>
            <a:endCxn id="28" idx="1"/>
          </p:cNvCxnSpPr>
          <p:nvPr/>
        </p:nvCxnSpPr>
        <p:spPr>
          <a:xfrm>
            <a:off x="4959022" y="1701052"/>
            <a:ext cx="1584120" cy="2529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9" idx="3"/>
            <a:endCxn id="5" idx="1"/>
          </p:cNvCxnSpPr>
          <p:nvPr/>
        </p:nvCxnSpPr>
        <p:spPr>
          <a:xfrm>
            <a:off x="4959022" y="2610440"/>
            <a:ext cx="2296735" cy="1842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6" name="Snagit_PPT93D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862" y="3789352"/>
            <a:ext cx="4442174" cy="2225753"/>
          </a:xfrm>
          <a:prstGeom prst="rect">
            <a:avLst/>
          </a:prstGeom>
        </p:spPr>
      </p:pic>
      <p:sp>
        <p:nvSpPr>
          <p:cNvPr id="37" name="Rectangular Callout 36"/>
          <p:cNvSpPr/>
          <p:nvPr/>
        </p:nvSpPr>
        <p:spPr>
          <a:xfrm>
            <a:off x="1299062" y="3611301"/>
            <a:ext cx="4808327" cy="2720051"/>
          </a:xfrm>
          <a:prstGeom prst="wedgeRectCallout">
            <a:avLst>
              <a:gd name="adj1" fmla="val 76900"/>
              <a:gd name="adj2" fmla="val 220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07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3954" y="1752600"/>
            <a:ext cx="5683752" cy="4536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chemeClr val="tx1"/>
              </a:solidFill>
            </a:endParaRPr>
          </a:p>
        </p:txBody>
      </p:sp>
      <p:sp>
        <p:nvSpPr>
          <p:cNvPr id="5" name="Rectangle 4"/>
          <p:cNvSpPr/>
          <p:nvPr/>
        </p:nvSpPr>
        <p:spPr>
          <a:xfrm>
            <a:off x="3901997" y="2001379"/>
            <a:ext cx="3552336" cy="361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Loop through each item and process text with Alchemy API</a:t>
            </a:r>
            <a:endParaRPr lang="en-US" sz="1000" dirty="0"/>
          </a:p>
        </p:txBody>
      </p:sp>
      <p:sp>
        <p:nvSpPr>
          <p:cNvPr id="6" name="Rectangle 5"/>
          <p:cNvSpPr/>
          <p:nvPr/>
        </p:nvSpPr>
        <p:spPr>
          <a:xfrm>
            <a:off x="4067135" y="3483822"/>
            <a:ext cx="3566159" cy="361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For each item. </a:t>
            </a:r>
            <a:endParaRPr lang="en-US" sz="1000" dirty="0"/>
          </a:p>
        </p:txBody>
      </p:sp>
      <p:sp>
        <p:nvSpPr>
          <p:cNvPr id="7" name="Rectangle 6"/>
          <p:cNvSpPr/>
          <p:nvPr/>
        </p:nvSpPr>
        <p:spPr>
          <a:xfrm>
            <a:off x="4277645" y="4205001"/>
            <a:ext cx="3566159" cy="361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For each keyword</a:t>
            </a:r>
            <a:endParaRPr lang="en-US" sz="1000" dirty="0"/>
          </a:p>
        </p:txBody>
      </p:sp>
      <p:sp>
        <p:nvSpPr>
          <p:cNvPr id="8" name="Rectangle 7"/>
          <p:cNvSpPr/>
          <p:nvPr/>
        </p:nvSpPr>
        <p:spPr>
          <a:xfrm>
            <a:off x="4521047" y="4926180"/>
            <a:ext cx="3566159" cy="361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If keyword exists, add one to count, if keyword does not exist, add it and start count at one.</a:t>
            </a:r>
            <a:endParaRPr lang="en-US" sz="1000" dirty="0"/>
          </a:p>
        </p:txBody>
      </p:sp>
      <p:sp>
        <p:nvSpPr>
          <p:cNvPr id="9" name="Rectangle 8"/>
          <p:cNvSpPr/>
          <p:nvPr/>
        </p:nvSpPr>
        <p:spPr>
          <a:xfrm>
            <a:off x="2118917" y="1167384"/>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err="1" smtClean="0"/>
              <a:t>tv_shows</a:t>
            </a:r>
            <a:r>
              <a:rPr lang="en-US" sz="1000" dirty="0" smtClean="0"/>
              <a:t>: </a:t>
            </a:r>
            <a:r>
              <a:rPr lang="en-US" sz="1000" dirty="0"/>
              <a:t>[[Show, Date(Year), Summary Text], [show 2], …]</a:t>
            </a:r>
          </a:p>
        </p:txBody>
      </p:sp>
      <p:sp>
        <p:nvSpPr>
          <p:cNvPr id="10" name="Rectangle 9"/>
          <p:cNvSpPr/>
          <p:nvPr/>
        </p:nvSpPr>
        <p:spPr>
          <a:xfrm>
            <a:off x="4521047" y="5647360"/>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smtClean="0"/>
              <a:t>_</a:t>
            </a:r>
            <a:r>
              <a:rPr lang="en-US" sz="1000" dirty="0" err="1" smtClean="0"/>
              <a:t>keyword_count</a:t>
            </a:r>
            <a:r>
              <a:rPr lang="en-US" sz="1000" dirty="0" smtClean="0"/>
              <a:t>: [[</a:t>
            </a:r>
            <a:r>
              <a:rPr lang="en-US" sz="1000" dirty="0"/>
              <a:t>keyword, year, count], […], …]</a:t>
            </a:r>
          </a:p>
        </p:txBody>
      </p:sp>
      <p:sp>
        <p:nvSpPr>
          <p:cNvPr id="11" name="Rectangle 10"/>
          <p:cNvSpPr/>
          <p:nvPr/>
        </p:nvSpPr>
        <p:spPr>
          <a:xfrm>
            <a:off x="3901997" y="2722558"/>
            <a:ext cx="3566160" cy="40167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 </a:t>
            </a:r>
            <a:r>
              <a:rPr lang="en-US" sz="1000" dirty="0" smtClean="0"/>
              <a:t> </a:t>
            </a:r>
            <a:r>
              <a:rPr lang="en-US" sz="1000" dirty="0" smtClean="0"/>
              <a:t>speeches: </a:t>
            </a:r>
            <a:r>
              <a:rPr lang="en-US" sz="1000" dirty="0" smtClean="0"/>
              <a:t>[[</a:t>
            </a:r>
            <a:r>
              <a:rPr lang="en-US" sz="1000" dirty="0"/>
              <a:t>Author, Date(Year), </a:t>
            </a:r>
            <a:r>
              <a:rPr lang="en-US" sz="1000" dirty="0" smtClean="0"/>
              <a:t>Text, </a:t>
            </a:r>
            <a:r>
              <a:rPr lang="en-US" sz="1000" b="1" dirty="0" smtClean="0">
                <a:solidFill>
                  <a:srgbClr val="FF0000"/>
                </a:solidFill>
              </a:rPr>
              <a:t>keywords</a:t>
            </a:r>
            <a:r>
              <a:rPr lang="en-US" sz="1000" dirty="0" smtClean="0"/>
              <a:t>], </a:t>
            </a:r>
            <a:r>
              <a:rPr lang="en-US" sz="1000" dirty="0"/>
              <a:t>[speech 2], </a:t>
            </a:r>
            <a:r>
              <a:rPr lang="en-US" sz="1000" dirty="0" smtClean="0"/>
              <a:t>…]</a:t>
            </a:r>
          </a:p>
          <a:p>
            <a:pPr algn="ctr"/>
            <a:r>
              <a:rPr lang="en-US" sz="1000" dirty="0"/>
              <a:t> </a:t>
            </a:r>
            <a:r>
              <a:rPr lang="en-US" sz="1000" dirty="0" err="1"/>
              <a:t>tv_shows</a:t>
            </a:r>
            <a:r>
              <a:rPr lang="en-US" sz="1000" dirty="0"/>
              <a:t>: [[Show, Date(Year), Summary Text], [show 2], </a:t>
            </a:r>
            <a:r>
              <a:rPr lang="en-US" sz="1000" dirty="0" smtClean="0"/>
              <a:t>…]</a:t>
            </a:r>
            <a:endParaRPr lang="en-US" sz="1000" dirty="0"/>
          </a:p>
        </p:txBody>
      </p:sp>
      <p:sp>
        <p:nvSpPr>
          <p:cNvPr id="13" name="Rectangle 12"/>
          <p:cNvSpPr/>
          <p:nvPr/>
        </p:nvSpPr>
        <p:spPr>
          <a:xfrm>
            <a:off x="5835056" y="1162859"/>
            <a:ext cx="356616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speeches: </a:t>
            </a:r>
            <a:r>
              <a:rPr lang="en-US" sz="1000" dirty="0"/>
              <a:t>[[Author, Date(Year), Text], [speech 2], </a:t>
            </a:r>
            <a:r>
              <a:rPr lang="en-US" sz="1000" dirty="0" smtClean="0"/>
              <a:t>…]</a:t>
            </a:r>
            <a:endParaRPr lang="en-US" sz="1000" dirty="0"/>
          </a:p>
        </p:txBody>
      </p:sp>
      <p:cxnSp>
        <p:nvCxnSpPr>
          <p:cNvPr id="14" name="Straight Arrow Connector 13"/>
          <p:cNvCxnSpPr>
            <a:stCxn id="5" idx="2"/>
            <a:endCxn id="11" idx="0"/>
          </p:cNvCxnSpPr>
          <p:nvPr/>
        </p:nvCxnSpPr>
        <p:spPr>
          <a:xfrm>
            <a:off x="5678165" y="2362968"/>
            <a:ext cx="6912" cy="35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6" idx="0"/>
          </p:cNvCxnSpPr>
          <p:nvPr/>
        </p:nvCxnSpPr>
        <p:spPr>
          <a:xfrm>
            <a:off x="5685077" y="3124232"/>
            <a:ext cx="165138" cy="35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7" idx="0"/>
          </p:cNvCxnSpPr>
          <p:nvPr/>
        </p:nvCxnSpPr>
        <p:spPr>
          <a:xfrm>
            <a:off x="5850215" y="3845411"/>
            <a:ext cx="210510" cy="35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8" idx="0"/>
          </p:cNvCxnSpPr>
          <p:nvPr/>
        </p:nvCxnSpPr>
        <p:spPr>
          <a:xfrm>
            <a:off x="6060725" y="4566590"/>
            <a:ext cx="243402" cy="35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0"/>
          </p:cNvCxnSpPr>
          <p:nvPr/>
        </p:nvCxnSpPr>
        <p:spPr>
          <a:xfrm>
            <a:off x="6304127" y="5287769"/>
            <a:ext cx="0" cy="35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5" idx="0"/>
          </p:cNvCxnSpPr>
          <p:nvPr/>
        </p:nvCxnSpPr>
        <p:spPr>
          <a:xfrm rot="16200000" flipH="1">
            <a:off x="4533104" y="856317"/>
            <a:ext cx="513955" cy="1776168"/>
          </a:xfrm>
          <a:prstGeom prst="bentConnector3">
            <a:avLst>
              <a:gd name="adj1" fmla="val 240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2"/>
            <a:endCxn id="5" idx="0"/>
          </p:cNvCxnSpPr>
          <p:nvPr/>
        </p:nvCxnSpPr>
        <p:spPr>
          <a:xfrm rot="5400000">
            <a:off x="6388911" y="772154"/>
            <a:ext cx="518480" cy="1939971"/>
          </a:xfrm>
          <a:prstGeom prst="bentConnector3">
            <a:avLst>
              <a:gd name="adj1" fmla="val 2428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16078" y="238029"/>
            <a:ext cx="3756802" cy="38880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dk1"/>
                </a:solidFill>
              </a:rPr>
              <a:t>Keyword Extraction</a:t>
            </a:r>
            <a:endParaRPr lang="en-US" sz="2000" dirty="0">
              <a:solidFill>
                <a:schemeClr val="dk1"/>
              </a:solidFill>
            </a:endParaRPr>
          </a:p>
        </p:txBody>
      </p:sp>
    </p:spTree>
    <p:extLst>
      <p:ext uri="{BB962C8B-B14F-4D97-AF65-F5344CB8AC3E}">
        <p14:creationId xmlns:p14="http://schemas.microsoft.com/office/powerpoint/2010/main" val="334750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496782" y="2960278"/>
            <a:ext cx="5305426" cy="273567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1000" dirty="0"/>
          </a:p>
        </p:txBody>
      </p:sp>
      <p:sp>
        <p:nvSpPr>
          <p:cNvPr id="20" name="Rectangle 19"/>
          <p:cNvSpPr/>
          <p:nvPr/>
        </p:nvSpPr>
        <p:spPr>
          <a:xfrm>
            <a:off x="6457950" y="485775"/>
            <a:ext cx="5305426" cy="2252712"/>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1000" dirty="0"/>
          </a:p>
        </p:txBody>
      </p:sp>
      <p:sp>
        <p:nvSpPr>
          <p:cNvPr id="19" name="Rectangle 18"/>
          <p:cNvSpPr/>
          <p:nvPr/>
        </p:nvSpPr>
        <p:spPr>
          <a:xfrm>
            <a:off x="407423" y="3760946"/>
            <a:ext cx="5646133" cy="1927610"/>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1000" dirty="0"/>
          </a:p>
        </p:txBody>
      </p:sp>
      <p:sp>
        <p:nvSpPr>
          <p:cNvPr id="6" name="Rectangle 5"/>
          <p:cNvSpPr/>
          <p:nvPr/>
        </p:nvSpPr>
        <p:spPr>
          <a:xfrm>
            <a:off x="407424" y="719840"/>
            <a:ext cx="5646133" cy="284831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000" dirty="0" smtClean="0"/>
              <a:t>How </a:t>
            </a:r>
            <a:r>
              <a:rPr lang="en-US" sz="1000" dirty="0" smtClean="0"/>
              <a:t>do I compare speeches and shows?</a:t>
            </a:r>
            <a:endParaRPr lang="en-US" sz="1000" dirty="0"/>
          </a:p>
        </p:txBody>
      </p:sp>
      <p:pic>
        <p:nvPicPr>
          <p:cNvPr id="2" name="Snagit_PPT57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59" y="1297987"/>
            <a:ext cx="4149342" cy="2094274"/>
          </a:xfrm>
          <a:prstGeom prst="rect">
            <a:avLst/>
          </a:prstGeom>
        </p:spPr>
      </p:pic>
      <p:sp>
        <p:nvSpPr>
          <p:cNvPr id="3" name="TextBox 2"/>
          <p:cNvSpPr txBox="1"/>
          <p:nvPr/>
        </p:nvSpPr>
        <p:spPr>
          <a:xfrm>
            <a:off x="769384" y="1051766"/>
            <a:ext cx="3908836" cy="246221"/>
          </a:xfrm>
          <a:prstGeom prst="rect">
            <a:avLst/>
          </a:prstGeom>
          <a:noFill/>
        </p:spPr>
        <p:txBody>
          <a:bodyPr wrap="square" rtlCol="0">
            <a:spAutoFit/>
          </a:bodyPr>
          <a:lstStyle/>
          <a:p>
            <a:r>
              <a:rPr lang="en-US" sz="1000" dirty="0" smtClean="0"/>
              <a:t>Let’s say I have a perfect correlation. It would look something like this:</a:t>
            </a:r>
            <a:endParaRPr lang="en-US" sz="1000" dirty="0"/>
          </a:p>
        </p:txBody>
      </p:sp>
      <p:sp>
        <p:nvSpPr>
          <p:cNvPr id="10" name="TextBox 9"/>
          <p:cNvSpPr txBox="1"/>
          <p:nvPr/>
        </p:nvSpPr>
        <p:spPr>
          <a:xfrm>
            <a:off x="407424" y="3896680"/>
            <a:ext cx="3908836" cy="246221"/>
          </a:xfrm>
          <a:prstGeom prst="rect">
            <a:avLst/>
          </a:prstGeom>
          <a:noFill/>
        </p:spPr>
        <p:txBody>
          <a:bodyPr wrap="square" rtlCol="0">
            <a:spAutoFit/>
          </a:bodyPr>
          <a:lstStyle/>
          <a:p>
            <a:r>
              <a:rPr lang="en-US" sz="1000" dirty="0" smtClean="0"/>
              <a:t>How would that work with other shapes?</a:t>
            </a:r>
            <a:endParaRPr lang="en-US" sz="1000" dirty="0"/>
          </a:p>
        </p:txBody>
      </p:sp>
      <p:pic>
        <p:nvPicPr>
          <p:cNvPr id="11" name="Snagit_PPT19FB"/>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4124" y="831889"/>
            <a:ext cx="5050743" cy="1880807"/>
          </a:xfrm>
          <a:prstGeom prst="rect">
            <a:avLst/>
          </a:prstGeom>
        </p:spPr>
      </p:pic>
      <p:sp>
        <p:nvSpPr>
          <p:cNvPr id="12" name="TextBox 11"/>
          <p:cNvSpPr txBox="1"/>
          <p:nvPr/>
        </p:nvSpPr>
        <p:spPr>
          <a:xfrm>
            <a:off x="6484132" y="601885"/>
            <a:ext cx="3908836" cy="246221"/>
          </a:xfrm>
          <a:prstGeom prst="rect">
            <a:avLst/>
          </a:prstGeom>
          <a:noFill/>
        </p:spPr>
        <p:txBody>
          <a:bodyPr wrap="square" rtlCol="0">
            <a:spAutoFit/>
          </a:bodyPr>
          <a:lstStyle/>
          <a:p>
            <a:r>
              <a:rPr lang="en-US" sz="1000" dirty="0" smtClean="0"/>
              <a:t>What if I take the derivative?</a:t>
            </a:r>
            <a:endParaRPr lang="en-US" sz="1000" dirty="0"/>
          </a:p>
        </p:txBody>
      </p:sp>
      <p:pic>
        <p:nvPicPr>
          <p:cNvPr id="13" name="Snagit_PPTFB7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472" y="4261786"/>
            <a:ext cx="5516085" cy="1212372"/>
          </a:xfrm>
          <a:prstGeom prst="rect">
            <a:avLst/>
          </a:prstGeom>
        </p:spPr>
      </p:pic>
      <p:pic>
        <p:nvPicPr>
          <p:cNvPr id="14" name="Snagit_PPT5F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3788" y="3354061"/>
            <a:ext cx="4080437" cy="2027387"/>
          </a:xfrm>
          <a:prstGeom prst="rect">
            <a:avLst/>
          </a:prstGeom>
        </p:spPr>
      </p:pic>
      <p:sp>
        <p:nvSpPr>
          <p:cNvPr id="15" name="TextBox 14"/>
          <p:cNvSpPr txBox="1"/>
          <p:nvPr/>
        </p:nvSpPr>
        <p:spPr>
          <a:xfrm>
            <a:off x="6764116" y="3112386"/>
            <a:ext cx="3908836" cy="246221"/>
          </a:xfrm>
          <a:prstGeom prst="rect">
            <a:avLst/>
          </a:prstGeom>
          <a:noFill/>
        </p:spPr>
        <p:txBody>
          <a:bodyPr wrap="square" rtlCol="0">
            <a:spAutoFit/>
          </a:bodyPr>
          <a:lstStyle/>
          <a:p>
            <a:r>
              <a:rPr lang="en-US" sz="1000" dirty="0" smtClean="0"/>
              <a:t>So how would this work on a more generic function?</a:t>
            </a:r>
            <a:endParaRPr lang="en-US" sz="1000" dirty="0"/>
          </a:p>
        </p:txBody>
      </p:sp>
      <p:sp>
        <p:nvSpPr>
          <p:cNvPr id="16" name="TextBox 15"/>
          <p:cNvSpPr txBox="1"/>
          <p:nvPr/>
        </p:nvSpPr>
        <p:spPr>
          <a:xfrm>
            <a:off x="9832994" y="5011508"/>
            <a:ext cx="1119947" cy="253100"/>
          </a:xfrm>
          <a:prstGeom prst="rect">
            <a:avLst/>
          </a:prstGeom>
          <a:noFill/>
        </p:spPr>
        <p:txBody>
          <a:bodyPr wrap="square" rtlCol="0">
            <a:spAutoFit/>
          </a:bodyPr>
          <a:lstStyle/>
          <a:p>
            <a:r>
              <a:rPr lang="en-US" sz="1000" dirty="0" smtClean="0"/>
              <a:t>Cost function</a:t>
            </a:r>
            <a:endParaRPr lang="en-US" sz="1000" dirty="0"/>
          </a:p>
        </p:txBody>
      </p:sp>
      <p:sp>
        <p:nvSpPr>
          <p:cNvPr id="17" name="TextBox 16"/>
          <p:cNvSpPr txBox="1"/>
          <p:nvPr/>
        </p:nvSpPr>
        <p:spPr>
          <a:xfrm>
            <a:off x="8550689" y="5352456"/>
            <a:ext cx="1119947" cy="253100"/>
          </a:xfrm>
          <a:prstGeom prst="rect">
            <a:avLst/>
          </a:prstGeom>
          <a:noFill/>
        </p:spPr>
        <p:txBody>
          <a:bodyPr wrap="square" rtlCol="0">
            <a:spAutoFit/>
          </a:bodyPr>
          <a:lstStyle/>
          <a:p>
            <a:r>
              <a:rPr lang="en-US" sz="1000" dirty="0" smtClean="0"/>
              <a:t>Seems reasonable</a:t>
            </a:r>
            <a:endParaRPr lang="en-US" sz="1000" dirty="0"/>
          </a:p>
        </p:txBody>
      </p:sp>
      <p:sp>
        <p:nvSpPr>
          <p:cNvPr id="18" name="Rectangle 17"/>
          <p:cNvSpPr/>
          <p:nvPr/>
        </p:nvSpPr>
        <p:spPr>
          <a:xfrm>
            <a:off x="416078" y="238029"/>
            <a:ext cx="3756802" cy="38880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Correlation Algorithm</a:t>
            </a:r>
            <a:endParaRPr lang="en-US" sz="2000" dirty="0">
              <a:solidFill>
                <a:schemeClr val="dk1"/>
              </a:solidFill>
            </a:endParaRPr>
          </a:p>
        </p:txBody>
      </p:sp>
      <p:sp>
        <p:nvSpPr>
          <p:cNvPr id="22" name="TextBox 21"/>
          <p:cNvSpPr txBox="1"/>
          <p:nvPr/>
        </p:nvSpPr>
        <p:spPr>
          <a:xfrm>
            <a:off x="4548063" y="5094508"/>
            <a:ext cx="1119947" cy="253100"/>
          </a:xfrm>
          <a:prstGeom prst="rect">
            <a:avLst/>
          </a:prstGeom>
          <a:noFill/>
        </p:spPr>
        <p:txBody>
          <a:bodyPr wrap="square" rtlCol="0">
            <a:spAutoFit/>
          </a:bodyPr>
          <a:lstStyle/>
          <a:p>
            <a:r>
              <a:rPr lang="en-US" sz="1000" dirty="0" smtClean="0"/>
              <a:t>Not good</a:t>
            </a:r>
            <a:endParaRPr lang="en-US" sz="1000" dirty="0"/>
          </a:p>
        </p:txBody>
      </p:sp>
      <p:sp>
        <p:nvSpPr>
          <p:cNvPr id="23" name="Rectangle 22"/>
          <p:cNvSpPr/>
          <p:nvPr/>
        </p:nvSpPr>
        <p:spPr>
          <a:xfrm>
            <a:off x="407423" y="5876925"/>
            <a:ext cx="11394785" cy="54292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smtClean="0"/>
              <a:t>In summary, my plan is to fit a function to each keyword data </a:t>
            </a:r>
            <a:r>
              <a:rPr lang="en-US" sz="1000" dirty="0" err="1" smtClean="0"/>
              <a:t>F</a:t>
            </a:r>
            <a:r>
              <a:rPr lang="en-US" sz="1000" baseline="-25000" dirty="0" err="1" smtClean="0"/>
              <a:t>tv</a:t>
            </a:r>
            <a:r>
              <a:rPr lang="en-US" sz="1000" dirty="0" smtClean="0"/>
              <a:t>(t) and </a:t>
            </a:r>
            <a:r>
              <a:rPr lang="en-US" sz="1000" dirty="0" err="1" smtClean="0"/>
              <a:t>F</a:t>
            </a:r>
            <a:r>
              <a:rPr lang="en-US" sz="1000" baseline="-25000" dirty="0" err="1" smtClean="0"/>
              <a:t>speech</a:t>
            </a:r>
            <a:r>
              <a:rPr lang="en-US" sz="1000" dirty="0" smtClean="0"/>
              <a:t>(t), then to calculate G such that across all keywords </a:t>
            </a:r>
            <a:r>
              <a:rPr lang="en-US" sz="1000" dirty="0" err="1" smtClean="0"/>
              <a:t>F’</a:t>
            </a:r>
            <a:r>
              <a:rPr lang="en-US" sz="1000" baseline="-25000" dirty="0" err="1" smtClean="0"/>
              <a:t>tv</a:t>
            </a:r>
            <a:r>
              <a:rPr lang="en-US" sz="1000" dirty="0" smtClean="0"/>
              <a:t>(t</a:t>
            </a:r>
            <a:r>
              <a:rPr lang="en-US" sz="1000" dirty="0"/>
              <a:t>)</a:t>
            </a:r>
            <a:r>
              <a:rPr lang="en-US" sz="1000" dirty="0" smtClean="0"/>
              <a:t>  - (</a:t>
            </a:r>
            <a:r>
              <a:rPr lang="en-US" sz="1000" dirty="0" err="1" smtClean="0"/>
              <a:t>F’</a:t>
            </a:r>
            <a:r>
              <a:rPr lang="en-US" sz="1000" baseline="-25000" dirty="0" err="1" smtClean="0"/>
              <a:t>speech</a:t>
            </a:r>
            <a:r>
              <a:rPr lang="en-US" sz="1000" dirty="0" smtClean="0"/>
              <a:t>(t) – G) is minimized. Along with this I hope to create a plot of some kind to see the result visually. Note: I think this works from a conceptual standpoint, but I’m afraid that  implementing this may prove challenging. As a fall back, I think I can create a visualization plot that can be used to determine if there appears to be a correlation and build on this in the future.</a:t>
            </a:r>
            <a:endParaRPr lang="en-US" sz="1000" dirty="0"/>
          </a:p>
        </p:txBody>
      </p:sp>
    </p:spTree>
    <p:extLst>
      <p:ext uri="{BB962C8B-B14F-4D97-AF65-F5344CB8AC3E}">
        <p14:creationId xmlns:p14="http://schemas.microsoft.com/office/powerpoint/2010/main" val="1268698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1005</Words>
  <Application>Microsoft Office PowerPoint</Application>
  <PresentationFormat>Widescreen</PresentationFormat>
  <Paragraphs>105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inherit</vt:lpstr>
      <vt:lpstr>Lucida grande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Palumbo</dc:creator>
  <cp:lastModifiedBy>Aaron Palumbo</cp:lastModifiedBy>
  <cp:revision>58</cp:revision>
  <dcterms:created xsi:type="dcterms:W3CDTF">2013-11-16T00:44:47Z</dcterms:created>
  <dcterms:modified xsi:type="dcterms:W3CDTF">2013-11-22T06:57:48Z</dcterms:modified>
</cp:coreProperties>
</file>