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2"/>
  </p:sldMasterIdLst>
  <p:notesMasterIdLst>
    <p:notesMasterId r:id="rId38"/>
  </p:notesMasterIdLst>
  <p:sldIdLst>
    <p:sldId id="261" r:id="rId3"/>
    <p:sldId id="258" r:id="rId4"/>
    <p:sldId id="259" r:id="rId5"/>
    <p:sldId id="260" r:id="rId6"/>
    <p:sldId id="262" r:id="rId7"/>
    <p:sldId id="263" r:id="rId8"/>
    <p:sldId id="264" r:id="rId9"/>
    <p:sldId id="272" r:id="rId10"/>
    <p:sldId id="265" r:id="rId11"/>
    <p:sldId id="266" r:id="rId12"/>
    <p:sldId id="267" r:id="rId13"/>
    <p:sldId id="269" r:id="rId14"/>
    <p:sldId id="271" r:id="rId15"/>
    <p:sldId id="270" r:id="rId16"/>
    <p:sldId id="273" r:id="rId17"/>
    <p:sldId id="274" r:id="rId18"/>
    <p:sldId id="275" r:id="rId19"/>
    <p:sldId id="276" r:id="rId20"/>
    <p:sldId id="278" r:id="rId21"/>
    <p:sldId id="283" r:id="rId22"/>
    <p:sldId id="279" r:id="rId23"/>
    <p:sldId id="282" r:id="rId24"/>
    <p:sldId id="289" r:id="rId25"/>
    <p:sldId id="288" r:id="rId26"/>
    <p:sldId id="285" r:id="rId27"/>
    <p:sldId id="290" r:id="rId28"/>
    <p:sldId id="291" r:id="rId29"/>
    <p:sldId id="280" r:id="rId30"/>
    <p:sldId id="292" r:id="rId31"/>
    <p:sldId id="293" r:id="rId32"/>
    <p:sldId id="294" r:id="rId33"/>
    <p:sldId id="295" r:id="rId34"/>
    <p:sldId id="296" r:id="rId35"/>
    <p:sldId id="281" r:id="rId36"/>
    <p:sldId id="2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aser" id="{A50C66D5-CEE6-4ADC-99D4-28F5F951229C}">
          <p14:sldIdLst>
            <p14:sldId id="261"/>
          </p14:sldIdLst>
        </p14:section>
        <p14:section name="Overview" id="{97F514D9-6228-43F9-8787-B38A31CACF78}">
          <p14:sldIdLst>
            <p14:sldId id="258"/>
            <p14:sldId id="259"/>
            <p14:sldId id="260"/>
            <p14:sldId id="262"/>
            <p14:sldId id="263"/>
            <p14:sldId id="264"/>
            <p14:sldId id="272"/>
          </p14:sldIdLst>
        </p14:section>
        <p14:section name="Statistics" id="{BAA05F0E-10C0-487C-85EF-FFBD7CA7CA96}">
          <p14:sldIdLst>
            <p14:sldId id="265"/>
            <p14:sldId id="266"/>
            <p14:sldId id="267"/>
            <p14:sldId id="269"/>
            <p14:sldId id="271"/>
            <p14:sldId id="270"/>
            <p14:sldId id="273"/>
            <p14:sldId id="274"/>
            <p14:sldId id="275"/>
            <p14:sldId id="276"/>
            <p14:sldId id="278"/>
          </p14:sldIdLst>
        </p14:section>
        <p14:section name="Clustering" id="{EAA4AB14-4B4C-413E-8B0E-1902DFAF739F}">
          <p14:sldIdLst>
            <p14:sldId id="283"/>
            <p14:sldId id="279"/>
            <p14:sldId id="282"/>
            <p14:sldId id="289"/>
            <p14:sldId id="288"/>
            <p14:sldId id="285"/>
            <p14:sldId id="290"/>
          </p14:sldIdLst>
        </p14:section>
        <p14:section name="Regression" id="{DDAF3BAF-EEF5-41B7-8AC1-5F1E27C87B16}">
          <p14:sldIdLst>
            <p14:sldId id="291"/>
            <p14:sldId id="280"/>
            <p14:sldId id="292"/>
            <p14:sldId id="293"/>
            <p14:sldId id="294"/>
            <p14:sldId id="295"/>
            <p14:sldId id="296"/>
          </p14:sldIdLst>
        </p14:section>
        <p14:section name="NY Data" id="{46936CC6-DA33-4266-8D9C-904CF8AC46C7}">
          <p14:sldIdLst>
            <p14:sldId id="281"/>
          </p14:sldIdLst>
        </p14:section>
        <p14:section name="Reserve" id="{367E1504-2F52-490F-9129-C546ADB68A86}">
          <p14:sldIdLst>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5128" autoAdjust="0"/>
  </p:normalViewPr>
  <p:slideViewPr>
    <p:cSldViewPr snapToGrid="0">
      <p:cViewPr varScale="1">
        <p:scale>
          <a:sx n="44" d="100"/>
          <a:sy n="44" d="100"/>
        </p:scale>
        <p:origin x="86" y="40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0B8AE1-2E34-4588-BEDD-DDA3E18FDDA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85F9525-A10E-41A4-A933-864C4481CFF0}">
      <dgm:prSet phldrT="[Text]"/>
      <dgm:spPr/>
      <dgm:t>
        <a:bodyPr/>
        <a:lstStyle/>
        <a:p>
          <a:r>
            <a:rPr lang="en-US" dirty="0" smtClean="0"/>
            <a:t>Create a model of the system</a:t>
          </a:r>
          <a:endParaRPr lang="en-US" dirty="0"/>
        </a:p>
      </dgm:t>
    </dgm:pt>
    <dgm:pt modelId="{F0EF9A0E-2007-4D6A-8487-3B239F8E3870}" type="parTrans" cxnId="{82964B49-D19C-4277-84F9-532A58F482CE}">
      <dgm:prSet/>
      <dgm:spPr/>
      <dgm:t>
        <a:bodyPr/>
        <a:lstStyle/>
        <a:p>
          <a:endParaRPr lang="en-US"/>
        </a:p>
      </dgm:t>
    </dgm:pt>
    <dgm:pt modelId="{E2CB827D-180A-4E69-A183-BB2DC9522DCB}" type="sibTrans" cxnId="{82964B49-D19C-4277-84F9-532A58F482CE}">
      <dgm:prSet/>
      <dgm:spPr/>
      <dgm:t>
        <a:bodyPr/>
        <a:lstStyle/>
        <a:p>
          <a:endParaRPr lang="en-US"/>
        </a:p>
      </dgm:t>
    </dgm:pt>
    <dgm:pt modelId="{C03005F8-4967-4DDE-8F4F-6C3AA6B022A4}">
      <dgm:prSet phldrT="[Text]"/>
      <dgm:spPr/>
      <dgm:t>
        <a:bodyPr/>
        <a:lstStyle/>
        <a:p>
          <a:r>
            <a:rPr lang="en-US" dirty="0" smtClean="0"/>
            <a:t>use data to test our model</a:t>
          </a:r>
          <a:endParaRPr lang="en-US" dirty="0"/>
        </a:p>
      </dgm:t>
    </dgm:pt>
    <dgm:pt modelId="{55FFE13B-BC54-433F-8F6A-DA1EFF466607}" type="parTrans" cxnId="{302B92DE-6F16-468C-B990-A9973DE39D0C}">
      <dgm:prSet/>
      <dgm:spPr/>
      <dgm:t>
        <a:bodyPr/>
        <a:lstStyle/>
        <a:p>
          <a:endParaRPr lang="en-US"/>
        </a:p>
      </dgm:t>
    </dgm:pt>
    <dgm:pt modelId="{C066D40C-C74E-49AA-B3C0-0BA3AD1A49D8}" type="sibTrans" cxnId="{302B92DE-6F16-468C-B990-A9973DE39D0C}">
      <dgm:prSet/>
      <dgm:spPr/>
      <dgm:t>
        <a:bodyPr/>
        <a:lstStyle/>
        <a:p>
          <a:endParaRPr lang="en-US"/>
        </a:p>
      </dgm:t>
    </dgm:pt>
    <dgm:pt modelId="{014E9627-70C5-4965-96E6-5CED5DB439E0}">
      <dgm:prSet phldrT="[Text]"/>
      <dgm:spPr/>
      <dgm:t>
        <a:bodyPr/>
        <a:lstStyle/>
        <a:p>
          <a:r>
            <a:rPr lang="en-US" dirty="0" smtClean="0"/>
            <a:t>Modify our model</a:t>
          </a:r>
          <a:endParaRPr lang="en-US" dirty="0"/>
        </a:p>
      </dgm:t>
    </dgm:pt>
    <dgm:pt modelId="{2EF6B59B-B7D2-4ABC-8C02-3C5D4ABBB5BE}" type="parTrans" cxnId="{D0643E41-8389-482A-B87A-D31625DEA147}">
      <dgm:prSet/>
      <dgm:spPr/>
      <dgm:t>
        <a:bodyPr/>
        <a:lstStyle/>
        <a:p>
          <a:endParaRPr lang="en-US"/>
        </a:p>
      </dgm:t>
    </dgm:pt>
    <dgm:pt modelId="{85F69562-4452-46B0-8B15-3F53FAA2D7ED}" type="sibTrans" cxnId="{D0643E41-8389-482A-B87A-D31625DEA147}">
      <dgm:prSet/>
      <dgm:spPr/>
      <dgm:t>
        <a:bodyPr/>
        <a:lstStyle/>
        <a:p>
          <a:endParaRPr lang="en-US"/>
        </a:p>
      </dgm:t>
    </dgm:pt>
    <dgm:pt modelId="{848F28C9-F55E-4D6A-B6BE-167966355469}" type="pres">
      <dgm:prSet presAssocID="{1A0B8AE1-2E34-4588-BEDD-DDA3E18FDDA8}" presName="cycle" presStyleCnt="0">
        <dgm:presLayoutVars>
          <dgm:dir/>
          <dgm:resizeHandles val="exact"/>
        </dgm:presLayoutVars>
      </dgm:prSet>
      <dgm:spPr/>
      <dgm:t>
        <a:bodyPr/>
        <a:lstStyle/>
        <a:p>
          <a:endParaRPr lang="en-US"/>
        </a:p>
      </dgm:t>
    </dgm:pt>
    <dgm:pt modelId="{E415D18E-E685-408C-9EB4-1E35478196C0}" type="pres">
      <dgm:prSet presAssocID="{F85F9525-A10E-41A4-A933-864C4481CFF0}" presName="node" presStyleLbl="node1" presStyleIdx="0" presStyleCnt="3">
        <dgm:presLayoutVars>
          <dgm:bulletEnabled val="1"/>
        </dgm:presLayoutVars>
      </dgm:prSet>
      <dgm:spPr/>
      <dgm:t>
        <a:bodyPr/>
        <a:lstStyle/>
        <a:p>
          <a:endParaRPr lang="en-US"/>
        </a:p>
      </dgm:t>
    </dgm:pt>
    <dgm:pt modelId="{3A3CFDBE-D6F6-4A2D-944C-1334644747BE}" type="pres">
      <dgm:prSet presAssocID="{E2CB827D-180A-4E69-A183-BB2DC9522DCB}" presName="sibTrans" presStyleLbl="sibTrans2D1" presStyleIdx="0" presStyleCnt="3"/>
      <dgm:spPr/>
      <dgm:t>
        <a:bodyPr/>
        <a:lstStyle/>
        <a:p>
          <a:endParaRPr lang="en-US"/>
        </a:p>
      </dgm:t>
    </dgm:pt>
    <dgm:pt modelId="{0A1FC9BE-DEFA-4D1C-B8A4-2D6CEEA77474}" type="pres">
      <dgm:prSet presAssocID="{E2CB827D-180A-4E69-A183-BB2DC9522DCB}" presName="connectorText" presStyleLbl="sibTrans2D1" presStyleIdx="0" presStyleCnt="3"/>
      <dgm:spPr/>
      <dgm:t>
        <a:bodyPr/>
        <a:lstStyle/>
        <a:p>
          <a:endParaRPr lang="en-US"/>
        </a:p>
      </dgm:t>
    </dgm:pt>
    <dgm:pt modelId="{A2919D59-4A0D-4066-AF38-55F7BB118336}" type="pres">
      <dgm:prSet presAssocID="{C03005F8-4967-4DDE-8F4F-6C3AA6B022A4}" presName="node" presStyleLbl="node1" presStyleIdx="1" presStyleCnt="3">
        <dgm:presLayoutVars>
          <dgm:bulletEnabled val="1"/>
        </dgm:presLayoutVars>
      </dgm:prSet>
      <dgm:spPr/>
      <dgm:t>
        <a:bodyPr/>
        <a:lstStyle/>
        <a:p>
          <a:endParaRPr lang="en-US"/>
        </a:p>
      </dgm:t>
    </dgm:pt>
    <dgm:pt modelId="{24BCD101-87DC-4A7B-9D8B-07931C69C261}" type="pres">
      <dgm:prSet presAssocID="{C066D40C-C74E-49AA-B3C0-0BA3AD1A49D8}" presName="sibTrans" presStyleLbl="sibTrans2D1" presStyleIdx="1" presStyleCnt="3"/>
      <dgm:spPr/>
      <dgm:t>
        <a:bodyPr/>
        <a:lstStyle/>
        <a:p>
          <a:endParaRPr lang="en-US"/>
        </a:p>
      </dgm:t>
    </dgm:pt>
    <dgm:pt modelId="{0F177A87-F581-488D-9B4C-E9297A2557D4}" type="pres">
      <dgm:prSet presAssocID="{C066D40C-C74E-49AA-B3C0-0BA3AD1A49D8}" presName="connectorText" presStyleLbl="sibTrans2D1" presStyleIdx="1" presStyleCnt="3"/>
      <dgm:spPr/>
      <dgm:t>
        <a:bodyPr/>
        <a:lstStyle/>
        <a:p>
          <a:endParaRPr lang="en-US"/>
        </a:p>
      </dgm:t>
    </dgm:pt>
    <dgm:pt modelId="{C03121BE-B9F2-4F96-AD29-6F121D91A9B4}" type="pres">
      <dgm:prSet presAssocID="{014E9627-70C5-4965-96E6-5CED5DB439E0}" presName="node" presStyleLbl="node1" presStyleIdx="2" presStyleCnt="3">
        <dgm:presLayoutVars>
          <dgm:bulletEnabled val="1"/>
        </dgm:presLayoutVars>
      </dgm:prSet>
      <dgm:spPr/>
      <dgm:t>
        <a:bodyPr/>
        <a:lstStyle/>
        <a:p>
          <a:endParaRPr lang="en-US"/>
        </a:p>
      </dgm:t>
    </dgm:pt>
    <dgm:pt modelId="{79D5E394-E763-4A80-9D96-E43A8E53E316}" type="pres">
      <dgm:prSet presAssocID="{85F69562-4452-46B0-8B15-3F53FAA2D7ED}" presName="sibTrans" presStyleLbl="sibTrans2D1" presStyleIdx="2" presStyleCnt="3"/>
      <dgm:spPr/>
      <dgm:t>
        <a:bodyPr/>
        <a:lstStyle/>
        <a:p>
          <a:endParaRPr lang="en-US"/>
        </a:p>
      </dgm:t>
    </dgm:pt>
    <dgm:pt modelId="{409C35FC-BE63-4B07-BD29-617C2D1AE4DF}" type="pres">
      <dgm:prSet presAssocID="{85F69562-4452-46B0-8B15-3F53FAA2D7ED}" presName="connectorText" presStyleLbl="sibTrans2D1" presStyleIdx="2" presStyleCnt="3"/>
      <dgm:spPr/>
      <dgm:t>
        <a:bodyPr/>
        <a:lstStyle/>
        <a:p>
          <a:endParaRPr lang="en-US"/>
        </a:p>
      </dgm:t>
    </dgm:pt>
  </dgm:ptLst>
  <dgm:cxnLst>
    <dgm:cxn modelId="{4B9C31D3-6DAB-42F5-BB90-B2BAA582FB0F}" type="presOf" srcId="{E2CB827D-180A-4E69-A183-BB2DC9522DCB}" destId="{3A3CFDBE-D6F6-4A2D-944C-1334644747BE}" srcOrd="0" destOrd="0" presId="urn:microsoft.com/office/officeart/2005/8/layout/cycle2"/>
    <dgm:cxn modelId="{461EFF54-D274-4341-9E62-D10750AFDB96}" type="presOf" srcId="{C03005F8-4967-4DDE-8F4F-6C3AA6B022A4}" destId="{A2919D59-4A0D-4066-AF38-55F7BB118336}" srcOrd="0" destOrd="0" presId="urn:microsoft.com/office/officeart/2005/8/layout/cycle2"/>
    <dgm:cxn modelId="{37D8AEAC-8322-4536-AF5C-AC0592F11E4B}" type="presOf" srcId="{E2CB827D-180A-4E69-A183-BB2DC9522DCB}" destId="{0A1FC9BE-DEFA-4D1C-B8A4-2D6CEEA77474}" srcOrd="1" destOrd="0" presId="urn:microsoft.com/office/officeart/2005/8/layout/cycle2"/>
    <dgm:cxn modelId="{844FF98F-5410-409F-B646-97D358AD8059}" type="presOf" srcId="{85F69562-4452-46B0-8B15-3F53FAA2D7ED}" destId="{409C35FC-BE63-4B07-BD29-617C2D1AE4DF}" srcOrd="1" destOrd="0" presId="urn:microsoft.com/office/officeart/2005/8/layout/cycle2"/>
    <dgm:cxn modelId="{D0643E41-8389-482A-B87A-D31625DEA147}" srcId="{1A0B8AE1-2E34-4588-BEDD-DDA3E18FDDA8}" destId="{014E9627-70C5-4965-96E6-5CED5DB439E0}" srcOrd="2" destOrd="0" parTransId="{2EF6B59B-B7D2-4ABC-8C02-3C5D4ABBB5BE}" sibTransId="{85F69562-4452-46B0-8B15-3F53FAA2D7ED}"/>
    <dgm:cxn modelId="{3F361FFA-DE44-4C2E-814C-7DA9A326D47E}" type="presOf" srcId="{1A0B8AE1-2E34-4588-BEDD-DDA3E18FDDA8}" destId="{848F28C9-F55E-4D6A-B6BE-167966355469}" srcOrd="0" destOrd="0" presId="urn:microsoft.com/office/officeart/2005/8/layout/cycle2"/>
    <dgm:cxn modelId="{D385B8CB-4DDB-4E00-91FE-30452DC4B315}" type="presOf" srcId="{014E9627-70C5-4965-96E6-5CED5DB439E0}" destId="{C03121BE-B9F2-4F96-AD29-6F121D91A9B4}" srcOrd="0" destOrd="0" presId="urn:microsoft.com/office/officeart/2005/8/layout/cycle2"/>
    <dgm:cxn modelId="{8C65CDB6-6787-41F1-912F-8E4EB2EA0F88}" type="presOf" srcId="{F85F9525-A10E-41A4-A933-864C4481CFF0}" destId="{E415D18E-E685-408C-9EB4-1E35478196C0}" srcOrd="0" destOrd="0" presId="urn:microsoft.com/office/officeart/2005/8/layout/cycle2"/>
    <dgm:cxn modelId="{9B20B769-DA68-4280-9D66-DC3A510A4281}" type="presOf" srcId="{C066D40C-C74E-49AA-B3C0-0BA3AD1A49D8}" destId="{0F177A87-F581-488D-9B4C-E9297A2557D4}" srcOrd="1" destOrd="0" presId="urn:microsoft.com/office/officeart/2005/8/layout/cycle2"/>
    <dgm:cxn modelId="{82964B49-D19C-4277-84F9-532A58F482CE}" srcId="{1A0B8AE1-2E34-4588-BEDD-DDA3E18FDDA8}" destId="{F85F9525-A10E-41A4-A933-864C4481CFF0}" srcOrd="0" destOrd="0" parTransId="{F0EF9A0E-2007-4D6A-8487-3B239F8E3870}" sibTransId="{E2CB827D-180A-4E69-A183-BB2DC9522DCB}"/>
    <dgm:cxn modelId="{302B92DE-6F16-468C-B990-A9973DE39D0C}" srcId="{1A0B8AE1-2E34-4588-BEDD-DDA3E18FDDA8}" destId="{C03005F8-4967-4DDE-8F4F-6C3AA6B022A4}" srcOrd="1" destOrd="0" parTransId="{55FFE13B-BC54-433F-8F6A-DA1EFF466607}" sibTransId="{C066D40C-C74E-49AA-B3C0-0BA3AD1A49D8}"/>
    <dgm:cxn modelId="{EA75B447-0B88-40CB-A15E-E458A648B0E4}" type="presOf" srcId="{85F69562-4452-46B0-8B15-3F53FAA2D7ED}" destId="{79D5E394-E763-4A80-9D96-E43A8E53E316}" srcOrd="0" destOrd="0" presId="urn:microsoft.com/office/officeart/2005/8/layout/cycle2"/>
    <dgm:cxn modelId="{0F0CE30A-B417-4B15-A3F2-67C2ADFFC704}" type="presOf" srcId="{C066D40C-C74E-49AA-B3C0-0BA3AD1A49D8}" destId="{24BCD101-87DC-4A7B-9D8B-07931C69C261}" srcOrd="0" destOrd="0" presId="urn:microsoft.com/office/officeart/2005/8/layout/cycle2"/>
    <dgm:cxn modelId="{0F1EDC29-F908-4D49-96E7-3784A9501744}" type="presParOf" srcId="{848F28C9-F55E-4D6A-B6BE-167966355469}" destId="{E415D18E-E685-408C-9EB4-1E35478196C0}" srcOrd="0" destOrd="0" presId="urn:microsoft.com/office/officeart/2005/8/layout/cycle2"/>
    <dgm:cxn modelId="{2F263D85-3F93-478F-98D1-1BAE96A664DA}" type="presParOf" srcId="{848F28C9-F55E-4D6A-B6BE-167966355469}" destId="{3A3CFDBE-D6F6-4A2D-944C-1334644747BE}" srcOrd="1" destOrd="0" presId="urn:microsoft.com/office/officeart/2005/8/layout/cycle2"/>
    <dgm:cxn modelId="{10113A0C-B235-4916-BDBD-065FC3BEB1B7}" type="presParOf" srcId="{3A3CFDBE-D6F6-4A2D-944C-1334644747BE}" destId="{0A1FC9BE-DEFA-4D1C-B8A4-2D6CEEA77474}" srcOrd="0" destOrd="0" presId="urn:microsoft.com/office/officeart/2005/8/layout/cycle2"/>
    <dgm:cxn modelId="{6B097A3C-A162-4FD8-8036-5159CA2C4CF6}" type="presParOf" srcId="{848F28C9-F55E-4D6A-B6BE-167966355469}" destId="{A2919D59-4A0D-4066-AF38-55F7BB118336}" srcOrd="2" destOrd="0" presId="urn:microsoft.com/office/officeart/2005/8/layout/cycle2"/>
    <dgm:cxn modelId="{E7E46105-D2F3-444A-9574-C3B475768CA0}" type="presParOf" srcId="{848F28C9-F55E-4D6A-B6BE-167966355469}" destId="{24BCD101-87DC-4A7B-9D8B-07931C69C261}" srcOrd="3" destOrd="0" presId="urn:microsoft.com/office/officeart/2005/8/layout/cycle2"/>
    <dgm:cxn modelId="{A97B68AC-5FF7-4034-95BE-B141F0E59428}" type="presParOf" srcId="{24BCD101-87DC-4A7B-9D8B-07931C69C261}" destId="{0F177A87-F581-488D-9B4C-E9297A2557D4}" srcOrd="0" destOrd="0" presId="urn:microsoft.com/office/officeart/2005/8/layout/cycle2"/>
    <dgm:cxn modelId="{9FD3C19D-57C3-4BAD-8A8D-EC4378297984}" type="presParOf" srcId="{848F28C9-F55E-4D6A-B6BE-167966355469}" destId="{C03121BE-B9F2-4F96-AD29-6F121D91A9B4}" srcOrd="4" destOrd="0" presId="urn:microsoft.com/office/officeart/2005/8/layout/cycle2"/>
    <dgm:cxn modelId="{2530D309-43C2-42B1-8C1E-88284EF87F45}" type="presParOf" srcId="{848F28C9-F55E-4D6A-B6BE-167966355469}" destId="{79D5E394-E763-4A80-9D96-E43A8E53E316}" srcOrd="5" destOrd="0" presId="urn:microsoft.com/office/officeart/2005/8/layout/cycle2"/>
    <dgm:cxn modelId="{85DC7453-F940-4A05-BCDF-73B2618D59BE}" type="presParOf" srcId="{79D5E394-E763-4A80-9D96-E43A8E53E316}" destId="{409C35FC-BE63-4B07-BD29-617C2D1AE4D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D2609B-49CC-4BA2-B8E6-70A13DCA7F5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6F4B60D1-5D9B-40CC-89B2-59198A36DD04}">
      <dgm:prSet phldrT="[Text]" custT="1"/>
      <dgm:spPr/>
      <dgm:t>
        <a:bodyPr/>
        <a:lstStyle/>
        <a:p>
          <a:r>
            <a:rPr lang="en-US" sz="2200" dirty="0" smtClean="0"/>
            <a:t>Pick a model</a:t>
          </a:r>
          <a:endParaRPr lang="en-US" sz="2200" dirty="0"/>
        </a:p>
      </dgm:t>
    </dgm:pt>
    <dgm:pt modelId="{23D7A753-5755-4F8B-8C84-914250B79EC0}" type="parTrans" cxnId="{212C4757-24C2-4001-97A7-ADDA8FCD23FA}">
      <dgm:prSet/>
      <dgm:spPr/>
      <dgm:t>
        <a:bodyPr/>
        <a:lstStyle/>
        <a:p>
          <a:endParaRPr lang="en-US"/>
        </a:p>
      </dgm:t>
    </dgm:pt>
    <dgm:pt modelId="{1077025B-D499-4A86-9BC4-4E4C5AC090BF}" type="sibTrans" cxnId="{212C4757-24C2-4001-97A7-ADDA8FCD23FA}">
      <dgm:prSet/>
      <dgm:spPr/>
      <dgm:t>
        <a:bodyPr/>
        <a:lstStyle/>
        <a:p>
          <a:endParaRPr lang="en-US"/>
        </a:p>
      </dgm:t>
    </dgm:pt>
    <dgm:pt modelId="{15C1BB55-E003-4CDE-9BCD-B667C517BC60}">
      <dgm:prSet phldrT="[Text]" custT="1"/>
      <dgm:spPr/>
      <dgm:t>
        <a:bodyPr/>
        <a:lstStyle/>
        <a:p>
          <a:r>
            <a:rPr lang="en-US" sz="2200" dirty="0" smtClean="0"/>
            <a:t>Apply it to data</a:t>
          </a:r>
          <a:endParaRPr lang="en-US" sz="2200" dirty="0"/>
        </a:p>
      </dgm:t>
    </dgm:pt>
    <dgm:pt modelId="{6BA81E51-EC00-4788-888B-BF0449CF9F45}" type="parTrans" cxnId="{BCD139F2-4B93-41E2-9487-B70558CF704D}">
      <dgm:prSet/>
      <dgm:spPr/>
      <dgm:t>
        <a:bodyPr/>
        <a:lstStyle/>
        <a:p>
          <a:endParaRPr lang="en-US"/>
        </a:p>
      </dgm:t>
    </dgm:pt>
    <dgm:pt modelId="{910B5506-A63A-4B20-B796-18372169362B}" type="sibTrans" cxnId="{BCD139F2-4B93-41E2-9487-B70558CF704D}">
      <dgm:prSet/>
      <dgm:spPr/>
      <dgm:t>
        <a:bodyPr/>
        <a:lstStyle/>
        <a:p>
          <a:endParaRPr lang="en-US"/>
        </a:p>
      </dgm:t>
    </dgm:pt>
    <dgm:pt modelId="{763FBD4B-DE05-43A8-8D6B-E0DBEBC059B2}">
      <dgm:prSet phldrT="[Text]" custT="1"/>
      <dgm:spPr/>
      <dgm:t>
        <a:bodyPr/>
        <a:lstStyle/>
        <a:p>
          <a:r>
            <a:rPr lang="en-US" sz="2200" dirty="0" smtClean="0"/>
            <a:t>Evaluate the results</a:t>
          </a:r>
          <a:endParaRPr lang="en-US" sz="2200" dirty="0"/>
        </a:p>
      </dgm:t>
    </dgm:pt>
    <dgm:pt modelId="{A2889D00-F823-4437-9CD3-3422C21C4C26}" type="parTrans" cxnId="{34788CBE-732A-43F4-9A96-D0555D135070}">
      <dgm:prSet/>
      <dgm:spPr/>
      <dgm:t>
        <a:bodyPr/>
        <a:lstStyle/>
        <a:p>
          <a:endParaRPr lang="en-US"/>
        </a:p>
      </dgm:t>
    </dgm:pt>
    <dgm:pt modelId="{0D68FAB8-9FA4-4282-82ED-6B6D53C5EAF0}" type="sibTrans" cxnId="{34788CBE-732A-43F4-9A96-D0555D135070}">
      <dgm:prSet/>
      <dgm:spPr/>
      <dgm:t>
        <a:bodyPr/>
        <a:lstStyle/>
        <a:p>
          <a:endParaRPr lang="en-US"/>
        </a:p>
      </dgm:t>
    </dgm:pt>
    <dgm:pt modelId="{5F7FE65C-07F1-4E53-A905-3B34037249E3}" type="pres">
      <dgm:prSet presAssocID="{02D2609B-49CC-4BA2-B8E6-70A13DCA7F51}" presName="Name0" presStyleCnt="0">
        <dgm:presLayoutVars>
          <dgm:chMax val="11"/>
          <dgm:chPref val="11"/>
          <dgm:dir/>
          <dgm:resizeHandles/>
        </dgm:presLayoutVars>
      </dgm:prSet>
      <dgm:spPr/>
      <dgm:t>
        <a:bodyPr/>
        <a:lstStyle/>
        <a:p>
          <a:endParaRPr lang="en-US"/>
        </a:p>
      </dgm:t>
    </dgm:pt>
    <dgm:pt modelId="{652AB7E3-8E7A-4AE4-9443-0EA9A0050918}" type="pres">
      <dgm:prSet presAssocID="{763FBD4B-DE05-43A8-8D6B-E0DBEBC059B2}" presName="Accent3" presStyleCnt="0"/>
      <dgm:spPr/>
    </dgm:pt>
    <dgm:pt modelId="{5514A49F-413F-45A4-AC6E-39672E4F46FB}" type="pres">
      <dgm:prSet presAssocID="{763FBD4B-DE05-43A8-8D6B-E0DBEBC059B2}" presName="Accent" presStyleLbl="node1" presStyleIdx="0" presStyleCnt="3"/>
      <dgm:spPr/>
    </dgm:pt>
    <dgm:pt modelId="{8D524985-82C4-4469-A8AF-97DE18F1E0B9}" type="pres">
      <dgm:prSet presAssocID="{763FBD4B-DE05-43A8-8D6B-E0DBEBC059B2}" presName="ParentBackground3" presStyleCnt="0"/>
      <dgm:spPr/>
    </dgm:pt>
    <dgm:pt modelId="{C769D82E-6436-441B-8B3C-273FDA52C06D}" type="pres">
      <dgm:prSet presAssocID="{763FBD4B-DE05-43A8-8D6B-E0DBEBC059B2}" presName="ParentBackground" presStyleLbl="fgAcc1" presStyleIdx="0" presStyleCnt="3"/>
      <dgm:spPr/>
      <dgm:t>
        <a:bodyPr/>
        <a:lstStyle/>
        <a:p>
          <a:endParaRPr lang="en-US"/>
        </a:p>
      </dgm:t>
    </dgm:pt>
    <dgm:pt modelId="{BEEFDE15-D0A7-4760-8623-D6817BBC1E47}" type="pres">
      <dgm:prSet presAssocID="{763FBD4B-DE05-43A8-8D6B-E0DBEBC059B2}" presName="Parent3" presStyleLbl="revTx" presStyleIdx="0" presStyleCnt="0">
        <dgm:presLayoutVars>
          <dgm:chMax val="1"/>
          <dgm:chPref val="1"/>
          <dgm:bulletEnabled val="1"/>
        </dgm:presLayoutVars>
      </dgm:prSet>
      <dgm:spPr/>
      <dgm:t>
        <a:bodyPr/>
        <a:lstStyle/>
        <a:p>
          <a:endParaRPr lang="en-US"/>
        </a:p>
      </dgm:t>
    </dgm:pt>
    <dgm:pt modelId="{AE66E08F-38E6-4E2A-960B-B7E66666A792}" type="pres">
      <dgm:prSet presAssocID="{15C1BB55-E003-4CDE-9BCD-B667C517BC60}" presName="Accent2" presStyleCnt="0"/>
      <dgm:spPr/>
    </dgm:pt>
    <dgm:pt modelId="{FE580AA7-4FBC-4611-BC47-D508439DFB68}" type="pres">
      <dgm:prSet presAssocID="{15C1BB55-E003-4CDE-9BCD-B667C517BC60}" presName="Accent" presStyleLbl="node1" presStyleIdx="1" presStyleCnt="3"/>
      <dgm:spPr/>
    </dgm:pt>
    <dgm:pt modelId="{948AE8F2-151D-41C3-851E-D567B79BC084}" type="pres">
      <dgm:prSet presAssocID="{15C1BB55-E003-4CDE-9BCD-B667C517BC60}" presName="ParentBackground2" presStyleCnt="0"/>
      <dgm:spPr/>
    </dgm:pt>
    <dgm:pt modelId="{1362F807-EB2D-4C52-A76B-A782D70AA99D}" type="pres">
      <dgm:prSet presAssocID="{15C1BB55-E003-4CDE-9BCD-B667C517BC60}" presName="ParentBackground" presStyleLbl="fgAcc1" presStyleIdx="1" presStyleCnt="3"/>
      <dgm:spPr/>
      <dgm:t>
        <a:bodyPr/>
        <a:lstStyle/>
        <a:p>
          <a:endParaRPr lang="en-US"/>
        </a:p>
      </dgm:t>
    </dgm:pt>
    <dgm:pt modelId="{5CEED40B-3FD5-4C87-B8E7-5B0C9FFF356C}" type="pres">
      <dgm:prSet presAssocID="{15C1BB55-E003-4CDE-9BCD-B667C517BC60}" presName="Parent2" presStyleLbl="revTx" presStyleIdx="0" presStyleCnt="0">
        <dgm:presLayoutVars>
          <dgm:chMax val="1"/>
          <dgm:chPref val="1"/>
          <dgm:bulletEnabled val="1"/>
        </dgm:presLayoutVars>
      </dgm:prSet>
      <dgm:spPr/>
      <dgm:t>
        <a:bodyPr/>
        <a:lstStyle/>
        <a:p>
          <a:endParaRPr lang="en-US"/>
        </a:p>
      </dgm:t>
    </dgm:pt>
    <dgm:pt modelId="{CC9697F7-E272-44E7-A77F-59E8B75379B7}" type="pres">
      <dgm:prSet presAssocID="{6F4B60D1-5D9B-40CC-89B2-59198A36DD04}" presName="Accent1" presStyleCnt="0"/>
      <dgm:spPr/>
    </dgm:pt>
    <dgm:pt modelId="{1D70FEE1-4719-4F73-A72D-39CC0DB31047}" type="pres">
      <dgm:prSet presAssocID="{6F4B60D1-5D9B-40CC-89B2-59198A36DD04}" presName="Accent" presStyleLbl="node1" presStyleIdx="2" presStyleCnt="3"/>
      <dgm:spPr/>
    </dgm:pt>
    <dgm:pt modelId="{A1FF8F24-41AE-49CE-BB69-A3C4E4FF37DB}" type="pres">
      <dgm:prSet presAssocID="{6F4B60D1-5D9B-40CC-89B2-59198A36DD04}" presName="ParentBackground1" presStyleCnt="0"/>
      <dgm:spPr/>
    </dgm:pt>
    <dgm:pt modelId="{D429C368-047D-4017-9BC1-6DACBCE27420}" type="pres">
      <dgm:prSet presAssocID="{6F4B60D1-5D9B-40CC-89B2-59198A36DD04}" presName="ParentBackground" presStyleLbl="fgAcc1" presStyleIdx="2" presStyleCnt="3"/>
      <dgm:spPr/>
      <dgm:t>
        <a:bodyPr/>
        <a:lstStyle/>
        <a:p>
          <a:endParaRPr lang="en-US"/>
        </a:p>
      </dgm:t>
    </dgm:pt>
    <dgm:pt modelId="{45EBB6BD-63CD-4E09-9A3D-5BA2BE75CA34}" type="pres">
      <dgm:prSet presAssocID="{6F4B60D1-5D9B-40CC-89B2-59198A36DD04}" presName="Parent1" presStyleLbl="revTx" presStyleIdx="0" presStyleCnt="0">
        <dgm:presLayoutVars>
          <dgm:chMax val="1"/>
          <dgm:chPref val="1"/>
          <dgm:bulletEnabled val="1"/>
        </dgm:presLayoutVars>
      </dgm:prSet>
      <dgm:spPr/>
      <dgm:t>
        <a:bodyPr/>
        <a:lstStyle/>
        <a:p>
          <a:endParaRPr lang="en-US"/>
        </a:p>
      </dgm:t>
    </dgm:pt>
  </dgm:ptLst>
  <dgm:cxnLst>
    <dgm:cxn modelId="{44610D0F-FF8D-4D3A-8CF3-4F1DAD2FE877}" type="presOf" srcId="{15C1BB55-E003-4CDE-9BCD-B667C517BC60}" destId="{1362F807-EB2D-4C52-A76B-A782D70AA99D}" srcOrd="0" destOrd="0" presId="urn:microsoft.com/office/officeart/2011/layout/CircleProcess"/>
    <dgm:cxn modelId="{EDBEDF57-C74D-4CEC-9A90-6D774D2E1EDE}" type="presOf" srcId="{02D2609B-49CC-4BA2-B8E6-70A13DCA7F51}" destId="{5F7FE65C-07F1-4E53-A905-3B34037249E3}" srcOrd="0" destOrd="0" presId="urn:microsoft.com/office/officeart/2011/layout/CircleProcess"/>
    <dgm:cxn modelId="{E53F379D-B949-4864-9761-796E014B8E11}" type="presOf" srcId="{763FBD4B-DE05-43A8-8D6B-E0DBEBC059B2}" destId="{C769D82E-6436-441B-8B3C-273FDA52C06D}" srcOrd="0" destOrd="0" presId="urn:microsoft.com/office/officeart/2011/layout/CircleProcess"/>
    <dgm:cxn modelId="{34788CBE-732A-43F4-9A96-D0555D135070}" srcId="{02D2609B-49CC-4BA2-B8E6-70A13DCA7F51}" destId="{763FBD4B-DE05-43A8-8D6B-E0DBEBC059B2}" srcOrd="2" destOrd="0" parTransId="{A2889D00-F823-4437-9CD3-3422C21C4C26}" sibTransId="{0D68FAB8-9FA4-4282-82ED-6B6D53C5EAF0}"/>
    <dgm:cxn modelId="{72909838-BCD1-4B64-A122-D9410712CBEF}" type="presOf" srcId="{6F4B60D1-5D9B-40CC-89B2-59198A36DD04}" destId="{45EBB6BD-63CD-4E09-9A3D-5BA2BE75CA34}" srcOrd="1" destOrd="0" presId="urn:microsoft.com/office/officeart/2011/layout/CircleProcess"/>
    <dgm:cxn modelId="{BCD139F2-4B93-41E2-9487-B70558CF704D}" srcId="{02D2609B-49CC-4BA2-B8E6-70A13DCA7F51}" destId="{15C1BB55-E003-4CDE-9BCD-B667C517BC60}" srcOrd="1" destOrd="0" parTransId="{6BA81E51-EC00-4788-888B-BF0449CF9F45}" sibTransId="{910B5506-A63A-4B20-B796-18372169362B}"/>
    <dgm:cxn modelId="{646C2A00-7FD2-4734-A06D-3E3720503F76}" type="presOf" srcId="{15C1BB55-E003-4CDE-9BCD-B667C517BC60}" destId="{5CEED40B-3FD5-4C87-B8E7-5B0C9FFF356C}" srcOrd="1" destOrd="0" presId="urn:microsoft.com/office/officeart/2011/layout/CircleProcess"/>
    <dgm:cxn modelId="{D8B84F8F-CF61-4D46-A376-7DFACBDAE6D3}" type="presOf" srcId="{763FBD4B-DE05-43A8-8D6B-E0DBEBC059B2}" destId="{BEEFDE15-D0A7-4760-8623-D6817BBC1E47}" srcOrd="1" destOrd="0" presId="urn:microsoft.com/office/officeart/2011/layout/CircleProcess"/>
    <dgm:cxn modelId="{212C4757-24C2-4001-97A7-ADDA8FCD23FA}" srcId="{02D2609B-49CC-4BA2-B8E6-70A13DCA7F51}" destId="{6F4B60D1-5D9B-40CC-89B2-59198A36DD04}" srcOrd="0" destOrd="0" parTransId="{23D7A753-5755-4F8B-8C84-914250B79EC0}" sibTransId="{1077025B-D499-4A86-9BC4-4E4C5AC090BF}"/>
    <dgm:cxn modelId="{E58577C6-B3A2-43FB-BFC8-2A38E8BF7B01}" type="presOf" srcId="{6F4B60D1-5D9B-40CC-89B2-59198A36DD04}" destId="{D429C368-047D-4017-9BC1-6DACBCE27420}" srcOrd="0" destOrd="0" presId="urn:microsoft.com/office/officeart/2011/layout/CircleProcess"/>
    <dgm:cxn modelId="{1907338B-0E90-4B31-BC7A-91706BFE95E8}" type="presParOf" srcId="{5F7FE65C-07F1-4E53-A905-3B34037249E3}" destId="{652AB7E3-8E7A-4AE4-9443-0EA9A0050918}" srcOrd="0" destOrd="0" presId="urn:microsoft.com/office/officeart/2011/layout/CircleProcess"/>
    <dgm:cxn modelId="{FDCC6728-E6C1-4784-9937-EBBC3F63C1CD}" type="presParOf" srcId="{652AB7E3-8E7A-4AE4-9443-0EA9A0050918}" destId="{5514A49F-413F-45A4-AC6E-39672E4F46FB}" srcOrd="0" destOrd="0" presId="urn:microsoft.com/office/officeart/2011/layout/CircleProcess"/>
    <dgm:cxn modelId="{5263F909-5288-4BDA-81BA-623A9327B010}" type="presParOf" srcId="{5F7FE65C-07F1-4E53-A905-3B34037249E3}" destId="{8D524985-82C4-4469-A8AF-97DE18F1E0B9}" srcOrd="1" destOrd="0" presId="urn:microsoft.com/office/officeart/2011/layout/CircleProcess"/>
    <dgm:cxn modelId="{DF3865C8-9E72-4AF8-B8C5-F9BE6C5516FA}" type="presParOf" srcId="{8D524985-82C4-4469-A8AF-97DE18F1E0B9}" destId="{C769D82E-6436-441B-8B3C-273FDA52C06D}" srcOrd="0" destOrd="0" presId="urn:microsoft.com/office/officeart/2011/layout/CircleProcess"/>
    <dgm:cxn modelId="{3B0EC3FF-2DE7-406A-8846-F28072121D00}" type="presParOf" srcId="{5F7FE65C-07F1-4E53-A905-3B34037249E3}" destId="{BEEFDE15-D0A7-4760-8623-D6817BBC1E47}" srcOrd="2" destOrd="0" presId="urn:microsoft.com/office/officeart/2011/layout/CircleProcess"/>
    <dgm:cxn modelId="{3A5E767F-02DA-417C-80EC-175DF8BB2535}" type="presParOf" srcId="{5F7FE65C-07F1-4E53-A905-3B34037249E3}" destId="{AE66E08F-38E6-4E2A-960B-B7E66666A792}" srcOrd="3" destOrd="0" presId="urn:microsoft.com/office/officeart/2011/layout/CircleProcess"/>
    <dgm:cxn modelId="{DC856B77-FBB5-463C-BF03-3264994F4ACA}" type="presParOf" srcId="{AE66E08F-38E6-4E2A-960B-B7E66666A792}" destId="{FE580AA7-4FBC-4611-BC47-D508439DFB68}" srcOrd="0" destOrd="0" presId="urn:microsoft.com/office/officeart/2011/layout/CircleProcess"/>
    <dgm:cxn modelId="{10C4E582-053E-444A-B068-ADD6A238507E}" type="presParOf" srcId="{5F7FE65C-07F1-4E53-A905-3B34037249E3}" destId="{948AE8F2-151D-41C3-851E-D567B79BC084}" srcOrd="4" destOrd="0" presId="urn:microsoft.com/office/officeart/2011/layout/CircleProcess"/>
    <dgm:cxn modelId="{4444F2A6-018B-4750-BEEF-B6E0BA4C496B}" type="presParOf" srcId="{948AE8F2-151D-41C3-851E-D567B79BC084}" destId="{1362F807-EB2D-4C52-A76B-A782D70AA99D}" srcOrd="0" destOrd="0" presId="urn:microsoft.com/office/officeart/2011/layout/CircleProcess"/>
    <dgm:cxn modelId="{41A649CD-05D9-4798-9CC3-B285B520508E}" type="presParOf" srcId="{5F7FE65C-07F1-4E53-A905-3B34037249E3}" destId="{5CEED40B-3FD5-4C87-B8E7-5B0C9FFF356C}" srcOrd="5" destOrd="0" presId="urn:microsoft.com/office/officeart/2011/layout/CircleProcess"/>
    <dgm:cxn modelId="{EA407AAD-DD1F-47A0-8237-271CD52A7865}" type="presParOf" srcId="{5F7FE65C-07F1-4E53-A905-3B34037249E3}" destId="{CC9697F7-E272-44E7-A77F-59E8B75379B7}" srcOrd="6" destOrd="0" presId="urn:microsoft.com/office/officeart/2011/layout/CircleProcess"/>
    <dgm:cxn modelId="{4B4E47B8-250C-4C84-958D-FBFFA8F2FA5E}" type="presParOf" srcId="{CC9697F7-E272-44E7-A77F-59E8B75379B7}" destId="{1D70FEE1-4719-4F73-A72D-39CC0DB31047}" srcOrd="0" destOrd="0" presId="urn:microsoft.com/office/officeart/2011/layout/CircleProcess"/>
    <dgm:cxn modelId="{F6726BC5-96C8-4B5D-97E6-28C27BB3A8B5}" type="presParOf" srcId="{5F7FE65C-07F1-4E53-A905-3B34037249E3}" destId="{A1FF8F24-41AE-49CE-BB69-A3C4E4FF37DB}" srcOrd="7" destOrd="0" presId="urn:microsoft.com/office/officeart/2011/layout/CircleProcess"/>
    <dgm:cxn modelId="{B12BF803-80C2-4859-936F-6B6BDA94954C}" type="presParOf" srcId="{A1FF8F24-41AE-49CE-BB69-A3C4E4FF37DB}" destId="{D429C368-047D-4017-9BC1-6DACBCE27420}" srcOrd="0" destOrd="0" presId="urn:microsoft.com/office/officeart/2011/layout/CircleProcess"/>
    <dgm:cxn modelId="{9C3C0C4E-42D9-42AA-A6BE-4F4FC957A989}" type="presParOf" srcId="{5F7FE65C-07F1-4E53-A905-3B34037249E3}" destId="{45EBB6BD-63CD-4E09-9A3D-5BA2BE75CA34}"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D2609B-49CC-4BA2-B8E6-70A13DCA7F5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6F4B60D1-5D9B-40CC-89B2-59198A36DD04}">
      <dgm:prSet phldrT="[Text]" custT="1"/>
      <dgm:spPr/>
      <dgm:t>
        <a:bodyPr/>
        <a:lstStyle/>
        <a:p>
          <a:r>
            <a:rPr lang="en-US" sz="2200" dirty="0" smtClean="0"/>
            <a:t>Pick a model</a:t>
          </a:r>
          <a:endParaRPr lang="en-US" sz="2200" dirty="0"/>
        </a:p>
      </dgm:t>
    </dgm:pt>
    <dgm:pt modelId="{23D7A753-5755-4F8B-8C84-914250B79EC0}" type="parTrans" cxnId="{212C4757-24C2-4001-97A7-ADDA8FCD23FA}">
      <dgm:prSet/>
      <dgm:spPr/>
      <dgm:t>
        <a:bodyPr/>
        <a:lstStyle/>
        <a:p>
          <a:endParaRPr lang="en-US"/>
        </a:p>
      </dgm:t>
    </dgm:pt>
    <dgm:pt modelId="{1077025B-D499-4A86-9BC4-4E4C5AC090BF}" type="sibTrans" cxnId="{212C4757-24C2-4001-97A7-ADDA8FCD23FA}">
      <dgm:prSet/>
      <dgm:spPr/>
      <dgm:t>
        <a:bodyPr/>
        <a:lstStyle/>
        <a:p>
          <a:endParaRPr lang="en-US"/>
        </a:p>
      </dgm:t>
    </dgm:pt>
    <dgm:pt modelId="{15C1BB55-E003-4CDE-9BCD-B667C517BC60}">
      <dgm:prSet phldrT="[Text]" custT="1"/>
      <dgm:spPr/>
      <dgm:t>
        <a:bodyPr/>
        <a:lstStyle/>
        <a:p>
          <a:r>
            <a:rPr lang="en-US" sz="2200" dirty="0" smtClean="0"/>
            <a:t>Apply it to generated random data</a:t>
          </a:r>
          <a:endParaRPr lang="en-US" sz="2200" dirty="0"/>
        </a:p>
      </dgm:t>
    </dgm:pt>
    <dgm:pt modelId="{6BA81E51-EC00-4788-888B-BF0449CF9F45}" type="parTrans" cxnId="{BCD139F2-4B93-41E2-9487-B70558CF704D}">
      <dgm:prSet/>
      <dgm:spPr/>
      <dgm:t>
        <a:bodyPr/>
        <a:lstStyle/>
        <a:p>
          <a:endParaRPr lang="en-US"/>
        </a:p>
      </dgm:t>
    </dgm:pt>
    <dgm:pt modelId="{910B5506-A63A-4B20-B796-18372169362B}" type="sibTrans" cxnId="{BCD139F2-4B93-41E2-9487-B70558CF704D}">
      <dgm:prSet/>
      <dgm:spPr/>
      <dgm:t>
        <a:bodyPr/>
        <a:lstStyle/>
        <a:p>
          <a:endParaRPr lang="en-US"/>
        </a:p>
      </dgm:t>
    </dgm:pt>
    <dgm:pt modelId="{763FBD4B-DE05-43A8-8D6B-E0DBEBC059B2}">
      <dgm:prSet phldrT="[Text]" custT="1"/>
      <dgm:spPr/>
      <dgm:t>
        <a:bodyPr/>
        <a:lstStyle/>
        <a:p>
          <a:r>
            <a:rPr lang="en-US" sz="2200" dirty="0" smtClean="0"/>
            <a:t>Evaluate the results</a:t>
          </a:r>
          <a:endParaRPr lang="en-US" sz="2200" dirty="0"/>
        </a:p>
      </dgm:t>
    </dgm:pt>
    <dgm:pt modelId="{A2889D00-F823-4437-9CD3-3422C21C4C26}" type="parTrans" cxnId="{34788CBE-732A-43F4-9A96-D0555D135070}">
      <dgm:prSet/>
      <dgm:spPr/>
      <dgm:t>
        <a:bodyPr/>
        <a:lstStyle/>
        <a:p>
          <a:endParaRPr lang="en-US"/>
        </a:p>
      </dgm:t>
    </dgm:pt>
    <dgm:pt modelId="{0D68FAB8-9FA4-4282-82ED-6B6D53C5EAF0}" type="sibTrans" cxnId="{34788CBE-732A-43F4-9A96-D0555D135070}">
      <dgm:prSet/>
      <dgm:spPr/>
      <dgm:t>
        <a:bodyPr/>
        <a:lstStyle/>
        <a:p>
          <a:endParaRPr lang="en-US"/>
        </a:p>
      </dgm:t>
    </dgm:pt>
    <dgm:pt modelId="{5F7FE65C-07F1-4E53-A905-3B34037249E3}" type="pres">
      <dgm:prSet presAssocID="{02D2609B-49CC-4BA2-B8E6-70A13DCA7F51}" presName="Name0" presStyleCnt="0">
        <dgm:presLayoutVars>
          <dgm:chMax val="11"/>
          <dgm:chPref val="11"/>
          <dgm:dir/>
          <dgm:resizeHandles/>
        </dgm:presLayoutVars>
      </dgm:prSet>
      <dgm:spPr/>
      <dgm:t>
        <a:bodyPr/>
        <a:lstStyle/>
        <a:p>
          <a:endParaRPr lang="en-US"/>
        </a:p>
      </dgm:t>
    </dgm:pt>
    <dgm:pt modelId="{652AB7E3-8E7A-4AE4-9443-0EA9A0050918}" type="pres">
      <dgm:prSet presAssocID="{763FBD4B-DE05-43A8-8D6B-E0DBEBC059B2}" presName="Accent3" presStyleCnt="0"/>
      <dgm:spPr/>
    </dgm:pt>
    <dgm:pt modelId="{5514A49F-413F-45A4-AC6E-39672E4F46FB}" type="pres">
      <dgm:prSet presAssocID="{763FBD4B-DE05-43A8-8D6B-E0DBEBC059B2}" presName="Accent" presStyleLbl="node1" presStyleIdx="0" presStyleCnt="3"/>
      <dgm:spPr/>
    </dgm:pt>
    <dgm:pt modelId="{8D524985-82C4-4469-A8AF-97DE18F1E0B9}" type="pres">
      <dgm:prSet presAssocID="{763FBD4B-DE05-43A8-8D6B-E0DBEBC059B2}" presName="ParentBackground3" presStyleCnt="0"/>
      <dgm:spPr/>
    </dgm:pt>
    <dgm:pt modelId="{C769D82E-6436-441B-8B3C-273FDA52C06D}" type="pres">
      <dgm:prSet presAssocID="{763FBD4B-DE05-43A8-8D6B-E0DBEBC059B2}" presName="ParentBackground" presStyleLbl="fgAcc1" presStyleIdx="0" presStyleCnt="3"/>
      <dgm:spPr/>
      <dgm:t>
        <a:bodyPr/>
        <a:lstStyle/>
        <a:p>
          <a:endParaRPr lang="en-US"/>
        </a:p>
      </dgm:t>
    </dgm:pt>
    <dgm:pt modelId="{BEEFDE15-D0A7-4760-8623-D6817BBC1E47}" type="pres">
      <dgm:prSet presAssocID="{763FBD4B-DE05-43A8-8D6B-E0DBEBC059B2}" presName="Parent3" presStyleLbl="revTx" presStyleIdx="0" presStyleCnt="0">
        <dgm:presLayoutVars>
          <dgm:chMax val="1"/>
          <dgm:chPref val="1"/>
          <dgm:bulletEnabled val="1"/>
        </dgm:presLayoutVars>
      </dgm:prSet>
      <dgm:spPr/>
      <dgm:t>
        <a:bodyPr/>
        <a:lstStyle/>
        <a:p>
          <a:endParaRPr lang="en-US"/>
        </a:p>
      </dgm:t>
    </dgm:pt>
    <dgm:pt modelId="{AE66E08F-38E6-4E2A-960B-B7E66666A792}" type="pres">
      <dgm:prSet presAssocID="{15C1BB55-E003-4CDE-9BCD-B667C517BC60}" presName="Accent2" presStyleCnt="0"/>
      <dgm:spPr/>
    </dgm:pt>
    <dgm:pt modelId="{FE580AA7-4FBC-4611-BC47-D508439DFB68}" type="pres">
      <dgm:prSet presAssocID="{15C1BB55-E003-4CDE-9BCD-B667C517BC60}" presName="Accent" presStyleLbl="node1" presStyleIdx="1" presStyleCnt="3"/>
      <dgm:spPr/>
    </dgm:pt>
    <dgm:pt modelId="{948AE8F2-151D-41C3-851E-D567B79BC084}" type="pres">
      <dgm:prSet presAssocID="{15C1BB55-E003-4CDE-9BCD-B667C517BC60}" presName="ParentBackground2" presStyleCnt="0"/>
      <dgm:spPr/>
    </dgm:pt>
    <dgm:pt modelId="{1362F807-EB2D-4C52-A76B-A782D70AA99D}" type="pres">
      <dgm:prSet presAssocID="{15C1BB55-E003-4CDE-9BCD-B667C517BC60}" presName="ParentBackground" presStyleLbl="fgAcc1" presStyleIdx="1" presStyleCnt="3"/>
      <dgm:spPr/>
      <dgm:t>
        <a:bodyPr/>
        <a:lstStyle/>
        <a:p>
          <a:endParaRPr lang="en-US"/>
        </a:p>
      </dgm:t>
    </dgm:pt>
    <dgm:pt modelId="{5CEED40B-3FD5-4C87-B8E7-5B0C9FFF356C}" type="pres">
      <dgm:prSet presAssocID="{15C1BB55-E003-4CDE-9BCD-B667C517BC60}" presName="Parent2" presStyleLbl="revTx" presStyleIdx="0" presStyleCnt="0">
        <dgm:presLayoutVars>
          <dgm:chMax val="1"/>
          <dgm:chPref val="1"/>
          <dgm:bulletEnabled val="1"/>
        </dgm:presLayoutVars>
      </dgm:prSet>
      <dgm:spPr/>
      <dgm:t>
        <a:bodyPr/>
        <a:lstStyle/>
        <a:p>
          <a:endParaRPr lang="en-US"/>
        </a:p>
      </dgm:t>
    </dgm:pt>
    <dgm:pt modelId="{CC9697F7-E272-44E7-A77F-59E8B75379B7}" type="pres">
      <dgm:prSet presAssocID="{6F4B60D1-5D9B-40CC-89B2-59198A36DD04}" presName="Accent1" presStyleCnt="0"/>
      <dgm:spPr/>
    </dgm:pt>
    <dgm:pt modelId="{1D70FEE1-4719-4F73-A72D-39CC0DB31047}" type="pres">
      <dgm:prSet presAssocID="{6F4B60D1-5D9B-40CC-89B2-59198A36DD04}" presName="Accent" presStyleLbl="node1" presStyleIdx="2" presStyleCnt="3"/>
      <dgm:spPr/>
    </dgm:pt>
    <dgm:pt modelId="{A1FF8F24-41AE-49CE-BB69-A3C4E4FF37DB}" type="pres">
      <dgm:prSet presAssocID="{6F4B60D1-5D9B-40CC-89B2-59198A36DD04}" presName="ParentBackground1" presStyleCnt="0"/>
      <dgm:spPr/>
    </dgm:pt>
    <dgm:pt modelId="{D429C368-047D-4017-9BC1-6DACBCE27420}" type="pres">
      <dgm:prSet presAssocID="{6F4B60D1-5D9B-40CC-89B2-59198A36DD04}" presName="ParentBackground" presStyleLbl="fgAcc1" presStyleIdx="2" presStyleCnt="3"/>
      <dgm:spPr/>
      <dgm:t>
        <a:bodyPr/>
        <a:lstStyle/>
        <a:p>
          <a:endParaRPr lang="en-US"/>
        </a:p>
      </dgm:t>
    </dgm:pt>
    <dgm:pt modelId="{45EBB6BD-63CD-4E09-9A3D-5BA2BE75CA34}" type="pres">
      <dgm:prSet presAssocID="{6F4B60D1-5D9B-40CC-89B2-59198A36DD04}" presName="Parent1" presStyleLbl="revTx" presStyleIdx="0" presStyleCnt="0">
        <dgm:presLayoutVars>
          <dgm:chMax val="1"/>
          <dgm:chPref val="1"/>
          <dgm:bulletEnabled val="1"/>
        </dgm:presLayoutVars>
      </dgm:prSet>
      <dgm:spPr/>
      <dgm:t>
        <a:bodyPr/>
        <a:lstStyle/>
        <a:p>
          <a:endParaRPr lang="en-US"/>
        </a:p>
      </dgm:t>
    </dgm:pt>
  </dgm:ptLst>
  <dgm:cxnLst>
    <dgm:cxn modelId="{F1E1ADD5-ACEB-4E87-8808-A1F43B518883}" type="presOf" srcId="{763FBD4B-DE05-43A8-8D6B-E0DBEBC059B2}" destId="{BEEFDE15-D0A7-4760-8623-D6817BBC1E47}" srcOrd="1" destOrd="0" presId="urn:microsoft.com/office/officeart/2011/layout/CircleProcess"/>
    <dgm:cxn modelId="{46A60FE6-BF01-4D5B-BDF9-3637E357A8D2}" type="presOf" srcId="{6F4B60D1-5D9B-40CC-89B2-59198A36DD04}" destId="{45EBB6BD-63CD-4E09-9A3D-5BA2BE75CA34}" srcOrd="1" destOrd="0" presId="urn:microsoft.com/office/officeart/2011/layout/CircleProcess"/>
    <dgm:cxn modelId="{34788CBE-732A-43F4-9A96-D0555D135070}" srcId="{02D2609B-49CC-4BA2-B8E6-70A13DCA7F51}" destId="{763FBD4B-DE05-43A8-8D6B-E0DBEBC059B2}" srcOrd="2" destOrd="0" parTransId="{A2889D00-F823-4437-9CD3-3422C21C4C26}" sibTransId="{0D68FAB8-9FA4-4282-82ED-6B6D53C5EAF0}"/>
    <dgm:cxn modelId="{BCD139F2-4B93-41E2-9487-B70558CF704D}" srcId="{02D2609B-49CC-4BA2-B8E6-70A13DCA7F51}" destId="{15C1BB55-E003-4CDE-9BCD-B667C517BC60}" srcOrd="1" destOrd="0" parTransId="{6BA81E51-EC00-4788-888B-BF0449CF9F45}" sibTransId="{910B5506-A63A-4B20-B796-18372169362B}"/>
    <dgm:cxn modelId="{C85F02D8-8840-4489-AF13-54C5291C1B53}" type="presOf" srcId="{15C1BB55-E003-4CDE-9BCD-B667C517BC60}" destId="{1362F807-EB2D-4C52-A76B-A782D70AA99D}" srcOrd="0" destOrd="0" presId="urn:microsoft.com/office/officeart/2011/layout/CircleProcess"/>
    <dgm:cxn modelId="{936D78BD-F75E-441E-B6DD-5809790037BC}" type="presOf" srcId="{763FBD4B-DE05-43A8-8D6B-E0DBEBC059B2}" destId="{C769D82E-6436-441B-8B3C-273FDA52C06D}" srcOrd="0" destOrd="0" presId="urn:microsoft.com/office/officeart/2011/layout/CircleProcess"/>
    <dgm:cxn modelId="{3987788C-BFA6-42B4-9ADA-1C31BCF666E7}" type="presOf" srcId="{02D2609B-49CC-4BA2-B8E6-70A13DCA7F51}" destId="{5F7FE65C-07F1-4E53-A905-3B34037249E3}" srcOrd="0" destOrd="0" presId="urn:microsoft.com/office/officeart/2011/layout/CircleProcess"/>
    <dgm:cxn modelId="{212C4757-24C2-4001-97A7-ADDA8FCD23FA}" srcId="{02D2609B-49CC-4BA2-B8E6-70A13DCA7F51}" destId="{6F4B60D1-5D9B-40CC-89B2-59198A36DD04}" srcOrd="0" destOrd="0" parTransId="{23D7A753-5755-4F8B-8C84-914250B79EC0}" sibTransId="{1077025B-D499-4A86-9BC4-4E4C5AC090BF}"/>
    <dgm:cxn modelId="{7AB98092-1A3C-4E19-AC4E-873B8F4E9D8C}" type="presOf" srcId="{6F4B60D1-5D9B-40CC-89B2-59198A36DD04}" destId="{D429C368-047D-4017-9BC1-6DACBCE27420}" srcOrd="0" destOrd="0" presId="urn:microsoft.com/office/officeart/2011/layout/CircleProcess"/>
    <dgm:cxn modelId="{1867A0E4-25D9-469D-9052-E74E722FF7A3}" type="presOf" srcId="{15C1BB55-E003-4CDE-9BCD-B667C517BC60}" destId="{5CEED40B-3FD5-4C87-B8E7-5B0C9FFF356C}" srcOrd="1" destOrd="0" presId="urn:microsoft.com/office/officeart/2011/layout/CircleProcess"/>
    <dgm:cxn modelId="{52C37AB8-60CA-4107-A00F-B9164171BE2C}" type="presParOf" srcId="{5F7FE65C-07F1-4E53-A905-3B34037249E3}" destId="{652AB7E3-8E7A-4AE4-9443-0EA9A0050918}" srcOrd="0" destOrd="0" presId="urn:microsoft.com/office/officeart/2011/layout/CircleProcess"/>
    <dgm:cxn modelId="{BE39E861-0107-4821-BF05-7E4230895F71}" type="presParOf" srcId="{652AB7E3-8E7A-4AE4-9443-0EA9A0050918}" destId="{5514A49F-413F-45A4-AC6E-39672E4F46FB}" srcOrd="0" destOrd="0" presId="urn:microsoft.com/office/officeart/2011/layout/CircleProcess"/>
    <dgm:cxn modelId="{AA248CDA-1F56-4641-9A52-C0B2571D4E68}" type="presParOf" srcId="{5F7FE65C-07F1-4E53-A905-3B34037249E3}" destId="{8D524985-82C4-4469-A8AF-97DE18F1E0B9}" srcOrd="1" destOrd="0" presId="urn:microsoft.com/office/officeart/2011/layout/CircleProcess"/>
    <dgm:cxn modelId="{46047712-5C17-4FF1-9BB4-D565940E33E8}" type="presParOf" srcId="{8D524985-82C4-4469-A8AF-97DE18F1E0B9}" destId="{C769D82E-6436-441B-8B3C-273FDA52C06D}" srcOrd="0" destOrd="0" presId="urn:microsoft.com/office/officeart/2011/layout/CircleProcess"/>
    <dgm:cxn modelId="{BF99D60F-5FFA-437D-9007-9679548B9652}" type="presParOf" srcId="{5F7FE65C-07F1-4E53-A905-3B34037249E3}" destId="{BEEFDE15-D0A7-4760-8623-D6817BBC1E47}" srcOrd="2" destOrd="0" presId="urn:microsoft.com/office/officeart/2011/layout/CircleProcess"/>
    <dgm:cxn modelId="{647B82EA-8ED6-4E95-A3AB-1091EE6A2B7B}" type="presParOf" srcId="{5F7FE65C-07F1-4E53-A905-3B34037249E3}" destId="{AE66E08F-38E6-4E2A-960B-B7E66666A792}" srcOrd="3" destOrd="0" presId="urn:microsoft.com/office/officeart/2011/layout/CircleProcess"/>
    <dgm:cxn modelId="{6CA49CCB-99A0-4715-B04E-231A003E21C3}" type="presParOf" srcId="{AE66E08F-38E6-4E2A-960B-B7E66666A792}" destId="{FE580AA7-4FBC-4611-BC47-D508439DFB68}" srcOrd="0" destOrd="0" presId="urn:microsoft.com/office/officeart/2011/layout/CircleProcess"/>
    <dgm:cxn modelId="{571A0749-8D61-4F06-AA1F-42B5ECD2C65F}" type="presParOf" srcId="{5F7FE65C-07F1-4E53-A905-3B34037249E3}" destId="{948AE8F2-151D-41C3-851E-D567B79BC084}" srcOrd="4" destOrd="0" presId="urn:microsoft.com/office/officeart/2011/layout/CircleProcess"/>
    <dgm:cxn modelId="{B5CB719C-7082-4483-B91D-4A5788489E7E}" type="presParOf" srcId="{948AE8F2-151D-41C3-851E-D567B79BC084}" destId="{1362F807-EB2D-4C52-A76B-A782D70AA99D}" srcOrd="0" destOrd="0" presId="urn:microsoft.com/office/officeart/2011/layout/CircleProcess"/>
    <dgm:cxn modelId="{E6380EEA-D8AE-4758-AA09-E896E665B2A5}" type="presParOf" srcId="{5F7FE65C-07F1-4E53-A905-3B34037249E3}" destId="{5CEED40B-3FD5-4C87-B8E7-5B0C9FFF356C}" srcOrd="5" destOrd="0" presId="urn:microsoft.com/office/officeart/2011/layout/CircleProcess"/>
    <dgm:cxn modelId="{3B7BD3B9-1576-4D54-9E8C-154118609A67}" type="presParOf" srcId="{5F7FE65C-07F1-4E53-A905-3B34037249E3}" destId="{CC9697F7-E272-44E7-A77F-59E8B75379B7}" srcOrd="6" destOrd="0" presId="urn:microsoft.com/office/officeart/2011/layout/CircleProcess"/>
    <dgm:cxn modelId="{4399A45F-82A4-4425-9C18-7D94F8B2464B}" type="presParOf" srcId="{CC9697F7-E272-44E7-A77F-59E8B75379B7}" destId="{1D70FEE1-4719-4F73-A72D-39CC0DB31047}" srcOrd="0" destOrd="0" presId="urn:microsoft.com/office/officeart/2011/layout/CircleProcess"/>
    <dgm:cxn modelId="{74A7C7A8-65D7-4135-9FAF-873C11DAF6D3}" type="presParOf" srcId="{5F7FE65C-07F1-4E53-A905-3B34037249E3}" destId="{A1FF8F24-41AE-49CE-BB69-A3C4E4FF37DB}" srcOrd="7" destOrd="0" presId="urn:microsoft.com/office/officeart/2011/layout/CircleProcess"/>
    <dgm:cxn modelId="{57953ED7-12DC-4D8E-8D04-96D2FA1AC7B6}" type="presParOf" srcId="{A1FF8F24-41AE-49CE-BB69-A3C4E4FF37DB}" destId="{D429C368-047D-4017-9BC1-6DACBCE27420}" srcOrd="0" destOrd="0" presId="urn:microsoft.com/office/officeart/2011/layout/CircleProcess"/>
    <dgm:cxn modelId="{6C73182E-BAF4-4C93-8054-01F378DC75CD}" type="presParOf" srcId="{5F7FE65C-07F1-4E53-A905-3B34037249E3}" destId="{45EBB6BD-63CD-4E09-9A3D-5BA2BE75CA34}" srcOrd="8"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display while </a:t>
            </a:r>
            <a:r>
              <a:rPr lang="en-US" smtClean="0"/>
              <a:t>people arrive</a:t>
            </a:r>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3763612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 computer</a:t>
            </a:r>
            <a:r>
              <a:rPr lang="en-US" baseline="0" dirty="0" smtClean="0"/>
              <a:t> allows us wade in and see what’s happening!</a:t>
            </a:r>
            <a:endParaRPr lang="en-US" dirty="0" smtClean="0"/>
          </a:p>
          <a:p>
            <a:endParaRPr lang="en-US" dirty="0" smtClean="0"/>
          </a:p>
          <a:p>
            <a:r>
              <a:rPr lang="en-US" dirty="0" smtClean="0"/>
              <a:t>Let’s put that to the test with</a:t>
            </a:r>
            <a:r>
              <a:rPr lang="en-US" baseline="0" dirty="0" smtClean="0"/>
              <a:t> the birthday problem ... (excel demo)</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147178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statistics is the basic tool of the data scientist to filter out the signal from the  noise</a:t>
            </a:r>
          </a:p>
          <a:p>
            <a:pPr algn="l"/>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1600299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start with a question: Do the teacher ratings</a:t>
            </a:r>
            <a:r>
              <a:rPr lang="en-US" baseline="0" dirty="0" smtClean="0"/>
              <a:t> correspond to better results?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create</a:t>
            </a:r>
            <a:r>
              <a:rPr lang="en-US" baseline="0" dirty="0" smtClean="0"/>
              <a:t> a model of how we think the system works, then use data to evaluate that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Later we will look at two types of models we might use: </a:t>
            </a:r>
            <a:r>
              <a:rPr lang="en-US" baseline="0" dirty="0" err="1" smtClean="0"/>
              <a:t>kmeans</a:t>
            </a:r>
            <a:r>
              <a:rPr lang="en-US" baseline="0" dirty="0" smtClean="0"/>
              <a:t> clustering and linear regression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great, but what do we do if we don’t know which model to use?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before we get there, let’s talk about how  we learn to use models.</a:t>
            </a:r>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483700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argue</a:t>
            </a:r>
            <a:r>
              <a:rPr lang="en-US" baseline="0" dirty="0" smtClean="0"/>
              <a:t> that the second approach is much more effective in evaluating the performance of models and learning their strengths and limitations.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669042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to</a:t>
            </a:r>
            <a:r>
              <a:rPr lang="en-US" baseline="0" dirty="0" smtClean="0"/>
              <a:t> get a feeling for what randomness means and how we go about approximating it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68701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Randomness in one dimension:</a:t>
            </a:r>
          </a:p>
          <a:p>
            <a:endParaRPr lang="en-US" dirty="0" smtClean="0"/>
          </a:p>
          <a:p>
            <a:r>
              <a:rPr lang="en-US" dirty="0" smtClean="0"/>
              <a:t>point out # samples increase from top</a:t>
            </a:r>
            <a:r>
              <a:rPr lang="en-US" baseline="0" dirty="0" smtClean="0"/>
              <a:t> to bottom</a:t>
            </a:r>
          </a:p>
          <a:p>
            <a:endParaRPr lang="en-US" baseline="0" dirty="0" smtClean="0"/>
          </a:p>
          <a:p>
            <a:r>
              <a:rPr lang="en-US" baseline="0" dirty="0" smtClean="0"/>
              <a:t>these are two of the most commonly used distributions</a:t>
            </a:r>
          </a:p>
          <a:p>
            <a:r>
              <a:rPr lang="en-US" baseline="0" dirty="0" smtClean="0"/>
              <a:t>Gaussian: not a bad first approximation</a:t>
            </a:r>
          </a:p>
          <a:p>
            <a:r>
              <a:rPr lang="en-US" baseline="0" dirty="0" smtClean="0"/>
              <a:t>	central limit theorem</a:t>
            </a:r>
          </a:p>
          <a:p>
            <a:r>
              <a:rPr lang="en-US" baseline="0" dirty="0" smtClean="0"/>
              <a:t>Uniform: can be used to generate other distributions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20272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Randomness</a:t>
            </a:r>
            <a:r>
              <a:rPr lang="en-US" baseline="0" dirty="0" smtClean="0"/>
              <a:t> in two dimensions</a:t>
            </a:r>
          </a:p>
          <a:p>
            <a:endParaRPr lang="en-US" baseline="0" dirty="0" smtClean="0"/>
          </a:p>
          <a:p>
            <a:r>
              <a:rPr lang="en-US" baseline="0" dirty="0" smtClean="0"/>
              <a:t>points spread evenly above and below signal</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341929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points farther away from signal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877793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Hands on in Excel generating data</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1080242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spend time on statistics?</a:t>
            </a:r>
          </a:p>
          <a:p>
            <a:r>
              <a:rPr lang="en-US" dirty="0" smtClean="0"/>
              <a:t>Because we all love statistics? no</a:t>
            </a:r>
          </a:p>
          <a:p>
            <a:endParaRPr lang="en-US" dirty="0" smtClean="0"/>
          </a:p>
          <a:p>
            <a:pPr algn="l"/>
            <a:r>
              <a:rPr lang="en-US" dirty="0" smtClean="0"/>
              <a:t>statistics</a:t>
            </a:r>
            <a:r>
              <a:rPr lang="en-US" baseline="0" dirty="0" smtClean="0"/>
              <a:t> isn’t intuitive for anyone, if it were we wouldn’t have things like the birthday paradox.</a:t>
            </a:r>
          </a:p>
          <a:p>
            <a:pPr algn="l"/>
            <a:r>
              <a:rPr lang="en-US" baseline="0" dirty="0" smtClean="0"/>
              <a:t>Has anyone heard of this? Any guesses?</a:t>
            </a:r>
          </a:p>
          <a:p>
            <a:pPr algn="l"/>
            <a:endParaRPr lang="en-US" baseline="0" dirty="0" smtClean="0"/>
          </a:p>
          <a:p>
            <a:pPr algn="l"/>
            <a:r>
              <a:rPr lang="en-US" baseline="0" dirty="0" smtClean="0"/>
              <a:t>How many people do you need in a room before the probability of someone sharing a birthday is 50%?</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01582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the hype, big data / data science will solve all our problems!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4292859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is an example of unsupervised </a:t>
            </a:r>
            <a:r>
              <a:rPr lang="en-US" dirty="0" smtClean="0"/>
              <a:t>learning</a:t>
            </a:r>
          </a:p>
          <a:p>
            <a:endParaRPr lang="en-US" dirty="0" smtClean="0"/>
          </a:p>
          <a:p>
            <a:r>
              <a:rPr lang="en-US" dirty="0" smtClean="0"/>
              <a:t>Maybe</a:t>
            </a:r>
            <a:r>
              <a:rPr lang="en-US" baseline="0" dirty="0" smtClean="0"/>
              <a:t> you’ve heard that term </a:t>
            </a:r>
            <a:r>
              <a:rPr lang="en-US" baseline="0" dirty="0" smtClean="0"/>
              <a:t>before: basically answers vs no answers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622370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is an example of unsupervised </a:t>
            </a:r>
            <a:r>
              <a:rPr lang="en-US" dirty="0" smtClean="0"/>
              <a:t>learning</a:t>
            </a:r>
          </a:p>
          <a:p>
            <a:endParaRPr lang="en-US" dirty="0" smtClean="0"/>
          </a:p>
          <a:p>
            <a:r>
              <a:rPr lang="en-US" dirty="0" smtClean="0"/>
              <a:t>You can see right away that we’re going to have a little trouble distinguishing between</a:t>
            </a:r>
            <a:r>
              <a:rPr lang="en-US" baseline="0" dirty="0" smtClean="0"/>
              <a:t> these three groups, so if this is our only input, clustering may not be a good choice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686069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I want you to remember is that there are quite a few different</a:t>
            </a:r>
            <a:r>
              <a:rPr lang="en-US" baseline="0" dirty="0" smtClean="0"/>
              <a:t> ways to measure distance, but they all work pretty much the same way. Define a metric group points that are close.</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83132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technique called </a:t>
            </a:r>
            <a:r>
              <a:rPr lang="en-US" baseline="0" dirty="0" err="1" smtClean="0"/>
              <a:t>kmeans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866879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learn clustering, let’s go back to the data we generated</a:t>
            </a:r>
          </a:p>
          <a:p>
            <a:endParaRPr lang="en-US"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1227060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now what?</a:t>
            </a:r>
          </a:p>
          <a:p>
            <a:endParaRPr lang="en-US" baseline="0" dirty="0" smtClean="0"/>
          </a:p>
          <a:p>
            <a:r>
              <a:rPr lang="en-US" baseline="0" dirty="0" smtClean="0"/>
              <a:t>We see how we can separate data into groups. Sometimes, that’s enough, but a lot of times, we will want to look for a relationship within the groups of data.</a:t>
            </a:r>
          </a:p>
          <a:p>
            <a:endParaRPr lang="en-US" baseline="0" dirty="0" smtClean="0"/>
          </a:p>
          <a:p>
            <a:r>
              <a:rPr lang="en-US" baseline="0" dirty="0" smtClean="0"/>
              <a:t>e.g. </a:t>
            </a:r>
          </a:p>
          <a:p>
            <a:pPr marL="171450" indent="-171450">
              <a:buFont typeface="Arial" panose="020B0604020202020204" pitchFamily="34" charset="0"/>
              <a:buChar char="•"/>
            </a:pPr>
            <a:r>
              <a:rPr lang="en-US" baseline="0" dirty="0" smtClean="0"/>
              <a:t>given the pitcher is left handed, what do we expect a player’s batting average to be.</a:t>
            </a:r>
          </a:p>
          <a:p>
            <a:pPr marL="171450" indent="-171450">
              <a:buFont typeface="Arial" panose="020B0604020202020204" pitchFamily="34" charset="0"/>
              <a:buChar char="•"/>
            </a:pPr>
            <a:r>
              <a:rPr lang="en-US" baseline="0" dirty="0" smtClean="0"/>
              <a:t>given a person plays sports, how do we expect their height and weight to be related.</a:t>
            </a:r>
          </a:p>
          <a:p>
            <a:pPr marL="171450" indent="-171450">
              <a:buFont typeface="Arial" panose="020B0604020202020204" pitchFamily="34" charset="0"/>
              <a:buChar char="•"/>
            </a:pPr>
            <a:r>
              <a:rPr lang="en-US" baseline="0" dirty="0" smtClean="0"/>
              <a:t>or in our generated data, given a person is in cluster X, how are test 1 and test 2 scores related?</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1193418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Intuitively it’s pretty obvious – it comes</a:t>
            </a:r>
            <a:r>
              <a:rPr lang="en-US" baseline="0" dirty="0" smtClean="0"/>
              <a:t> down to distance again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250787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294294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 it’s just about using statistics to find patterns</a:t>
            </a:r>
            <a:r>
              <a:rPr lang="en-US" baseline="0" dirty="0" smtClean="0"/>
              <a:t> in data.</a:t>
            </a:r>
          </a:p>
          <a:p>
            <a:r>
              <a:rPr lang="en-US" baseline="0" dirty="0" smtClean="0"/>
              <a:t>Above we see a graphic showing the occurrence of 100 words in 1000 documents. Usenet comp, rec, </a:t>
            </a:r>
            <a:r>
              <a:rPr lang="en-US" baseline="0" dirty="0" err="1" smtClean="0"/>
              <a:t>sci</a:t>
            </a:r>
            <a:r>
              <a:rPr lang="en-US" baseline="0" dirty="0" smtClean="0"/>
              <a:t> (descending)</a:t>
            </a:r>
          </a:p>
          <a:p>
            <a:endParaRPr lang="en-US" baseline="0" dirty="0" smtClean="0"/>
          </a:p>
          <a:p>
            <a:r>
              <a:rPr lang="en-US" sz="1200" kern="1200" dirty="0" smtClean="0">
                <a:solidFill>
                  <a:schemeClr val="tx1"/>
                </a:solidFill>
                <a:effectLst/>
                <a:latin typeface="+mn-lt"/>
                <a:ea typeface="+mn-ea"/>
                <a:cs typeface="+mn-cs"/>
              </a:rPr>
              <a:t>We're drowning in information and starving for knowledge.</a:t>
            </a:r>
          </a:p>
          <a:p>
            <a:r>
              <a:rPr lang="en-US" dirty="0" smtClean="0">
                <a:effectLst/>
              </a:rPr>
              <a:t>- </a:t>
            </a:r>
            <a:r>
              <a:rPr lang="en-US" b="1" dirty="0" smtClean="0">
                <a:effectLst/>
              </a:rPr>
              <a:t>Rutherford D. Rogers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393028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Science</a:t>
            </a:r>
            <a:r>
              <a:rPr lang="en-US" baseline="0" dirty="0" smtClean="0"/>
              <a:t> is an enormous field</a:t>
            </a:r>
            <a:endParaRPr lang="en-US" dirty="0" smtClean="0"/>
          </a:p>
          <a:p>
            <a:r>
              <a:rPr lang="en-US" dirty="0" smtClean="0"/>
              <a:t>But don’t feel bad. As any data scientist will tell you, it takes</a:t>
            </a:r>
            <a:r>
              <a:rPr lang="en-US" baseline="0" dirty="0" smtClean="0"/>
              <a:t> a special kind of person understand this entire domain.</a:t>
            </a:r>
          </a:p>
          <a:p>
            <a:r>
              <a:rPr lang="en-US" baseline="0" dirty="0" smtClean="0"/>
              <a:t>Here’s what they look like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74493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
            </a:r>
            <a:r>
              <a:rPr lang="en-US" baseline="0" dirty="0" smtClean="0"/>
              <a:t>y point is jump in and start learning!</a:t>
            </a:r>
          </a:p>
          <a:p>
            <a:r>
              <a:rPr lang="en-US" baseline="0" dirty="0" smtClean="0"/>
              <a:t>There will always be more that you don’t know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36755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want to talk about two techniques today, and in order to do that, we need an interesting question, so we will continue to work with the NY teachers dataset and focus our attention on &lt;Question&gt;</a:t>
            </a:r>
          </a:p>
          <a:p>
            <a:endParaRPr lang="en-US" baseline="0" dirty="0" smtClean="0"/>
          </a:p>
          <a:p>
            <a:r>
              <a:rPr lang="en-US" baseline="0" dirty="0" smtClean="0"/>
              <a:t>I picked this question through some exploratory data analysis</a:t>
            </a:r>
          </a:p>
          <a:p>
            <a:endParaRPr lang="en-US" baseline="0" dirty="0" smtClean="0"/>
          </a:p>
          <a:p>
            <a:r>
              <a:rPr lang="en-US" baseline="0" dirty="0" smtClean="0"/>
              <a:t>I want to give you the tools to answer a question like this.</a:t>
            </a:r>
          </a:p>
          <a:p>
            <a:r>
              <a:rPr lang="en-US" baseline="0" dirty="0" smtClean="0"/>
              <a:t>Why this question?</a:t>
            </a: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594179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answer the</a:t>
            </a:r>
            <a:r>
              <a:rPr lang="en-US" baseline="0" dirty="0" smtClean="0"/>
              <a:t> previous question, we need to become familiar with two techniques, KM and LR, and to do that we need a little recap on statistics, so this is the plan for our time.</a:t>
            </a:r>
          </a:p>
          <a:p>
            <a:endParaRPr lang="en-US" baseline="0" dirty="0" smtClean="0"/>
          </a:p>
          <a:p>
            <a:r>
              <a:rPr lang="en-US" baseline="0" dirty="0" smtClean="0"/>
              <a:t>-----</a:t>
            </a:r>
            <a:endParaRPr lang="en-US" dirty="0" smtClean="0"/>
          </a:p>
          <a:p>
            <a:endParaRPr lang="en-US" dirty="0" smtClean="0"/>
          </a:p>
          <a:p>
            <a:r>
              <a:rPr lang="en-US" dirty="0" smtClean="0"/>
              <a:t>My goal for today is to increase</a:t>
            </a:r>
            <a:r>
              <a:rPr lang="en-US" baseline="0" dirty="0" smtClean="0"/>
              <a:t> you comfort level with statistical modeling and then introduce you to two techniques – </a:t>
            </a:r>
            <a:r>
              <a:rPr lang="en-US" baseline="0" dirty="0" err="1" smtClean="0"/>
              <a:t>Kmeans</a:t>
            </a:r>
            <a:r>
              <a:rPr lang="en-US" baseline="0" dirty="0" smtClean="0"/>
              <a:t> Clustering and Linear regression</a:t>
            </a:r>
          </a:p>
          <a:p>
            <a:endParaRPr lang="en-US" baseline="0" dirty="0" smtClean="0"/>
          </a:p>
          <a:p>
            <a:r>
              <a:rPr lang="en-US" baseline="0" dirty="0" smtClean="0"/>
              <a:t>Why KM and LR?</a:t>
            </a:r>
          </a:p>
          <a:p>
            <a:endParaRPr lang="en-US" baseline="0" dirty="0" smtClean="0"/>
          </a:p>
          <a:p>
            <a:r>
              <a:rPr lang="en-US" baseline="0" dirty="0" smtClean="0"/>
              <a:t>Spend a lot of time in excel getting our hands dirty with these things</a:t>
            </a: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248576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spend time on statistics?</a:t>
            </a:r>
          </a:p>
          <a:p>
            <a:r>
              <a:rPr lang="en-US" dirty="0" smtClean="0"/>
              <a:t>Because we all love statistics? no</a:t>
            </a:r>
          </a:p>
          <a:p>
            <a:endParaRPr lang="en-US" dirty="0" smtClean="0"/>
          </a:p>
          <a:p>
            <a:pPr algn="l"/>
            <a:r>
              <a:rPr lang="en-US" dirty="0" smtClean="0"/>
              <a:t>statistics</a:t>
            </a:r>
            <a:r>
              <a:rPr lang="en-US" baseline="0" dirty="0" smtClean="0"/>
              <a:t> isn’t intuitive for anyone, if it were we wouldn’t have things like the birthday paradox.</a:t>
            </a:r>
          </a:p>
          <a:p>
            <a:pPr algn="l"/>
            <a:r>
              <a:rPr lang="en-US" baseline="0" dirty="0" smtClean="0"/>
              <a:t>Has anyone heard of this? Any guesses?</a:t>
            </a:r>
          </a:p>
          <a:p>
            <a:pPr algn="l"/>
            <a:endParaRPr lang="en-US" baseline="0" dirty="0" smtClean="0"/>
          </a:p>
          <a:p>
            <a:pPr algn="l"/>
            <a:r>
              <a:rPr lang="en-US" baseline="0" dirty="0" smtClean="0"/>
              <a:t>How many people do you need in a room before the probability of someone sharing a birthday is 50%?</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78941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50%</a:t>
            </a:r>
            <a:r>
              <a:rPr lang="en-US" baseline="0" dirty="0" smtClean="0"/>
              <a:t> @ ~23 people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92643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8867611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3043905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425660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7659834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eorgia" panose="02040502050405020303"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eorgia" panose="0204050205040502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768786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anose="02040502050405020303"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7553914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6/2/2015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07741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anose="02040502050405020303" pitchFamily="18"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1007445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2324574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021596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1182458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45000"/>
                <a:lumOff val="5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eorgia" panose="02040502050405020303" pitchFamily="18" charset="0"/>
              </a:defRPr>
            </a:lvl1pPr>
          </a:lstStyle>
          <a:p>
            <a:fld id="{8BEEBAAA-29B5-4AF5-BC5F-7E580C29002D}" type="datetimeFigureOut">
              <a:rPr lang="en-US" smtClean="0"/>
              <a:t>6/2/2015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eorgia" panose="02040502050405020303" pitchFamily="18"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eorgia" panose="02040502050405020303" pitchFamily="18" charset="0"/>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15280744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Georgia" panose="02040502050405020303" pitchFamily="18"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Georgia" panose="02040502050405020303" pitchFamily="18"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Georgia" panose="02040502050405020303" pitchFamily="18"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Georgia" panose="02040502050405020303" pitchFamily="18"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Georgia" panose="02040502050405020303" pitchFamily="18"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6" descr="http://www.raythos.com/wp-content/uploads/2013/02/BIgDataDilbert_Carto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442" y="1139825"/>
            <a:ext cx="89115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12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Birthday Paradox</a:t>
            </a:r>
            <a:endParaRPr lang="en-US" dirty="0"/>
          </a:p>
        </p:txBody>
      </p:sp>
      <p:pic>
        <p:nvPicPr>
          <p:cNvPr id="5128" name="Picture 8" descr="C:\Users\Aaron\AppData\Local\Temp\SNAGHTMLd1c0c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529" y="1690688"/>
            <a:ext cx="8013807" cy="485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026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it’s heart, Statistics isn’t complicated</a:t>
            </a:r>
            <a:endParaRPr lang="en-US" dirty="0"/>
          </a:p>
        </p:txBody>
      </p:sp>
      <p:pic>
        <p:nvPicPr>
          <p:cNvPr id="4" name="Content Placeholder 3"/>
          <p:cNvPicPr>
            <a:picLocks noGrp="1" noChangeAspect="1"/>
          </p:cNvPicPr>
          <p:nvPr>
            <p:ph idx="1"/>
          </p:nvPr>
        </p:nvPicPr>
        <p:blipFill>
          <a:blip r:embed="rId3"/>
          <a:stretch>
            <a:fillRect/>
          </a:stretch>
        </p:blipFill>
        <p:spPr>
          <a:xfrm>
            <a:off x="1428345" y="2171487"/>
            <a:ext cx="9335309" cy="2530059"/>
          </a:xfrm>
          <a:prstGeom prst="rect">
            <a:avLst/>
          </a:prstGeom>
        </p:spPr>
      </p:pic>
      <p:sp>
        <p:nvSpPr>
          <p:cNvPr id="5" name="TextBox 4"/>
          <p:cNvSpPr txBox="1"/>
          <p:nvPr/>
        </p:nvSpPr>
        <p:spPr>
          <a:xfrm>
            <a:off x="3635188" y="5056095"/>
            <a:ext cx="7718612" cy="1200329"/>
          </a:xfrm>
          <a:prstGeom prst="rect">
            <a:avLst/>
          </a:prstGeom>
          <a:noFill/>
        </p:spPr>
        <p:txBody>
          <a:bodyPr wrap="square" rtlCol="0">
            <a:spAutoFit/>
          </a:bodyPr>
          <a:lstStyle/>
          <a:p>
            <a:r>
              <a:rPr lang="en-US" dirty="0" smtClean="0"/>
              <a:t>Adapted from a talk at Strata Hadoop 2014 by John </a:t>
            </a:r>
            <a:r>
              <a:rPr lang="en-US" dirty="0" err="1" smtClean="0"/>
              <a:t>Rauser</a:t>
            </a:r>
            <a:r>
              <a:rPr lang="en-US" dirty="0" smtClean="0"/>
              <a:t>: </a:t>
            </a:r>
          </a:p>
          <a:p>
            <a:r>
              <a:rPr lang="en-US" dirty="0" smtClean="0"/>
              <a:t>“Statistics Without the Agonizing Pain”</a:t>
            </a:r>
          </a:p>
          <a:p>
            <a:endParaRPr lang="en-US" dirty="0" smtClean="0"/>
          </a:p>
          <a:p>
            <a:r>
              <a:rPr lang="en-US" dirty="0"/>
              <a:t>https://youtu.be/5Dnw46eC-0o?list=PL055Epbe6d5Y8_iZPo7pH3hOnAtchMCJt</a:t>
            </a:r>
          </a:p>
        </p:txBody>
      </p:sp>
    </p:spTree>
    <p:extLst>
      <p:ext uri="{BB962C8B-B14F-4D97-AF65-F5344CB8AC3E}">
        <p14:creationId xmlns:p14="http://schemas.microsoft.com/office/powerpoint/2010/main" val="2358020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premise of data science</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Data = Signal + Noise</a:t>
            </a:r>
          </a:p>
          <a:p>
            <a:pPr marL="0" indent="0">
              <a:buNone/>
            </a:pPr>
            <a:endParaRPr lang="en-US" sz="3600" dirty="0" smtClean="0"/>
          </a:p>
          <a:p>
            <a:pPr marL="0" indent="0">
              <a:buNone/>
            </a:pPr>
            <a:r>
              <a:rPr lang="en-US" sz="3600" dirty="0" smtClean="0"/>
              <a:t>Signal = knowledge we seek</a:t>
            </a:r>
          </a:p>
          <a:p>
            <a:pPr marL="0" indent="0">
              <a:buNone/>
            </a:pPr>
            <a:r>
              <a:rPr lang="en-US" sz="3600" dirty="0" smtClean="0"/>
              <a:t>Noise = some random process</a:t>
            </a:r>
            <a:endParaRPr lang="en-US" sz="3600" dirty="0"/>
          </a:p>
        </p:txBody>
      </p:sp>
    </p:spTree>
    <p:extLst>
      <p:ext uri="{BB962C8B-B14F-4D97-AF65-F5344CB8AC3E}">
        <p14:creationId xmlns:p14="http://schemas.microsoft.com/office/powerpoint/2010/main" val="4275056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Process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595788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026402" y="2294982"/>
            <a:ext cx="2743315"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Question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ight Arrow 3"/>
          <p:cNvSpPr/>
          <p:nvPr/>
        </p:nvSpPr>
        <p:spPr>
          <a:xfrm>
            <a:off x="3769718" y="2460812"/>
            <a:ext cx="1393954" cy="591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738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 model technique</a:t>
            </a:r>
            <a:endParaRPr lang="en-US" dirty="0"/>
          </a:p>
        </p:txBody>
      </p:sp>
      <p:sp>
        <p:nvSpPr>
          <p:cNvPr id="3" name="Content Placeholder 2"/>
          <p:cNvSpPr>
            <a:spLocks noGrp="1"/>
          </p:cNvSpPr>
          <p:nvPr>
            <p:ph idx="1"/>
          </p:nvPr>
        </p:nvSpPr>
        <p:spPr>
          <a:xfrm>
            <a:off x="838200" y="1825625"/>
            <a:ext cx="2362200" cy="783104"/>
          </a:xfrm>
        </p:spPr>
        <p:txBody>
          <a:bodyPr>
            <a:normAutofit lnSpcReduction="10000"/>
          </a:bodyPr>
          <a:lstStyle/>
          <a:p>
            <a:pPr marL="0" indent="0">
              <a:buNone/>
            </a:pPr>
            <a:r>
              <a:rPr lang="en-US" dirty="0" smtClean="0"/>
              <a:t>Two scenarios:</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701427381"/>
              </p:ext>
            </p:extLst>
          </p:nvPr>
        </p:nvGraphicFramePr>
        <p:xfrm>
          <a:off x="3645647" y="800349"/>
          <a:ext cx="6587565" cy="4000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01615884"/>
              </p:ext>
            </p:extLst>
          </p:nvPr>
        </p:nvGraphicFramePr>
        <p:xfrm>
          <a:off x="3650130" y="3090831"/>
          <a:ext cx="6587565" cy="40002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52281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Random Data</a:t>
            </a:r>
            <a:endParaRPr lang="en-US" dirty="0"/>
          </a:p>
        </p:txBody>
      </p:sp>
      <p:sp>
        <p:nvSpPr>
          <p:cNvPr id="3" name="Content Placeholder 2"/>
          <p:cNvSpPr>
            <a:spLocks noGrp="1"/>
          </p:cNvSpPr>
          <p:nvPr>
            <p:ph idx="1"/>
          </p:nvPr>
        </p:nvSpPr>
        <p:spPr/>
        <p:txBody>
          <a:bodyPr/>
          <a:lstStyle/>
          <a:p>
            <a:pPr marL="0" indent="0">
              <a:buNone/>
            </a:pPr>
            <a:r>
              <a:rPr lang="en-US" dirty="0" smtClean="0"/>
              <a:t>Data = Signal + noise</a:t>
            </a:r>
          </a:p>
          <a:p>
            <a:pPr marL="0" indent="0">
              <a:buNone/>
            </a:pPr>
            <a:endParaRPr lang="en-US" dirty="0" smtClean="0"/>
          </a:p>
          <a:p>
            <a:pPr marL="0" indent="0">
              <a:buNone/>
            </a:pPr>
            <a:r>
              <a:rPr lang="en-US" dirty="0" smtClean="0"/>
              <a:t>To generate data, flip this:</a:t>
            </a:r>
          </a:p>
          <a:p>
            <a:pPr marL="0" indent="0">
              <a:buNone/>
            </a:pPr>
            <a:r>
              <a:rPr lang="en-US" dirty="0" smtClean="0"/>
              <a:t>Signal + noise = Data</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70007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Examples of Randomness</a:t>
            </a:r>
            <a:endParaRPr lang="en-US" dirty="0"/>
          </a:p>
        </p:txBody>
      </p:sp>
      <p:pic>
        <p:nvPicPr>
          <p:cNvPr id="6146" name="Picture 2" descr="http://physbam.stanford.edu/cs448x/old/attachments/Noise_Review/histo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773" y="1462088"/>
            <a:ext cx="6806453" cy="5135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0220" y="2259106"/>
            <a:ext cx="2272553" cy="369332"/>
          </a:xfrm>
          <a:prstGeom prst="rect">
            <a:avLst/>
          </a:prstGeom>
          <a:noFill/>
        </p:spPr>
        <p:txBody>
          <a:bodyPr wrap="square" rtlCol="0">
            <a:spAutoFit/>
          </a:bodyPr>
          <a:lstStyle/>
          <a:p>
            <a:pPr algn="r"/>
            <a:r>
              <a:rPr lang="en-US" dirty="0" smtClean="0"/>
              <a:t>Uniform</a:t>
            </a:r>
            <a:endParaRPr lang="en-US" dirty="0"/>
          </a:p>
        </p:txBody>
      </p:sp>
      <p:sp>
        <p:nvSpPr>
          <p:cNvPr id="6" name="TextBox 5"/>
          <p:cNvSpPr txBox="1"/>
          <p:nvPr/>
        </p:nvSpPr>
        <p:spPr>
          <a:xfrm>
            <a:off x="9499226" y="1982107"/>
            <a:ext cx="2272553" cy="923330"/>
          </a:xfrm>
          <a:prstGeom prst="rect">
            <a:avLst/>
          </a:prstGeom>
          <a:noFill/>
        </p:spPr>
        <p:txBody>
          <a:bodyPr wrap="square" rtlCol="0">
            <a:spAutoFit/>
          </a:bodyPr>
          <a:lstStyle/>
          <a:p>
            <a:r>
              <a:rPr lang="en-US" dirty="0" smtClean="0"/>
              <a:t>Gaussian</a:t>
            </a:r>
          </a:p>
          <a:p>
            <a:r>
              <a:rPr lang="en-US" dirty="0" smtClean="0"/>
              <a:t>Normal</a:t>
            </a:r>
          </a:p>
          <a:p>
            <a:r>
              <a:rPr lang="en-US" dirty="0" smtClean="0"/>
              <a:t>Bell Curve</a:t>
            </a:r>
            <a:endParaRPr lang="en-US" dirty="0"/>
          </a:p>
        </p:txBody>
      </p:sp>
    </p:spTree>
    <p:extLst>
      <p:ext uri="{BB962C8B-B14F-4D97-AF65-F5344CB8AC3E}">
        <p14:creationId xmlns:p14="http://schemas.microsoft.com/office/powerpoint/2010/main" val="2976685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 Uniform Noise</a:t>
            </a:r>
            <a:endParaRPr lang="en-US" dirty="0"/>
          </a:p>
        </p:txBody>
      </p:sp>
      <p:pic>
        <p:nvPicPr>
          <p:cNvPr id="8196" name="Picture 4" descr="C:\Users\Aaron\AppData\Local\Temp\SNAGHTMLdfa96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70" y="1690688"/>
            <a:ext cx="11326260" cy="4251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940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 Normal Noise</a:t>
            </a:r>
            <a:endParaRPr lang="en-US" dirty="0"/>
          </a:p>
        </p:txBody>
      </p:sp>
      <p:pic>
        <p:nvPicPr>
          <p:cNvPr id="3" name="Snagit_PPTE5DB"/>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68" y="1690688"/>
            <a:ext cx="11326264" cy="4251960"/>
          </a:xfrm>
          <a:prstGeom prst="rect">
            <a:avLst/>
          </a:prstGeom>
        </p:spPr>
      </p:pic>
    </p:spTree>
    <p:extLst>
      <p:ext uri="{BB962C8B-B14F-4D97-AF65-F5344CB8AC3E}">
        <p14:creationId xmlns:p14="http://schemas.microsoft.com/office/powerpoint/2010/main" val="1503331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Generated Data</a:t>
            </a:r>
            <a:endParaRPr lang="en-US" dirty="0"/>
          </a:p>
        </p:txBody>
      </p:sp>
      <p:pic>
        <p:nvPicPr>
          <p:cNvPr id="1028" name="Picture 4" descr="C:\Users\Aaron\AppData\Local\Temp\SNAGHTML14dc9f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262" y="1690688"/>
            <a:ext cx="57054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53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26467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8897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vs Unsupervised</a:t>
            </a:r>
            <a:endParaRPr lang="en-US" dirty="0"/>
          </a:p>
        </p:txBody>
      </p:sp>
      <p:pic>
        <p:nvPicPr>
          <p:cNvPr id="1026" name="Picture 2" descr="C:\Users\Aaron\AppData\Local\Temp\SNAGHTML1e72de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6" y="1690688"/>
            <a:ext cx="5205854" cy="4538662"/>
          </a:xfrm>
          <a:prstGeom prst="rect">
            <a:avLst/>
          </a:prstGeom>
          <a:noFill/>
          <a:extLst>
            <a:ext uri="{909E8E84-426E-40DD-AFC4-6F175D3DCCD1}">
              <a14:hiddenFill xmlns:a14="http://schemas.microsoft.com/office/drawing/2010/main">
                <a:solidFill>
                  <a:srgbClr val="FFFFFF"/>
                </a:solidFill>
              </a14:hiddenFill>
            </a:ext>
          </a:extLst>
        </p:spPr>
      </p:pic>
      <p:pic>
        <p:nvPicPr>
          <p:cNvPr id="5" name="Snagit_PPT50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9574" y="1690688"/>
            <a:ext cx="5205926" cy="4538724"/>
          </a:xfrm>
          <a:prstGeom prst="rect">
            <a:avLst/>
          </a:prstGeom>
        </p:spPr>
      </p:pic>
    </p:spTree>
    <p:extLst>
      <p:ext uri="{BB962C8B-B14F-4D97-AF65-F5344CB8AC3E}">
        <p14:creationId xmlns:p14="http://schemas.microsoft.com/office/powerpoint/2010/main" val="446768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pic>
        <p:nvPicPr>
          <p:cNvPr id="1026" name="Picture 2" descr="C:\Users\Aaron\AppData\Local\Temp\SNAGHTML1e72de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6" y="1690688"/>
            <a:ext cx="5205854" cy="45386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578600" y="2298700"/>
            <a:ext cx="3581400" cy="584775"/>
          </a:xfrm>
          <a:prstGeom prst="rect">
            <a:avLst/>
          </a:prstGeom>
          <a:noFill/>
        </p:spPr>
        <p:txBody>
          <a:bodyPr wrap="square" rtlCol="0">
            <a:spAutoFit/>
          </a:bodyPr>
          <a:lstStyle/>
          <a:p>
            <a:r>
              <a:rPr lang="en-US" sz="3200" dirty="0" smtClean="0"/>
              <a:t>Distance metric</a:t>
            </a:r>
            <a:endParaRPr lang="en-US" sz="3200" dirty="0"/>
          </a:p>
        </p:txBody>
      </p:sp>
    </p:spTree>
    <p:extLst>
      <p:ext uri="{BB962C8B-B14F-4D97-AF65-F5344CB8AC3E}">
        <p14:creationId xmlns:p14="http://schemas.microsoft.com/office/powerpoint/2010/main" val="608624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Different distance metrics</a:t>
            </a:r>
          </a:p>
          <a:p>
            <a:pPr marL="457200" indent="-457200">
              <a:buFont typeface="Arial" panose="020B0604020202020204" pitchFamily="34" charset="0"/>
              <a:buChar char="•"/>
            </a:pPr>
            <a:r>
              <a:rPr lang="en-US" dirty="0" smtClean="0"/>
              <a:t>Euclidean</a:t>
            </a:r>
          </a:p>
          <a:p>
            <a:pPr marL="457200" indent="-457200">
              <a:buFont typeface="Arial" panose="020B0604020202020204" pitchFamily="34" charset="0"/>
              <a:buChar char="•"/>
            </a:pPr>
            <a:r>
              <a:rPr lang="en-US" dirty="0" smtClean="0"/>
              <a:t>cosine</a:t>
            </a:r>
          </a:p>
          <a:p>
            <a:pPr marL="457200" indent="-457200">
              <a:buFont typeface="Arial" panose="020B0604020202020204" pitchFamily="34" charset="0"/>
              <a:buChar char="•"/>
            </a:pPr>
            <a:r>
              <a:rPr lang="en-US" dirty="0" smtClean="0"/>
              <a:t>Manhattan</a:t>
            </a:r>
          </a:p>
          <a:p>
            <a:endParaRPr lang="en-US" dirty="0"/>
          </a:p>
        </p:txBody>
      </p:sp>
    </p:spTree>
    <p:extLst>
      <p:ext uri="{BB962C8B-B14F-4D97-AF65-F5344CB8AC3E}">
        <p14:creationId xmlns:p14="http://schemas.microsoft.com/office/powerpoint/2010/main" val="98412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endParaRPr lang="en-US" dirty="0"/>
          </a:p>
        </p:txBody>
      </p:sp>
      <p:pic>
        <p:nvPicPr>
          <p:cNvPr id="4" name="Content Placeholder 3"/>
          <p:cNvPicPr>
            <a:picLocks noGrp="1" noChangeAspect="1"/>
          </p:cNvPicPr>
          <p:nvPr>
            <p:ph idx="1"/>
          </p:nvPr>
        </p:nvPicPr>
        <p:blipFill>
          <a:blip r:embed="rId3"/>
          <a:stretch>
            <a:fillRect/>
          </a:stretch>
        </p:blipFill>
        <p:spPr>
          <a:xfrm>
            <a:off x="2863479" y="1825625"/>
            <a:ext cx="6465042" cy="4351338"/>
          </a:xfrm>
          <a:prstGeom prst="rect">
            <a:avLst/>
          </a:prstGeom>
        </p:spPr>
      </p:pic>
    </p:spTree>
    <p:extLst>
      <p:ext uri="{BB962C8B-B14F-4D97-AF65-F5344CB8AC3E}">
        <p14:creationId xmlns:p14="http://schemas.microsoft.com/office/powerpoint/2010/main" val="3677414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Generated Data</a:t>
            </a:r>
            <a:endParaRPr lang="en-US" dirty="0"/>
          </a:p>
        </p:txBody>
      </p:sp>
      <p:pic>
        <p:nvPicPr>
          <p:cNvPr id="1028" name="Picture 4" descr="C:\Users\Aaron\AppData\Local\Temp\SNAGHTML14dc9f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262" y="1690688"/>
            <a:ext cx="57054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195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in Excel</a:t>
            </a:r>
            <a:endParaRPr lang="en-US" dirty="0"/>
          </a:p>
        </p:txBody>
      </p:sp>
      <p:pic>
        <p:nvPicPr>
          <p:cNvPr id="4" name="Content Placeholder 3"/>
          <p:cNvPicPr>
            <a:picLocks noGrp="1" noChangeAspect="1"/>
          </p:cNvPicPr>
          <p:nvPr>
            <p:ph idx="1"/>
          </p:nvPr>
        </p:nvPicPr>
        <p:blipFill>
          <a:blip r:embed="rId2"/>
          <a:stretch>
            <a:fillRect/>
          </a:stretch>
        </p:blipFill>
        <p:spPr>
          <a:xfrm>
            <a:off x="1609549" y="1825625"/>
            <a:ext cx="8972901" cy="4351338"/>
          </a:xfrm>
          <a:prstGeom prst="rect">
            <a:avLst/>
          </a:prstGeom>
        </p:spPr>
      </p:pic>
    </p:spTree>
    <p:extLst>
      <p:ext uri="{BB962C8B-B14F-4D97-AF65-F5344CB8AC3E}">
        <p14:creationId xmlns:p14="http://schemas.microsoft.com/office/powerpoint/2010/main" val="3063079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Text Placeholder 2"/>
          <p:cNvSpPr>
            <a:spLocks noGrp="1"/>
          </p:cNvSpPr>
          <p:nvPr>
            <p:ph type="body" idx="1"/>
          </p:nvPr>
        </p:nvSpPr>
        <p:spPr/>
        <p:txBody>
          <a:bodyPr/>
          <a:lstStyle/>
          <a:p>
            <a:endParaRPr lang="en-US"/>
          </a:p>
        </p:txBody>
      </p:sp>
      <p:pic>
        <p:nvPicPr>
          <p:cNvPr id="4" name="Content Placeholder 3"/>
          <p:cNvPicPr>
            <a:picLocks noChangeAspect="1"/>
          </p:cNvPicPr>
          <p:nvPr/>
        </p:nvPicPr>
        <p:blipFill>
          <a:blip r:embed="rId3"/>
          <a:stretch>
            <a:fillRect/>
          </a:stretch>
        </p:blipFill>
        <p:spPr>
          <a:xfrm>
            <a:off x="5182955" y="749944"/>
            <a:ext cx="6538767" cy="4772324"/>
          </a:xfrm>
          <a:prstGeom prst="rect">
            <a:avLst/>
          </a:prstGeom>
        </p:spPr>
      </p:pic>
    </p:spTree>
    <p:extLst>
      <p:ext uri="{BB962C8B-B14F-4D97-AF65-F5344CB8AC3E}">
        <p14:creationId xmlns:p14="http://schemas.microsoft.com/office/powerpoint/2010/main" val="4202576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3">
                <a:lumMod val="5000"/>
                <a:lumOff val="95000"/>
              </a:schemeClr>
            </a:gs>
            <a:gs pos="100000">
              <a:schemeClr val="accent3">
                <a:lumMod val="45000"/>
                <a:lumOff val="5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pic>
        <p:nvPicPr>
          <p:cNvPr id="2054" name="Picture 6" descr="C:\Users\Aaron\AppData\Local\Temp\SNAGHTML1f41d155.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87969" y="1690688"/>
            <a:ext cx="5416062" cy="493015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565031" y="2699728"/>
            <a:ext cx="17584" cy="2417395"/>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900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838200" y="6311900"/>
            <a:ext cx="5246077" cy="369332"/>
          </a:xfrm>
          <a:prstGeom prst="rect">
            <a:avLst/>
          </a:prstGeom>
          <a:noFill/>
        </p:spPr>
        <p:txBody>
          <a:bodyPr wrap="square" rtlCol="0">
            <a:spAutoFit/>
          </a:bodyPr>
          <a:lstStyle/>
          <a:p>
            <a:r>
              <a:rPr lang="en-US" dirty="0"/>
              <a:t>http://onlinestatbook.com/2/regression/intro.html</a:t>
            </a:r>
          </a:p>
        </p:txBody>
      </p:sp>
      <p:pic>
        <p:nvPicPr>
          <p:cNvPr id="5" name="Picture 4"/>
          <p:cNvPicPr>
            <a:picLocks noChangeAspect="1"/>
          </p:cNvPicPr>
          <p:nvPr/>
        </p:nvPicPr>
        <p:blipFill>
          <a:blip r:embed="rId3"/>
          <a:stretch>
            <a:fillRect/>
          </a:stretch>
        </p:blipFill>
        <p:spPr>
          <a:xfrm>
            <a:off x="838200" y="1825625"/>
            <a:ext cx="2133785" cy="2110923"/>
          </a:xfrm>
          <a:prstGeom prst="rect">
            <a:avLst/>
          </a:prstGeom>
        </p:spPr>
      </p:pic>
      <p:pic>
        <p:nvPicPr>
          <p:cNvPr id="6" name="Picture 5"/>
          <p:cNvPicPr>
            <a:picLocks noChangeAspect="1"/>
          </p:cNvPicPr>
          <p:nvPr/>
        </p:nvPicPr>
        <p:blipFill>
          <a:blip r:embed="rId4"/>
          <a:stretch>
            <a:fillRect/>
          </a:stretch>
        </p:blipFill>
        <p:spPr>
          <a:xfrm>
            <a:off x="2971985" y="1825625"/>
            <a:ext cx="3528366" cy="3840813"/>
          </a:xfrm>
          <a:prstGeom prst="rect">
            <a:avLst/>
          </a:prstGeom>
        </p:spPr>
      </p:pic>
      <p:pic>
        <p:nvPicPr>
          <p:cNvPr id="7" name="Picture 6"/>
          <p:cNvPicPr>
            <a:picLocks noChangeAspect="1"/>
          </p:cNvPicPr>
          <p:nvPr/>
        </p:nvPicPr>
        <p:blipFill>
          <a:blip r:embed="rId5"/>
          <a:stretch>
            <a:fillRect/>
          </a:stretch>
        </p:blipFill>
        <p:spPr>
          <a:xfrm>
            <a:off x="6500351" y="1825625"/>
            <a:ext cx="3558848" cy="3848433"/>
          </a:xfrm>
          <a:prstGeom prst="rect">
            <a:avLst/>
          </a:prstGeom>
        </p:spPr>
      </p:pic>
    </p:spTree>
    <p:extLst>
      <p:ext uri="{BB962C8B-B14F-4D97-AF65-F5344CB8AC3E}">
        <p14:creationId xmlns:p14="http://schemas.microsoft.com/office/powerpoint/2010/main" val="91526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pic>
        <p:nvPicPr>
          <p:cNvPr id="1030" name="Picture 6" descr="http://www.raythos.com/wp-content/uploads/2013/02/BIgDataDilbert_Cartoon.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1640762" y="1825625"/>
            <a:ext cx="89104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043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in Excel</a:t>
            </a:r>
            <a:endParaRPr lang="en-US" dirty="0"/>
          </a:p>
        </p:txBody>
      </p:sp>
      <p:pic>
        <p:nvPicPr>
          <p:cNvPr id="4" name="Content Placeholder 3"/>
          <p:cNvPicPr>
            <a:picLocks noGrp="1" noChangeAspect="1"/>
          </p:cNvPicPr>
          <p:nvPr>
            <p:ph idx="1"/>
          </p:nvPr>
        </p:nvPicPr>
        <p:blipFill>
          <a:blip r:embed="rId2"/>
          <a:stretch>
            <a:fillRect/>
          </a:stretch>
        </p:blipFill>
        <p:spPr>
          <a:xfrm>
            <a:off x="676383" y="1690688"/>
            <a:ext cx="10677417" cy="4288081"/>
          </a:xfrm>
          <a:prstGeom prst="rect">
            <a:avLst/>
          </a:prstGeom>
        </p:spPr>
      </p:pic>
    </p:spTree>
    <p:extLst>
      <p:ext uri="{BB962C8B-B14F-4D97-AF65-F5344CB8AC3E}">
        <p14:creationId xmlns:p14="http://schemas.microsoft.com/office/powerpoint/2010/main" val="2576932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Toy Data</a:t>
            </a:r>
            <a:endParaRPr lang="en-US" dirty="0"/>
          </a:p>
        </p:txBody>
      </p:sp>
      <p:pic>
        <p:nvPicPr>
          <p:cNvPr id="4" name="Content Placeholder 3"/>
          <p:cNvPicPr>
            <a:picLocks noGrp="1" noChangeAspect="1"/>
          </p:cNvPicPr>
          <p:nvPr>
            <p:ph idx="1"/>
          </p:nvPr>
        </p:nvPicPr>
        <p:blipFill rotWithShape="1">
          <a:blip r:embed="rId2"/>
          <a:srcRect l="9884" r="22299" b="35531"/>
          <a:stretch/>
        </p:blipFill>
        <p:spPr>
          <a:xfrm>
            <a:off x="2760783" y="1526687"/>
            <a:ext cx="5890847" cy="4965020"/>
          </a:xfrm>
          <a:prstGeom prst="rect">
            <a:avLst/>
          </a:prstGeom>
        </p:spPr>
      </p:pic>
    </p:spTree>
    <p:extLst>
      <p:ext uri="{BB962C8B-B14F-4D97-AF65-F5344CB8AC3E}">
        <p14:creationId xmlns:p14="http://schemas.microsoft.com/office/powerpoint/2010/main" val="2811411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BE AWARE!</a:t>
            </a:r>
            <a:endParaRPr lang="en-US" dirty="0"/>
          </a:p>
        </p:txBody>
      </p:sp>
      <p:sp>
        <p:nvSpPr>
          <p:cNvPr id="2" name="Title 1"/>
          <p:cNvSpPr>
            <a:spLocks noGrp="1"/>
          </p:cNvSpPr>
          <p:nvPr>
            <p:ph type="title"/>
          </p:nvPr>
        </p:nvSpPr>
        <p:spPr/>
        <p:txBody>
          <a:bodyPr/>
          <a:lstStyle/>
          <a:p>
            <a:r>
              <a:rPr lang="en-US" dirty="0" smtClean="0"/>
              <a:t>Evaluating the fit</a:t>
            </a:r>
            <a:endParaRPr lang="en-US" dirty="0"/>
          </a:p>
        </p:txBody>
      </p:sp>
      <p:pic>
        <p:nvPicPr>
          <p:cNvPr id="4" name="Snagit_PPT4F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031" y="1690688"/>
            <a:ext cx="6834554" cy="4854045"/>
          </a:xfrm>
          <a:prstGeom prst="rect">
            <a:avLst/>
          </a:prstGeom>
        </p:spPr>
      </p:pic>
    </p:spTree>
    <p:extLst>
      <p:ext uri="{BB962C8B-B14F-4D97-AF65-F5344CB8AC3E}">
        <p14:creationId xmlns:p14="http://schemas.microsoft.com/office/powerpoint/2010/main" val="1956856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Squared Test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94071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63855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all models are wrong, but some are useful” – George Box</a:t>
            </a:r>
          </a:p>
          <a:p>
            <a:pPr marL="0" indent="0">
              <a:buNone/>
            </a:pPr>
            <a:endParaRPr lang="en-US" dirty="0"/>
          </a:p>
          <a:p>
            <a:endParaRPr lang="en-US" dirty="0"/>
          </a:p>
        </p:txBody>
      </p:sp>
    </p:spTree>
    <p:extLst>
      <p:ext uri="{BB962C8B-B14F-4D97-AF65-F5344CB8AC3E}">
        <p14:creationId xmlns:p14="http://schemas.microsoft.com/office/powerpoint/2010/main" val="3026505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so what is it?</a:t>
            </a:r>
            <a:endParaRPr lang="en-US" dirty="0"/>
          </a:p>
        </p:txBody>
      </p:sp>
      <p:pic>
        <p:nvPicPr>
          <p:cNvPr id="5" name="Content Placeholder 4"/>
          <p:cNvPicPr>
            <a:picLocks noGrp="1" noChangeAspect="1"/>
          </p:cNvPicPr>
          <p:nvPr>
            <p:ph idx="1"/>
          </p:nvPr>
        </p:nvPicPr>
        <p:blipFill>
          <a:blip r:embed="rId3"/>
          <a:stretch>
            <a:fillRect/>
          </a:stretch>
        </p:blipFill>
        <p:spPr>
          <a:xfrm>
            <a:off x="3142258" y="1825625"/>
            <a:ext cx="5907484" cy="4351338"/>
          </a:xfrm>
          <a:prstGeom prst="rect">
            <a:avLst/>
          </a:prstGeom>
        </p:spPr>
      </p:pic>
      <p:sp>
        <p:nvSpPr>
          <p:cNvPr id="6" name="TextBox 5"/>
          <p:cNvSpPr txBox="1"/>
          <p:nvPr/>
        </p:nvSpPr>
        <p:spPr>
          <a:xfrm>
            <a:off x="3334871" y="6176963"/>
            <a:ext cx="6817658" cy="369332"/>
          </a:xfrm>
          <a:prstGeom prst="rect">
            <a:avLst/>
          </a:prstGeom>
          <a:noFill/>
        </p:spPr>
        <p:txBody>
          <a:bodyPr wrap="square" rtlCol="0">
            <a:spAutoFit/>
          </a:bodyPr>
          <a:lstStyle/>
          <a:p>
            <a:r>
              <a:rPr lang="en-US" dirty="0"/>
              <a:t>Machine Learning A Probabilistic Perspective - Kevin Murphy</a:t>
            </a:r>
          </a:p>
        </p:txBody>
      </p:sp>
    </p:spTree>
    <p:extLst>
      <p:ext uri="{BB962C8B-B14F-4D97-AF65-F5344CB8AC3E}">
        <p14:creationId xmlns:p14="http://schemas.microsoft.com/office/powerpoint/2010/main" val="2159561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for today</a:t>
            </a:r>
            <a:endParaRPr lang="en-US" dirty="0"/>
          </a:p>
        </p:txBody>
      </p:sp>
      <p:sp>
        <p:nvSpPr>
          <p:cNvPr id="5" name="Oval 4"/>
          <p:cNvSpPr/>
          <p:nvPr/>
        </p:nvSpPr>
        <p:spPr>
          <a:xfrm>
            <a:off x="295835" y="1573306"/>
            <a:ext cx="11725836" cy="5069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41137" y="1690688"/>
            <a:ext cx="3909725"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Data Science</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TextBox 7"/>
          <p:cNvSpPr txBox="1"/>
          <p:nvPr/>
        </p:nvSpPr>
        <p:spPr>
          <a:xfrm>
            <a:off x="3388659" y="4188758"/>
            <a:ext cx="2729753" cy="369332"/>
          </a:xfrm>
          <a:prstGeom prst="rect">
            <a:avLst/>
          </a:prstGeom>
          <a:noFill/>
        </p:spPr>
        <p:txBody>
          <a:bodyPr wrap="square" rtlCol="0">
            <a:spAutoFit/>
          </a:bodyPr>
          <a:lstStyle/>
          <a:p>
            <a:r>
              <a:rPr lang="en-US" dirty="0" smtClean="0"/>
              <a:t>What we will cover today</a:t>
            </a:r>
            <a:endParaRPr lang="en-US" dirty="0"/>
          </a:p>
        </p:txBody>
      </p:sp>
      <p:cxnSp>
        <p:nvCxnSpPr>
          <p:cNvPr id="10" name="Straight Arrow Connector 9"/>
          <p:cNvCxnSpPr>
            <a:stCxn id="8" idx="2"/>
          </p:cNvCxnSpPr>
          <p:nvPr/>
        </p:nvCxnSpPr>
        <p:spPr>
          <a:xfrm>
            <a:off x="4753536" y="4558090"/>
            <a:ext cx="934570" cy="2646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Oval 13"/>
          <p:cNvSpPr/>
          <p:nvPr/>
        </p:nvSpPr>
        <p:spPr>
          <a:xfrm>
            <a:off x="5688106" y="4799853"/>
            <a:ext cx="45719" cy="4571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846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http://unicornsandmermaids.files.wordpress.com/2012/02/unicorns_csg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837" y="364295"/>
            <a:ext cx="6062285" cy="454671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6072979" y="1855655"/>
            <a:ext cx="5038969" cy="4551661"/>
          </a:xfrm>
          <a:prstGeom prst="rect">
            <a:avLst/>
          </a:prstGeom>
        </p:spPr>
      </p:pic>
    </p:spTree>
    <p:extLst>
      <p:ext uri="{BB962C8B-B14F-4D97-AF65-F5344CB8AC3E}">
        <p14:creationId xmlns:p14="http://schemas.microsoft.com/office/powerpoint/2010/main" val="3155273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for today</a:t>
            </a:r>
            <a:endParaRPr lang="en-US" dirty="0"/>
          </a:p>
        </p:txBody>
      </p:sp>
      <p:sp>
        <p:nvSpPr>
          <p:cNvPr id="3" name="Content Placeholder 2"/>
          <p:cNvSpPr>
            <a:spLocks noGrp="1"/>
          </p:cNvSpPr>
          <p:nvPr>
            <p:ph idx="1"/>
          </p:nvPr>
        </p:nvSpPr>
        <p:spPr>
          <a:xfrm>
            <a:off x="838200" y="1825625"/>
            <a:ext cx="10515600" cy="1926104"/>
          </a:xfrm>
        </p:spPr>
        <p:txBody>
          <a:bodyPr/>
          <a:lstStyle/>
          <a:p>
            <a:pPr marL="0" indent="0">
              <a:buNone/>
            </a:pPr>
            <a:r>
              <a:rPr lang="en-US" dirty="0" smtClean="0"/>
              <a:t>Question: Do schools with higher average teacher ratings have higher test results?</a:t>
            </a:r>
          </a:p>
          <a:p>
            <a:pPr marL="0" indent="0">
              <a:buNone/>
            </a:pPr>
            <a:endParaRPr lang="en-US" dirty="0"/>
          </a:p>
          <a:p>
            <a:pPr marL="0" indent="0">
              <a:buNone/>
            </a:pPr>
            <a:r>
              <a:rPr lang="en-US" dirty="0" smtClean="0"/>
              <a:t>Here’s a teaser:</a:t>
            </a:r>
          </a:p>
        </p:txBody>
      </p:sp>
      <p:pic>
        <p:nvPicPr>
          <p:cNvPr id="4" name="Picture 3"/>
          <p:cNvPicPr>
            <a:picLocks noChangeAspect="1"/>
          </p:cNvPicPr>
          <p:nvPr/>
        </p:nvPicPr>
        <p:blipFill>
          <a:blip r:embed="rId3"/>
          <a:stretch>
            <a:fillRect/>
          </a:stretch>
        </p:blipFill>
        <p:spPr>
          <a:xfrm>
            <a:off x="3941166" y="2940311"/>
            <a:ext cx="5054915" cy="3423648"/>
          </a:xfrm>
          <a:prstGeom prst="rect">
            <a:avLst/>
          </a:prstGeom>
        </p:spPr>
      </p:pic>
      <p:sp>
        <p:nvSpPr>
          <p:cNvPr id="5" name="TextBox 4"/>
          <p:cNvSpPr txBox="1"/>
          <p:nvPr/>
        </p:nvSpPr>
        <p:spPr>
          <a:xfrm rot="16200000">
            <a:off x="2687459" y="3824686"/>
            <a:ext cx="2138082" cy="369332"/>
          </a:xfrm>
          <a:prstGeom prst="rect">
            <a:avLst/>
          </a:prstGeom>
          <a:noFill/>
        </p:spPr>
        <p:txBody>
          <a:bodyPr wrap="square" rtlCol="0">
            <a:spAutoFit/>
          </a:bodyPr>
          <a:lstStyle/>
          <a:p>
            <a:r>
              <a:rPr lang="en-US" dirty="0" smtClean="0"/>
              <a:t>test scores</a:t>
            </a:r>
            <a:endParaRPr lang="en-US" dirty="0"/>
          </a:p>
        </p:txBody>
      </p:sp>
      <p:sp>
        <p:nvSpPr>
          <p:cNvPr id="6" name="TextBox 5"/>
          <p:cNvSpPr txBox="1"/>
          <p:nvPr/>
        </p:nvSpPr>
        <p:spPr>
          <a:xfrm>
            <a:off x="5768788" y="6363959"/>
            <a:ext cx="2138082" cy="369332"/>
          </a:xfrm>
          <a:prstGeom prst="rect">
            <a:avLst/>
          </a:prstGeom>
          <a:noFill/>
        </p:spPr>
        <p:txBody>
          <a:bodyPr wrap="square" rtlCol="0">
            <a:spAutoFit/>
          </a:bodyPr>
          <a:lstStyle/>
          <a:p>
            <a:r>
              <a:rPr lang="en-US" dirty="0" smtClean="0"/>
              <a:t>teacher rating</a:t>
            </a:r>
            <a:endParaRPr lang="en-US" dirty="0"/>
          </a:p>
        </p:txBody>
      </p:sp>
    </p:spTree>
    <p:extLst>
      <p:ext uri="{BB962C8B-B14F-4D97-AF65-F5344CB8AC3E}">
        <p14:creationId xmlns:p14="http://schemas.microsoft.com/office/powerpoint/2010/main" val="1786563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for today</a:t>
            </a:r>
            <a:endParaRPr lang="en-US" dirty="0"/>
          </a:p>
        </p:txBody>
      </p:sp>
      <p:sp>
        <p:nvSpPr>
          <p:cNvPr id="3" name="Content Placeholder 2"/>
          <p:cNvSpPr>
            <a:spLocks noGrp="1"/>
          </p:cNvSpPr>
          <p:nvPr>
            <p:ph idx="1"/>
          </p:nvPr>
        </p:nvSpPr>
        <p:spPr/>
        <p:txBody>
          <a:bodyPr/>
          <a:lstStyle/>
          <a:p>
            <a:pPr marL="0" indent="0">
              <a:buNone/>
            </a:pPr>
            <a:r>
              <a:rPr lang="en-US" dirty="0" smtClean="0"/>
              <a:t>How do we get there?</a:t>
            </a:r>
          </a:p>
          <a:p>
            <a:pPr marL="0" indent="0">
              <a:buNone/>
            </a:pPr>
            <a:endParaRPr lang="en-US" dirty="0"/>
          </a:p>
          <a:p>
            <a:r>
              <a:rPr lang="en-US" dirty="0" smtClean="0"/>
              <a:t>Make statistics tangible</a:t>
            </a:r>
          </a:p>
          <a:p>
            <a:r>
              <a:rPr lang="en-US" dirty="0" err="1" smtClean="0"/>
              <a:t>Kmeans</a:t>
            </a:r>
            <a:r>
              <a:rPr lang="en-US" dirty="0" smtClean="0"/>
              <a:t> Clustering</a:t>
            </a:r>
          </a:p>
          <a:p>
            <a:r>
              <a:rPr lang="en-US" dirty="0" smtClean="0"/>
              <a:t>Linear Regression</a:t>
            </a:r>
          </a:p>
          <a:p>
            <a:r>
              <a:rPr lang="en-US" dirty="0" smtClean="0"/>
              <a:t>Hands on with the data</a:t>
            </a:r>
          </a:p>
          <a:p>
            <a:endParaRPr lang="en-US" dirty="0"/>
          </a:p>
        </p:txBody>
      </p:sp>
    </p:spTree>
    <p:extLst>
      <p:ext uri="{BB962C8B-B14F-4D97-AF65-F5344CB8AC3E}">
        <p14:creationId xmlns:p14="http://schemas.microsoft.com/office/powerpoint/2010/main" val="2495007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116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10732A7A-6460-44EF-A3EB-18FFCDBE49DE}" vid="{7DA86EED-3E7B-4E04-8FE8-B59ABB61B0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1952</TotalTime>
  <Words>1164</Words>
  <Application>Microsoft Office PowerPoint</Application>
  <PresentationFormat>Widescreen</PresentationFormat>
  <Paragraphs>196</Paragraphs>
  <Slides>35</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Georgia</vt:lpstr>
      <vt:lpstr>Theme1</vt:lpstr>
      <vt:lpstr>PowerPoint Presentation</vt:lpstr>
      <vt:lpstr>Overview</vt:lpstr>
      <vt:lpstr>What is Data Science?</vt:lpstr>
      <vt:lpstr>Ok, so what is it?</vt:lpstr>
      <vt:lpstr>Goal for today</vt:lpstr>
      <vt:lpstr>PowerPoint Presentation</vt:lpstr>
      <vt:lpstr>Goal for today</vt:lpstr>
      <vt:lpstr>Goal for today</vt:lpstr>
      <vt:lpstr>Statistics</vt:lpstr>
      <vt:lpstr>Birthday Paradox</vt:lpstr>
      <vt:lpstr>At it’s heart, Statistics isn’t complicated</vt:lpstr>
      <vt:lpstr>Basic premise of data science</vt:lpstr>
      <vt:lpstr>Modeling Process</vt:lpstr>
      <vt:lpstr>Learning a model technique</vt:lpstr>
      <vt:lpstr>Generating Random Data</vt:lpstr>
      <vt:lpstr>Two Examples of Randomness</vt:lpstr>
      <vt:lpstr>Signal + Uniform Noise</vt:lpstr>
      <vt:lpstr>Signal + Normal Noise</vt:lpstr>
      <vt:lpstr>Generated Data</vt:lpstr>
      <vt:lpstr>Clustering</vt:lpstr>
      <vt:lpstr>Supervised vs Unsupervised</vt:lpstr>
      <vt:lpstr>Clustering</vt:lpstr>
      <vt:lpstr>PowerPoint Presentation</vt:lpstr>
      <vt:lpstr>Kmeans</vt:lpstr>
      <vt:lpstr>Generated Data</vt:lpstr>
      <vt:lpstr>Clustering in Excel</vt:lpstr>
      <vt:lpstr>Regression</vt:lpstr>
      <vt:lpstr>Linear Regression</vt:lpstr>
      <vt:lpstr>Simple Example</vt:lpstr>
      <vt:lpstr>Simple Example in Excel</vt:lpstr>
      <vt:lpstr>Back to our Toy Data</vt:lpstr>
      <vt:lpstr>Evaluating the fit</vt:lpstr>
      <vt:lpstr>R Squared Test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Palumbo</dc:creator>
  <cp:keywords/>
  <cp:lastModifiedBy>Aaron Palumbo</cp:lastModifiedBy>
  <cp:revision>53</cp:revision>
  <dcterms:created xsi:type="dcterms:W3CDTF">2015-05-30T13:36:49Z</dcterms:created>
  <dcterms:modified xsi:type="dcterms:W3CDTF">2015-06-03T05:15:20Z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