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72" r:id="rId10"/>
    <p:sldId id="269" r:id="rId11"/>
    <p:sldId id="274" r:id="rId12"/>
    <p:sldId id="273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  <a:srgbClr val="806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96D57A-E805-4084-A768-0B0F34B164C5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19D770-34B8-44CB-A52B-3BC0D56322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B78CFD-5AA6-48E6-A81D-DD827D346BAD}" type="datetimeFigureOut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63676-9235-44AB-9332-07F410CBD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89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/>
          </a:p>
        </p:txBody>
      </p:sp>
      <p:pic>
        <p:nvPicPr>
          <p:cNvPr id="6" name="Picture 1" descr="nyu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261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3678664-53E6-4E53-8D67-7EC89F15A497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BA57B99-8704-439F-B000-ED0BD559FC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34D62EC-74C3-4131-8302-AF32885244FB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652317B-AC78-4986-877E-B75C8BAEA3E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1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8" name="Picture 1" descr="nyu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034E42C-25F6-47D0-B98D-865D449E4271}" type="datetime1">
              <a:rPr lang="en-US" altLang="en-US"/>
              <a:pPr/>
              <a:t>11/29/2020</a:t>
            </a:fld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49DBB67-6242-43EA-8FEE-E55F27EEFC9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.nyu.edu/id/1_azqqf8p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bnb" TargetMode="External"/><Relationship Id="rId2" Type="http://schemas.openxmlformats.org/officeDocument/2006/relationships/hyperlink" Target="https://www.airbn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ndrew.pagtakhan#!/vizhome/NYU_Causal_Airbnb/Dashboard?publish=y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3525" cy="5151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27013" y="1531938"/>
            <a:ext cx="3638550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1800" dirty="0" smtClean="0">
                <a:latin typeface="Arial" panose="020B0604020202020204" pitchFamily="34" charset="0"/>
              </a:rPr>
              <a:t>Airbnb: Inferring </a:t>
            </a:r>
            <a:r>
              <a:rPr lang="en-US" altLang="en-US" sz="1800" dirty="0">
                <a:latin typeface="Arial" panose="020B0604020202020204" pitchFamily="34" charset="0"/>
              </a:rPr>
              <a:t>Causal Effects of Marketing Ads on User </a:t>
            </a:r>
            <a:r>
              <a:rPr lang="en-US" altLang="en-US" sz="1800" dirty="0" smtClean="0">
                <a:latin typeface="Arial" panose="020B0604020202020204" pitchFamily="34" charset="0"/>
              </a:rPr>
              <a:t>Bookings</a:t>
            </a:r>
          </a:p>
          <a:p>
            <a:pPr>
              <a:spcBef>
                <a:spcPct val="0"/>
              </a:spcBef>
            </a:pPr>
            <a:r>
              <a:rPr lang="en-US" altLang="en-US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DRAFT</a:t>
            </a:r>
            <a:endParaRPr lang="en-US" altLang="en-US" sz="1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1200" b="0" dirty="0" smtClean="0">
              <a:latin typeface="Arial" panose="020B0604020202020204" pitchFamily="34" charset="0"/>
            </a:endParaRPr>
          </a:p>
        </p:txBody>
      </p:sp>
      <p:sp>
        <p:nvSpPr>
          <p:cNvPr id="7172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7012" y="3653253"/>
            <a:ext cx="2072239" cy="36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 smtClean="0"/>
              <a:t>Diana Liang, Andrew Pagtakhan</a:t>
            </a:r>
          </a:p>
          <a:p>
            <a:pPr marL="0" indent="0">
              <a:spcBef>
                <a:spcPct val="0"/>
              </a:spcBef>
            </a:pPr>
            <a:r>
              <a:rPr lang="en-US" altLang="en-US" dirty="0" smtClean="0"/>
              <a:t>Dec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, 2020</a:t>
            </a: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76350"/>
            <a:ext cx="674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In order to make causal inferences using propensity score matching, it is crucial to lay out the following framework assumptions:</a:t>
            </a:r>
            <a:endParaRPr lang="en-US" altLang="en-US" dirty="0" smtClean="0"/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err="1" smtClean="0"/>
              <a:t>Ignorability</a:t>
            </a:r>
            <a:r>
              <a:rPr lang="en-US" altLang="en-US" sz="1600" b="0" dirty="0" smtClean="0"/>
              <a:t> – all user demographics are captured in this analysis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Sufficien</a:t>
            </a:r>
            <a:r>
              <a:rPr lang="en-US" altLang="en-US" sz="1600" b="0" dirty="0" smtClean="0"/>
              <a:t>t overlap between treated vs. non-treated users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Appropriate Specification of the propensity score is achieved</a:t>
            </a:r>
          </a:p>
          <a:p>
            <a:pPr>
              <a:spcBef>
                <a:spcPct val="0"/>
              </a:spcBef>
              <a:buAutoNum type="arabicPeriod"/>
            </a:pPr>
            <a:r>
              <a:rPr lang="en-US" altLang="en-US" sz="1600" b="0" dirty="0" smtClean="0"/>
              <a:t>SUTVA – no interference among users and no hidden versions of marketing ad treatment</a:t>
            </a:r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600" b="0" dirty="0" smtClean="0"/>
          </a:p>
          <a:p>
            <a:pPr>
              <a:spcBef>
                <a:spcPct val="0"/>
              </a:spcBef>
              <a:buAutoNum type="arabicPeriod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650" y="4439478"/>
            <a:ext cx="6237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Hill, Jennifer. APSTA-GE 2012 Topic 7, 10/02/2020. </a:t>
            </a:r>
            <a:r>
              <a:rPr lang="en-US" sz="800" dirty="0">
                <a:hlinkClick r:id="rId2"/>
              </a:rPr>
              <a:t>GMT20201002-133231_Causal-Inf_1760x900 (2) - NYU Stream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25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Diana to add slides for her models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Andrew to add slides for BART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1650" y="1584325"/>
            <a:ext cx="3811588" cy="3130550"/>
          </a:xfrm>
        </p:spPr>
        <p:txBody>
          <a:bodyPr/>
          <a:lstStyle/>
          <a:p>
            <a:pPr fontAlgn="auto">
              <a:spcAft>
                <a:spcPts val="0"/>
              </a:spcAft>
              <a:buSzPct val="100000"/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  <a:cs typeface="Arial"/>
              </a:rPr>
              <a:t>Agenda</a:t>
            </a:r>
            <a:endParaRPr lang="en-US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Motivation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Data</a:t>
            </a:r>
            <a:endParaRPr lang="en-US" sz="1400" b="0" dirty="0">
              <a:ea typeface="ＭＳ Ｐゴシック" charset="0"/>
              <a:cs typeface="Arial"/>
            </a:endParaRP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Exploratory Analysis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Modeling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Next Steps</a:t>
            </a:r>
          </a:p>
          <a:p>
            <a:pPr indent="-285750" fontAlgn="auto">
              <a:lnSpc>
                <a:spcPct val="20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1400" b="0" dirty="0" smtClean="0">
                <a:ea typeface="ＭＳ Ｐゴシック" charset="0"/>
                <a:cs typeface="Arial"/>
              </a:rPr>
              <a:t>Appendix</a:t>
            </a:r>
            <a:endParaRPr lang="en-US" sz="1400" b="0" dirty="0"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9218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pic>
        <p:nvPicPr>
          <p:cNvPr id="9219" name="Content Placeholder 6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712788"/>
            <a:ext cx="4465638" cy="4430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EA4AD8-6029-40C7-AB74-B927CE5816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What is Airbnb?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Airbnb is </a:t>
            </a:r>
            <a:r>
              <a:rPr lang="en-US" altLang="en-US" sz="1400" b="0" dirty="0"/>
              <a:t>an American vacation rental online marketplace company based in San Francisco, California, United States. Airbnb offers arrangement for lodging, primarily homestays, or tourism </a:t>
            </a:r>
            <a:r>
              <a:rPr lang="en-US" altLang="en-US" sz="1400" b="0" dirty="0" smtClean="0"/>
              <a:t>experiences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What is the research question?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sz="1400" b="0" dirty="0" smtClean="0"/>
              <a:t>This project aims to quantify the causal effects of direct marketing ads vs. non-direct marketing ads on user bookings (if any)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Terminology: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Direct marketing</a:t>
            </a:r>
            <a:r>
              <a:rPr lang="en-US" altLang="en-US" sz="1400" b="0" dirty="0" smtClean="0"/>
              <a:t>: direct attempts requesting a customer to purchase a product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promoted or paid advertising on social media, video ads on YouTube</a:t>
            </a:r>
            <a:endParaRPr lang="en-US" altLang="en-US" b="0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i="1" dirty="0" smtClean="0"/>
              <a:t>Indirect marketing</a:t>
            </a:r>
            <a:r>
              <a:rPr lang="en-US" altLang="en-US" sz="1400" b="0" dirty="0" smtClean="0"/>
              <a:t>: takes an awareness approach to building customer loyalty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E.g.: search engine optimization, sponsorships, online reviews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Why does this matter?</a:t>
            </a:r>
            <a:endParaRPr lang="en-US" altLang="en-US" dirty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This project motivates other general questions – how much can marketing influence a potential customer’s purchasing habits, and in turn general consumption </a:t>
            </a:r>
            <a:r>
              <a:rPr lang="en-US" altLang="en-US" sz="1400" b="0" dirty="0" smtClean="0"/>
              <a:t>behaviors </a:t>
            </a:r>
            <a:r>
              <a:rPr lang="en-US" altLang="en-US" sz="1400" b="0" smtClean="0"/>
              <a:t>and trends? </a:t>
            </a:r>
            <a:endParaRPr lang="en-US" altLang="en-US" dirty="0" smtClean="0"/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Are there potential ethical concerns that arise?</a:t>
            </a:r>
            <a:endParaRPr lang="en-US" altLang="en-US" sz="1400" b="0" dirty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7A30100-1FE8-4BC7-8BBC-5F0E5407A7D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512" y="1570385"/>
            <a:ext cx="749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Logo: </a:t>
            </a:r>
            <a:r>
              <a:rPr lang="en-US" sz="800" dirty="0" smtClean="0">
                <a:hlinkClick r:id="rId2"/>
              </a:rPr>
              <a:t>https://www.airbnb.com/</a:t>
            </a:r>
            <a:endParaRPr lang="en-US" sz="800" dirty="0" smtClean="0"/>
          </a:p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Airbnb - Wikipedia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121" y="803069"/>
            <a:ext cx="908810" cy="41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User bookings data from 2010 – 2015 data with 4 main categories (see below table)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~106K users, 17 variables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400" b="0" dirty="0" smtClean="0"/>
              <a:t>There is also a sessions dataset which records user actions, but was not utilized for this analysis</a:t>
            </a:r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19774"/>
              </p:ext>
            </p:extLst>
          </p:nvPr>
        </p:nvGraphicFramePr>
        <p:xfrm>
          <a:off x="2389431" y="1838185"/>
          <a:ext cx="4365137" cy="2973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314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976823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</a:tblGrid>
              <a:tr h="229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9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6364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3948" y="4811761"/>
            <a:ext cx="7354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 smtClean="0">
                <a:hlinkClick r:id="rId2"/>
              </a:rPr>
              <a:t>Airbnb New User Bookings | </a:t>
            </a:r>
            <a:r>
              <a:rPr lang="en-US" sz="800" dirty="0" err="1" smtClean="0">
                <a:hlinkClick r:id="rId2"/>
              </a:rPr>
              <a:t>Kaggle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495024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Dataset used for analysis</a:t>
            </a:r>
          </a:p>
          <a:p>
            <a:pPr indent="0">
              <a:spcBef>
                <a:spcPct val="0"/>
              </a:spcBef>
            </a:pPr>
            <a:r>
              <a:rPr lang="en-US" altLang="en-US" sz="1400" b="0" dirty="0" smtClean="0"/>
              <a:t>Due to computational reasons, data was sampled to 40K users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99243"/>
              </p:ext>
            </p:extLst>
          </p:nvPr>
        </p:nvGraphicFramePr>
        <p:xfrm>
          <a:off x="1590260" y="1679159"/>
          <a:ext cx="5963480" cy="30864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7652">
                  <a:extLst>
                    <a:ext uri="{9D8B030D-6E8A-4147-A177-3AD203B41FA5}">
                      <a16:colId xmlns:a16="http://schemas.microsoft.com/office/drawing/2014/main" val="3623984728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4288142329"/>
                    </a:ext>
                  </a:extLst>
                </a:gridCol>
                <a:gridCol w="2417914">
                  <a:extLst>
                    <a:ext uri="{9D8B030D-6E8A-4147-A177-3AD203B41FA5}">
                      <a16:colId xmlns:a16="http://schemas.microsoft.com/office/drawing/2014/main" val="20107904"/>
                    </a:ext>
                  </a:extLst>
                </a:gridCol>
              </a:tblGrid>
              <a:tr h="3726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Example(s)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used for analysis</a:t>
                      </a:r>
                      <a:endParaRPr lang="en-US" sz="1200" dirty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1240328782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</a:t>
                      </a:r>
                      <a:r>
                        <a:rPr lang="en-US" sz="1100" baseline="0" dirty="0" smtClean="0"/>
                        <a:t> Demographics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Gender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Language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Filtered to ages 18 – 80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Bucketed language into English and Non-English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673466318"/>
                  </a:ext>
                </a:extLst>
              </a:tr>
              <a:tr h="894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Platform</a:t>
                      </a:r>
                      <a:r>
                        <a:rPr lang="en-US" sz="1100" baseline="0" dirty="0" smtClean="0"/>
                        <a:t> Identifiers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Browser (Chrome, Firefox,</a:t>
                      </a:r>
                      <a:r>
                        <a:rPr lang="en-US" sz="1100" baseline="0" dirty="0" smtClean="0"/>
                        <a:t> etc.)</a:t>
                      </a: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Device Type (Windows Desktop, iPhone, etc.)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Grouped top 5 browsers by frequency (Chrome, IE, Firefox, Safari, Mobile Safari), bucketed rest into “Other”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138364178"/>
                  </a:ext>
                </a:extLst>
              </a:tr>
              <a:tr h="6210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Marketing Data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Channel (direct, </a:t>
                      </a:r>
                      <a:r>
                        <a:rPr lang="en-US" sz="1100" baseline="0" dirty="0" err="1" smtClean="0"/>
                        <a:t>seo</a:t>
                      </a:r>
                      <a:r>
                        <a:rPr lang="en-US" sz="1100" baseline="0" dirty="0" smtClean="0"/>
                        <a:t>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Provider (</a:t>
                      </a:r>
                      <a:r>
                        <a:rPr lang="en-US" sz="1100" baseline="0" dirty="0" err="1" smtClean="0"/>
                        <a:t>baidu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bing</a:t>
                      </a:r>
                      <a:r>
                        <a:rPr lang="en-US" sz="1100" baseline="0" dirty="0" smtClean="0"/>
                        <a:t>, google,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channel into Direct vs. Non-Direct marketing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2292861821"/>
                  </a:ext>
                </a:extLst>
              </a:tr>
              <a:tr h="56864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Bookings</a:t>
                      </a:r>
                      <a:endParaRPr lang="en-US" sz="1100" dirty="0"/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Destination Country (US, CA, etc.)</a:t>
                      </a:r>
                    </a:p>
                  </a:txBody>
                  <a:tcPr marL="91436" marR="91436" marT="45729" marB="45729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err="1" smtClean="0"/>
                        <a:t>Binarized</a:t>
                      </a:r>
                      <a:r>
                        <a:rPr lang="en-US" sz="1100" baseline="0" dirty="0" smtClean="0"/>
                        <a:t> destination country into booked / not-booked</a:t>
                      </a:r>
                    </a:p>
                  </a:txBody>
                  <a:tcPr marL="91436" marR="91436" marT="45729" marB="45729"/>
                </a:tc>
                <a:extLst>
                  <a:ext uri="{0D108BD9-81ED-4DB2-BD59-A6C34878D82A}">
                    <a16:rowId xmlns:a16="http://schemas.microsoft.com/office/drawing/2014/main" val="748067953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1252328" y="2107096"/>
            <a:ext cx="225287" cy="13390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252328" y="3604040"/>
            <a:ext cx="225287" cy="51738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252327" y="4223372"/>
            <a:ext cx="225287" cy="506962"/>
          </a:xfrm>
          <a:prstGeom prst="leftBrace">
            <a:avLst/>
          </a:prstGeom>
          <a:ln>
            <a:solidFill>
              <a:srgbClr val="5706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9269" y="2564296"/>
            <a:ext cx="1020414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Pre-treatment</a:t>
            </a:r>
            <a:endParaRPr lang="en-US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9148" y="3597966"/>
            <a:ext cx="1020414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Treatment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1" y="4200936"/>
            <a:ext cx="1020414" cy="457200"/>
          </a:xfrm>
          <a:prstGeom prst="roundRect">
            <a:avLst/>
          </a:prstGeom>
          <a:solidFill>
            <a:srgbClr val="57068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Outcome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83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4997450" y="1584325"/>
            <a:ext cx="373697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>
              <a:spcBef>
                <a:spcPct val="0"/>
              </a:spcBef>
            </a:pPr>
            <a:r>
              <a:rPr lang="en-US" alt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Text description here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Content Placeholder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4492625" cy="516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Placeholder 1"/>
          <p:cNvSpPr>
            <a:spLocks noGrp="1"/>
          </p:cNvSpPr>
          <p:nvPr>
            <p:ph type="body" sz="quarter" idx="12"/>
          </p:nvPr>
        </p:nvSpPr>
        <p:spPr bwMode="auto">
          <a:xfrm>
            <a:off x="501650" y="888587"/>
            <a:ext cx="8315325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Data Exploration</a:t>
            </a:r>
          </a:p>
          <a:p>
            <a:pPr>
              <a:spcBef>
                <a:spcPct val="0"/>
              </a:spcBef>
            </a:pPr>
            <a:r>
              <a:rPr lang="en-US" sz="1400" dirty="0" err="1">
                <a:hlinkClick r:id="rId2"/>
              </a:rPr>
              <a:t>NYU_Causal_Airbnb</a:t>
            </a:r>
            <a:r>
              <a:rPr lang="en-US" sz="1400" dirty="0">
                <a:hlinkClick r:id="rId2"/>
              </a:rPr>
              <a:t> - </a:t>
            </a:r>
            <a:r>
              <a:rPr lang="en-US" sz="1400" dirty="0" smtClean="0">
                <a:hlinkClick r:id="rId2"/>
              </a:rPr>
              <a:t>| </a:t>
            </a:r>
            <a:r>
              <a:rPr lang="en-US" sz="1400" dirty="0">
                <a:hlinkClick r:id="rId2"/>
              </a:rPr>
              <a:t>Tableau Public</a:t>
            </a:r>
            <a:endParaRPr lang="en-US" altLang="en-US" sz="1400" b="0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10242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6176963" y="228600"/>
            <a:ext cx="2740025" cy="265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Exploratory Data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30100-1FE8-4BC7-8BBC-5F0E5407A7D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583</Words>
  <Application>Microsoft Office PowerPoint</Application>
  <PresentationFormat>On-screen Show (16:9)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Courier New</vt:lpstr>
      <vt:lpstr>Wingdings</vt:lpstr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Pagtakhan, Andrew</cp:lastModifiedBy>
  <cp:revision>87</cp:revision>
  <dcterms:created xsi:type="dcterms:W3CDTF">2013-09-03T13:03:01Z</dcterms:created>
  <dcterms:modified xsi:type="dcterms:W3CDTF">2020-11-29T07:05:08Z</dcterms:modified>
</cp:coreProperties>
</file>