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1" r:id="rId2"/>
  </p:sldMasterIdLst>
  <p:notesMasterIdLst>
    <p:notesMasterId r:id="rId23"/>
  </p:notesMasterIdLst>
  <p:handoutMasterIdLst>
    <p:handoutMasterId r:id="rId24"/>
  </p:handoutMasterIdLst>
  <p:sldIdLst>
    <p:sldId id="259" r:id="rId3"/>
    <p:sldId id="263" r:id="rId4"/>
    <p:sldId id="260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  <p:sldId id="286" r:id="rId15"/>
    <p:sldId id="287" r:id="rId16"/>
    <p:sldId id="282" r:id="rId17"/>
    <p:sldId id="283" r:id="rId18"/>
    <p:sldId id="284" r:id="rId19"/>
    <p:sldId id="285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  <a:srgbClr val="80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81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96D57A-E805-4084-A768-0B0F34B164C5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19D770-34B8-44CB-A52B-3BC0D56322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B78CFD-5AA6-48E6-A81D-DD827D346BAD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63676-9235-44AB-9332-07F410CBD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89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22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c59e69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c59e69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gadc59e691d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38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c59e69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c59e69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gadc59e691d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89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c59e691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c59e691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dc59e691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22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c59e691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c59e691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dc59e691d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63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c59e691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dc59e691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dc59e691d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6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8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/>
          </a:p>
        </p:txBody>
      </p:sp>
      <p:pic>
        <p:nvPicPr>
          <p:cNvPr id="6" name="Picture 1" descr="nyu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61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3678664-53E6-4E53-8D67-7EC89F15A497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BA57B99-8704-439F-B000-ED0BD559FC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34D62EC-74C3-4131-8302-AF32885244FB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652317B-AC78-4986-877E-B75C8BAEA3E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1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>
            <a:spLocks noGrp="1"/>
          </p:cNvSpPr>
          <p:nvPr>
            <p:ph type="pic" idx="2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8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48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8" descr="nyu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1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1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034E42C-25F6-47D0-B98D-865D449E4271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49DBB67-6242-43EA-8FEE-E55F27EEFC9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 descr="nyu_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5" descr="nyu_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2319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.nyu.edu/id/1_azqqf8p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bnb" TargetMode="External"/><Relationship Id="rId2" Type="http://schemas.openxmlformats.org/officeDocument/2006/relationships/hyperlink" Target="https://www.airbn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ndrew.pagtakhan#!/vizhome/NYU_Causal_Airbnb/Dashboard?publish=y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1800" dirty="0" smtClean="0">
                <a:latin typeface="Arial" panose="020B0604020202020204" pitchFamily="34" charset="0"/>
              </a:rPr>
              <a:t>Airbnb: Inferring </a:t>
            </a:r>
            <a:r>
              <a:rPr lang="en-US" altLang="en-US" sz="1800" dirty="0">
                <a:latin typeface="Arial" panose="020B0604020202020204" pitchFamily="34" charset="0"/>
              </a:rPr>
              <a:t>Causal Effects of Marketing Ads on User </a:t>
            </a:r>
            <a:r>
              <a:rPr lang="en-US" altLang="en-US" sz="1800" dirty="0" smtClean="0">
                <a:latin typeface="Arial" panose="020B0604020202020204" pitchFamily="34" charset="0"/>
              </a:rPr>
              <a:t>Bookings</a:t>
            </a:r>
          </a:p>
          <a:p>
            <a:pPr>
              <a:spcBef>
                <a:spcPct val="0"/>
              </a:spcBef>
            </a:pPr>
            <a:r>
              <a:rPr lang="en-US" altLang="en-US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DRAFT</a:t>
            </a:r>
          </a:p>
          <a:p>
            <a:pPr>
              <a:spcBef>
                <a:spcPct val="0"/>
              </a:spcBef>
            </a:pPr>
            <a:endParaRPr lang="en-US" altLang="en-US" sz="1200" b="0" dirty="0" smtClean="0">
              <a:latin typeface="Arial" panose="020B0604020202020204" pitchFamily="34" charset="0"/>
            </a:endParaRPr>
          </a:p>
        </p:txBody>
      </p:sp>
      <p:sp>
        <p:nvSpPr>
          <p:cNvPr id="7172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7012" y="3653253"/>
            <a:ext cx="2072239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 smtClean="0"/>
              <a:t>Diana Liang, Andrew Pagtakhan</a:t>
            </a:r>
          </a:p>
          <a:p>
            <a:pPr marL="0" indent="0">
              <a:spcBef>
                <a:spcPct val="0"/>
              </a:spcBef>
            </a:pPr>
            <a:r>
              <a:rPr lang="en-US" altLang="en-US" dirty="0" smtClean="0"/>
              <a:t>Dec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, 2020</a:t>
            </a: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In order to make causal inferences using propensity score matching, it is crucial to lay out the following framework assumptions: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err="1" smtClean="0"/>
              <a:t>Ignorability</a:t>
            </a:r>
            <a:r>
              <a:rPr lang="en-US" altLang="en-US" sz="1600" b="0" dirty="0" smtClean="0"/>
              <a:t> – all user demographics are captured in this analysis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Sufficient overlap between treated vs. non-treated users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Appropriate Specification of the propensity score is achieved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SUTVA – no interference among users and no hidden versions of marketing ad treatment</a:t>
            </a:r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0" y="4439478"/>
            <a:ext cx="6237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Hill, Jennifer. APSTA-GE 2012 Topic 7, 10/02/2020. </a:t>
            </a:r>
            <a:r>
              <a:rPr lang="en-US" sz="800" dirty="0">
                <a:hlinkClick r:id="rId2"/>
              </a:rPr>
              <a:t>GMT20201002-133231_Causal-Inf_1760x900 (2) - NYU Stream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2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501650" y="888571"/>
            <a:ext cx="8315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</a:rPr>
              <a:t>Models that we’ve tried to estimate propensity score:</a:t>
            </a:r>
            <a:endParaRPr b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Probit Regression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CART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GBM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BART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2"/>
          </p:nvPr>
        </p:nvSpPr>
        <p:spPr>
          <a:xfrm>
            <a:off x="6176963" y="228600"/>
            <a:ext cx="2740025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Propensity Score Modeling</a:t>
            </a: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7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501650" y="888571"/>
            <a:ext cx="8315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</a:rPr>
              <a:t>Models </a:t>
            </a:r>
            <a:r>
              <a:rPr lang="en-US" b="0" dirty="0" smtClean="0">
                <a:solidFill>
                  <a:srgbClr val="000000"/>
                </a:solidFill>
              </a:rPr>
              <a:t>used to </a:t>
            </a:r>
            <a:r>
              <a:rPr lang="en-US" b="0" dirty="0">
                <a:solidFill>
                  <a:srgbClr val="000000"/>
                </a:solidFill>
              </a:rPr>
              <a:t>estimate propensity score:</a:t>
            </a:r>
            <a:endParaRPr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2"/>
          </p:nvPr>
        </p:nvSpPr>
        <p:spPr>
          <a:xfrm>
            <a:off x="6176963" y="228600"/>
            <a:ext cx="2740025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Propensity Score Modeling</a:t>
            </a: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251"/>
              </p:ext>
            </p:extLst>
          </p:nvPr>
        </p:nvGraphicFramePr>
        <p:xfrm>
          <a:off x="818536" y="1335944"/>
          <a:ext cx="7506928" cy="3505326"/>
        </p:xfrm>
        <a:graphic>
          <a:graphicData uri="http://schemas.openxmlformats.org/drawingml/2006/table">
            <a:tbl>
              <a:tblPr firstRow="1" bandRow="1"/>
              <a:tblGrid>
                <a:gridCol w="2387545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5119383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</a:tblGrid>
              <a:tr h="2068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32168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en-US" sz="1100" dirty="0" smtClean="0"/>
                        <a:t>Logistic</a:t>
                      </a:r>
                      <a:r>
                        <a:rPr lang="en-US" sz="1100" baseline="0" dirty="0" smtClean="0"/>
                        <a:t> Regression</a:t>
                      </a:r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GLM with a logit link function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aseline="0" dirty="0" smtClean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32168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Probit</a:t>
                      </a:r>
                      <a:r>
                        <a:rPr lang="en-US" sz="1100" dirty="0" smtClean="0"/>
                        <a:t> Regression</a:t>
                      </a:r>
                    </a:p>
                    <a:p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GLM with a </a:t>
                      </a:r>
                      <a:r>
                        <a:rPr lang="en-US" sz="1100" b="0" dirty="0" err="1" smtClean="0"/>
                        <a:t>probit</a:t>
                      </a:r>
                      <a:r>
                        <a:rPr lang="en-US" sz="1100" b="0" dirty="0" smtClean="0"/>
                        <a:t> link function</a:t>
                      </a:r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32168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en-US" sz="1100" dirty="0" smtClean="0"/>
                        <a:t>CART</a:t>
                      </a:r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</a:t>
                      </a:r>
                      <a:r>
                        <a:rPr lang="en-US" sz="1100" b="0" dirty="0" smtClean="0"/>
                        <a:t>lassification </a:t>
                      </a:r>
                      <a:r>
                        <a:rPr lang="en-US" sz="1100" dirty="0" smtClean="0"/>
                        <a:t>A</a:t>
                      </a:r>
                      <a:r>
                        <a:rPr lang="en-US" sz="1100" b="0" dirty="0" smtClean="0"/>
                        <a:t>nd </a:t>
                      </a:r>
                      <a:r>
                        <a:rPr lang="en-US" sz="1100" dirty="0" smtClean="0"/>
                        <a:t>R</a:t>
                      </a:r>
                      <a:r>
                        <a:rPr lang="en-US" sz="1100" b="0" dirty="0" smtClean="0"/>
                        <a:t>egression </a:t>
                      </a:r>
                      <a:r>
                        <a:rPr lang="en-US" sz="1100" dirty="0" smtClean="0"/>
                        <a:t>T</a:t>
                      </a:r>
                      <a:r>
                        <a:rPr lang="en-US" sz="1100" b="0" dirty="0" smtClean="0"/>
                        <a:t>rees</a:t>
                      </a: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Single Decision trees - Prone</a:t>
                      </a:r>
                      <a:r>
                        <a:rPr lang="en-US" sz="1100" baseline="0" dirty="0" smtClean="0"/>
                        <a:t> to overfitting</a:t>
                      </a:r>
                      <a:endParaRPr lang="en-US" sz="1100" dirty="0" smtClean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4729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en-US" sz="1100" dirty="0" smtClean="0"/>
                        <a:t>Random Forest</a:t>
                      </a:r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/>
                        <a:t>fits a number of decision trees on various sub-samples of the dataset and uses averaging to improve the predictive accuracy and control over-fitting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 smtClean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  <a:tr h="4480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Gradient Boosting Machine (GBM)</a:t>
                      </a:r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Builds an ensemble of shallow trees in sequence with each tree learning and improving on the previous one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88294"/>
                  </a:ext>
                </a:extLst>
              </a:tr>
              <a:tr h="7007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Bayesian Additive Regression</a:t>
                      </a:r>
                      <a:r>
                        <a:rPr lang="en-US" sz="1100" baseline="0" dirty="0" smtClean="0"/>
                        <a:t> Trees (BART)</a:t>
                      </a:r>
                      <a:endParaRPr lang="en-US" sz="1100" dirty="0"/>
                    </a:p>
                  </a:txBody>
                  <a:tcPr marL="91436" marR="91436" marT="45729" marB="45729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“Sum-of-trees” model where each tree is constrained by a regularization prior to be a weak learner, and fitting and inference are accomplished via an iterative Bayesian </a:t>
                      </a:r>
                      <a:r>
                        <a:rPr lang="en-US" sz="1100" b="0" dirty="0" err="1" smtClean="0"/>
                        <a:t>backfitting</a:t>
                      </a:r>
                      <a:r>
                        <a:rPr lang="en-US" sz="1100" b="0" dirty="0" smtClean="0"/>
                        <a:t> MCMC algorithm that generates samples from a posterior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 smtClean="0"/>
                    </a:p>
                  </a:txBody>
                  <a:tcPr marL="91436" marR="91436" marT="45729" marB="45729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2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98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c59e691d_0_71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Propensity Score Modeling</a:t>
            </a:r>
            <a:endParaRPr dirty="0"/>
          </a:p>
        </p:txBody>
      </p:sp>
      <p:sp>
        <p:nvSpPr>
          <p:cNvPr id="191" name="Google Shape;191;gadc59e691d_0_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gadc59e691d_0_71"/>
          <p:cNvSpPr txBox="1">
            <a:spLocks noGrp="1"/>
          </p:cNvSpPr>
          <p:nvPr>
            <p:ph type="body" idx="1"/>
          </p:nvPr>
        </p:nvSpPr>
        <p:spPr>
          <a:xfrm>
            <a:off x="501650" y="888571"/>
            <a:ext cx="8315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solidFill>
                  <a:srgbClr val="000000"/>
                </a:solidFill>
              </a:rPr>
              <a:t>Propensity scores for each model</a:t>
            </a:r>
            <a:endParaRPr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40" y="1379097"/>
            <a:ext cx="5815320" cy="35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c59e691d_0_71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</a:t>
            </a:r>
            <a:endParaRPr/>
          </a:p>
        </p:txBody>
      </p:sp>
      <p:sp>
        <p:nvSpPr>
          <p:cNvPr id="191" name="Google Shape;191;gadc59e691d_0_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gadc59e691d_0_71"/>
          <p:cNvSpPr txBox="1">
            <a:spLocks noGrp="1"/>
          </p:cNvSpPr>
          <p:nvPr>
            <p:ph type="body" idx="1"/>
          </p:nvPr>
        </p:nvSpPr>
        <p:spPr>
          <a:xfrm>
            <a:off x="501650" y="888571"/>
            <a:ext cx="8315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</a:rPr>
              <a:t>We applied two matching schemes using propensity scores estimated from each different model:</a:t>
            </a:r>
            <a:endParaRPr b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1-1 Nearest Neighbor Matching with Replacement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>
                <a:solidFill>
                  <a:srgbClr val="000000"/>
                </a:solidFill>
              </a:rPr>
              <a:t>Inverse Probability of Treatment Weighting (IPTW)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8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c59e691d_0_62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across all methods</a:t>
            </a:r>
            <a:endParaRPr/>
          </a:p>
        </p:txBody>
      </p:sp>
      <p:sp>
        <p:nvSpPr>
          <p:cNvPr id="200" name="Google Shape;200;gadc59e691d_0_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70" y="888516"/>
            <a:ext cx="6373260" cy="39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c59e691d_0_81"/>
          <p:cNvSpPr txBox="1">
            <a:spLocks noGrp="1"/>
          </p:cNvSpPr>
          <p:nvPr>
            <p:ph type="body" idx="1"/>
          </p:nvPr>
        </p:nvSpPr>
        <p:spPr>
          <a:xfrm>
            <a:off x="501800" y="896673"/>
            <a:ext cx="8315700" cy="38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</p:txBody>
      </p:sp>
      <p:sp>
        <p:nvSpPr>
          <p:cNvPr id="208" name="Google Shape;208;gadc59e691d_0_81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across all methods</a:t>
            </a:r>
            <a:endParaRPr/>
          </a:p>
        </p:txBody>
      </p:sp>
      <p:sp>
        <p:nvSpPr>
          <p:cNvPr id="209" name="Google Shape;209;gadc59e691d_0_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10" name="Google Shape;210;gadc59e691d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4937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59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c59e691d_0_90"/>
          <p:cNvSpPr txBox="1">
            <a:spLocks noGrp="1"/>
          </p:cNvSpPr>
          <p:nvPr>
            <p:ph type="body" idx="1"/>
          </p:nvPr>
        </p:nvSpPr>
        <p:spPr>
          <a:xfrm>
            <a:off x="501800" y="896673"/>
            <a:ext cx="8315700" cy="38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/>
              <a:t>We decide to adopt IPTW with the propensity scores estimated from Random Forest, as it has the Standardized Difference in Means closest to 0 across all covariates, and the Ratios of Standard Deviation closest to 1 across all covariates</a:t>
            </a:r>
            <a:endParaRPr sz="1800" b="0"/>
          </a:p>
        </p:txBody>
      </p:sp>
      <p:sp>
        <p:nvSpPr>
          <p:cNvPr id="217" name="Google Shape;217;gadc59e691d_0_90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Decide a PSM method</a:t>
            </a:r>
            <a:endParaRPr/>
          </a:p>
        </p:txBody>
      </p:sp>
      <p:sp>
        <p:nvSpPr>
          <p:cNvPr id="218" name="Google Shape;218;gadc59e691d_0_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10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Arial"/>
              </a:rPr>
              <a:t>Agenda</a:t>
            </a:r>
            <a:endParaRPr lang="en-US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Motivation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Data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Exploratory Analysis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Modeling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Next Steps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Appendix</a:t>
            </a:r>
            <a:endParaRPr lang="en-US" sz="14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9218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pic>
        <p:nvPicPr>
          <p:cNvPr id="9219" name="Content Placeholder 6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EA4AD8-6029-40C7-AB74-B927CE5816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What is Airbnb?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Airbnb is </a:t>
            </a:r>
            <a:r>
              <a:rPr lang="en-US" altLang="en-US" sz="1400" b="0" dirty="0"/>
              <a:t>an American vacation rental online marketplace company based in San Francisco, California, United States. Airbnb offers arrangement for lodging, primarily homestays, or tourism </a:t>
            </a:r>
            <a:r>
              <a:rPr lang="en-US" altLang="en-US" sz="1400" b="0" dirty="0" smtClean="0"/>
              <a:t>experiences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What is the research question?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This project aims to quantify the causal effects of direct marketing ads vs. non-direct marketing ads on user bookings (if any)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Terminology: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Direct marketing</a:t>
            </a:r>
            <a:r>
              <a:rPr lang="en-US" altLang="en-US" sz="1400" b="0" dirty="0" smtClean="0"/>
              <a:t>: direct attempts requesting a customer to purchase a product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promoted or paid advertising on social media, video ads on YouTube</a:t>
            </a:r>
            <a:endParaRPr lang="en-US" altLang="en-US" b="0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Indirect marketing</a:t>
            </a:r>
            <a:r>
              <a:rPr lang="en-US" altLang="en-US" sz="1400" b="0" dirty="0" smtClean="0"/>
              <a:t>: takes an awareness approach to building customer loyalty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search engine optimization, sponsorships, online reviews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Why does this matter?</a:t>
            </a:r>
            <a:endParaRPr lang="en-US" altLang="en-US" dirty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This project motivates other general questions – how much can marketing influence a potential customer’s purchasing habits, and in turn general consumption behaviors </a:t>
            </a:r>
            <a:r>
              <a:rPr lang="en-US" altLang="en-US" sz="1400" b="0" smtClean="0"/>
              <a:t>and trends? </a:t>
            </a:r>
            <a:endParaRPr lang="en-US" altLang="en-US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Are there potential ethical concerns that arise?</a:t>
            </a:r>
            <a:endParaRPr lang="en-US" altLang="en-US" sz="1400" b="0" dirty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A30100-1FE8-4BC7-8BBC-5F0E5407A7D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12" y="1570385"/>
            <a:ext cx="749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Logo: </a:t>
            </a:r>
            <a:r>
              <a:rPr lang="en-US" sz="800" dirty="0" smtClean="0">
                <a:hlinkClick r:id="rId2"/>
              </a:rPr>
              <a:t>https://www.airbnb.com/</a:t>
            </a:r>
            <a:endParaRPr lang="en-US" sz="800" dirty="0" smtClean="0"/>
          </a:p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Airbnb - Wikipedia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121" y="803069"/>
            <a:ext cx="908810" cy="41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User bookings data from 2010 – 2015 data with 4 main categories (see below table)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~106K users, 17 variables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There is also a sessions dataset which records user actions, but was not utilized for this analysis</a:t>
            </a: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19774"/>
              </p:ext>
            </p:extLst>
          </p:nvPr>
        </p:nvGraphicFramePr>
        <p:xfrm>
          <a:off x="2389431" y="1838185"/>
          <a:ext cx="4365137" cy="2973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314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976823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</a:tblGrid>
              <a:tr h="229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9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636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48" y="4811761"/>
            <a:ext cx="735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Airbnb New User Bookings | </a:t>
            </a:r>
            <a:r>
              <a:rPr lang="en-US" sz="800" dirty="0" err="1" smtClean="0">
                <a:hlinkClick r:id="rId2"/>
              </a:rPr>
              <a:t>Kaggle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 used for analysis</a:t>
            </a:r>
          </a:p>
          <a:p>
            <a:pPr indent="0">
              <a:spcBef>
                <a:spcPct val="0"/>
              </a:spcBef>
            </a:pPr>
            <a:r>
              <a:rPr lang="en-US" altLang="en-US" sz="1400" b="0" dirty="0" smtClean="0"/>
              <a:t>Due to computational reasons, data was sampled to 40K users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99243"/>
              </p:ext>
            </p:extLst>
          </p:nvPr>
        </p:nvGraphicFramePr>
        <p:xfrm>
          <a:off x="1590260" y="1679159"/>
          <a:ext cx="5963480" cy="30864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7652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20107904"/>
                    </a:ext>
                  </a:extLst>
                </a:gridCol>
              </a:tblGrid>
              <a:tr h="3726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used for analysis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Filtered to ages 18 – 80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Bucketed language into English and Non-English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894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Grouped top 5 browsers by frequency (Chrome, IE, Firefox, Safari, Mobile Safari), bucketed rest into “Other”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channel into Direct vs. Non-Direct marketing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destination country into booked / not-booked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1252328" y="2107096"/>
            <a:ext cx="225287" cy="13390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52328" y="3604040"/>
            <a:ext cx="225287" cy="51738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52327" y="4223372"/>
            <a:ext cx="225287" cy="506962"/>
          </a:xfrm>
          <a:prstGeom prst="leftBrace">
            <a:avLst/>
          </a:prstGeom>
          <a:ln>
            <a:solidFill>
              <a:srgbClr val="5706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9269" y="2564296"/>
            <a:ext cx="1020414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Pre-treatment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9148" y="3597966"/>
            <a:ext cx="1020414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Treatment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1" y="4200936"/>
            <a:ext cx="1020414" cy="457200"/>
          </a:xfrm>
          <a:prstGeom prst="roundRect">
            <a:avLst/>
          </a:prstGeom>
          <a:solidFill>
            <a:srgbClr val="57068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Outcome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83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 Exploration</a:t>
            </a:r>
          </a:p>
          <a:p>
            <a:pPr>
              <a:spcBef>
                <a:spcPct val="0"/>
              </a:spcBef>
            </a:pPr>
            <a:r>
              <a:rPr lang="en-US" sz="1400" dirty="0" err="1">
                <a:hlinkClick r:id="rId2"/>
              </a:rPr>
              <a:t>NYU_Causal_Airbnb</a:t>
            </a:r>
            <a:r>
              <a:rPr lang="en-US" sz="1400" dirty="0">
                <a:hlinkClick r:id="rId2"/>
              </a:rPr>
              <a:t> - </a:t>
            </a:r>
            <a:r>
              <a:rPr lang="en-US" sz="1400" dirty="0" smtClean="0">
                <a:hlinkClick r:id="rId2"/>
              </a:rPr>
              <a:t>| </a:t>
            </a:r>
            <a:r>
              <a:rPr lang="en-US" sz="1400" dirty="0">
                <a:hlinkClick r:id="rId2"/>
              </a:rPr>
              <a:t>Tableau Public</a:t>
            </a: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823</Words>
  <Application>Microsoft Office PowerPoint</Application>
  <PresentationFormat>On-screen Show (16:9)</PresentationFormat>
  <Paragraphs>155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Courier New</vt:lpstr>
      <vt:lpstr>Noto Sans Symbols</vt:lpstr>
      <vt:lpstr>Wingdings</vt:lpstr>
      <vt:lpstr>NYU Master Template</vt:lpstr>
      <vt:lpstr>1_NYU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Pagtakhan, Andrew</cp:lastModifiedBy>
  <cp:revision>93</cp:revision>
  <dcterms:created xsi:type="dcterms:W3CDTF">2013-09-03T13:03:01Z</dcterms:created>
  <dcterms:modified xsi:type="dcterms:W3CDTF">2020-11-30T01:02:55Z</dcterms:modified>
</cp:coreProperties>
</file>