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60" r:id="rId5"/>
    <p:sldId id="259" r:id="rId6"/>
    <p:sldId id="262" r:id="rId7"/>
    <p:sldId id="263" r:id="rId8"/>
    <p:sldId id="261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89FB5"/>
    <a:srgbClr val="FFA62B"/>
    <a:srgbClr val="16697A"/>
    <a:srgbClr val="B9B9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12458867-C97E-4B23-ADF7-CA36CE00D2BB}" type="datetimeFigureOut">
              <a:rPr lang="es-ES" smtClean="0"/>
              <a:t>12/09/2022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A41C00C8-DD88-4A2C-A4ED-A453981263D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02462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58867-C97E-4B23-ADF7-CA36CE00D2BB}" type="datetimeFigureOut">
              <a:rPr lang="es-ES" smtClean="0"/>
              <a:t>12/09/2022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C00C8-DD88-4A2C-A4ED-A453981263D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00906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58867-C97E-4B23-ADF7-CA36CE00D2BB}" type="datetimeFigureOut">
              <a:rPr lang="es-ES" smtClean="0"/>
              <a:t>12/09/2022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C00C8-DD88-4A2C-A4ED-A453981263D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185332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58867-C97E-4B23-ADF7-CA36CE00D2BB}" type="datetimeFigureOut">
              <a:rPr lang="es-ES" smtClean="0"/>
              <a:t>12/09/2022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C00C8-DD88-4A2C-A4ED-A453981263D2}" type="slidenum">
              <a:rPr lang="es-ES" smtClean="0"/>
              <a:t>‹Nº›</a:t>
            </a:fld>
            <a:endParaRPr lang="es-E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234586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58867-C97E-4B23-ADF7-CA36CE00D2BB}" type="datetimeFigureOut">
              <a:rPr lang="es-ES" smtClean="0"/>
              <a:t>12/09/2022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C00C8-DD88-4A2C-A4ED-A453981263D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399564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58867-C97E-4B23-ADF7-CA36CE00D2BB}" type="datetimeFigureOut">
              <a:rPr lang="es-ES" smtClean="0"/>
              <a:t>12/09/2022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C00C8-DD88-4A2C-A4ED-A453981263D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560330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58867-C97E-4B23-ADF7-CA36CE00D2BB}" type="datetimeFigureOut">
              <a:rPr lang="es-ES" smtClean="0"/>
              <a:t>12/09/2022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C00C8-DD88-4A2C-A4ED-A453981263D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269479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58867-C97E-4B23-ADF7-CA36CE00D2BB}" type="datetimeFigureOut">
              <a:rPr lang="es-ES" smtClean="0"/>
              <a:t>12/09/2022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C00C8-DD88-4A2C-A4ED-A453981263D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486366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58867-C97E-4B23-ADF7-CA36CE00D2BB}" type="datetimeFigureOut">
              <a:rPr lang="es-ES" smtClean="0"/>
              <a:t>12/09/2022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C00C8-DD88-4A2C-A4ED-A453981263D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94334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58867-C97E-4B23-ADF7-CA36CE00D2BB}" type="datetimeFigureOut">
              <a:rPr lang="es-ES" smtClean="0"/>
              <a:t>12/09/2022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C00C8-DD88-4A2C-A4ED-A453981263D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05514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58867-C97E-4B23-ADF7-CA36CE00D2BB}" type="datetimeFigureOut">
              <a:rPr lang="es-ES" smtClean="0"/>
              <a:t>12/09/2022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C00C8-DD88-4A2C-A4ED-A453981263D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6860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58867-C97E-4B23-ADF7-CA36CE00D2BB}" type="datetimeFigureOut">
              <a:rPr lang="es-ES" smtClean="0"/>
              <a:t>12/09/2022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C00C8-DD88-4A2C-A4ED-A453981263D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1221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58867-C97E-4B23-ADF7-CA36CE00D2BB}" type="datetimeFigureOut">
              <a:rPr lang="es-ES" smtClean="0"/>
              <a:t>12/09/2022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C00C8-DD88-4A2C-A4ED-A453981263D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49333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58867-C97E-4B23-ADF7-CA36CE00D2BB}" type="datetimeFigureOut">
              <a:rPr lang="es-ES" smtClean="0"/>
              <a:t>12/09/2022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C00C8-DD88-4A2C-A4ED-A453981263D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45124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58867-C97E-4B23-ADF7-CA36CE00D2BB}" type="datetimeFigureOut">
              <a:rPr lang="es-ES" smtClean="0"/>
              <a:t>12/09/2022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C00C8-DD88-4A2C-A4ED-A453981263D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85824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58867-C97E-4B23-ADF7-CA36CE00D2BB}" type="datetimeFigureOut">
              <a:rPr lang="es-ES" smtClean="0"/>
              <a:t>12/09/2022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C00C8-DD88-4A2C-A4ED-A453981263D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00162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58867-C97E-4B23-ADF7-CA36CE00D2BB}" type="datetimeFigureOut">
              <a:rPr lang="es-ES" smtClean="0"/>
              <a:t>12/09/2022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C00C8-DD88-4A2C-A4ED-A453981263D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83907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458867-C97E-4B23-ADF7-CA36CE00D2BB}" type="datetimeFigureOut">
              <a:rPr lang="es-ES" smtClean="0"/>
              <a:t>12/09/2022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1C00C8-DD88-4A2C-A4ED-A453981263D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323062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minecraft-zh.gamepedia.com/File:Android_logo.svg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logosmarcas.net/github-logo/" TargetMode="External"/><Relationship Id="rId13" Type="http://schemas.openxmlformats.org/officeDocument/2006/relationships/image" Target="../media/image11.png"/><Relationship Id="rId18" Type="http://schemas.openxmlformats.org/officeDocument/2006/relationships/hyperlink" Target="https://www.heise.de/download/product/invision-freehand" TargetMode="External"/><Relationship Id="rId3" Type="http://schemas.openxmlformats.org/officeDocument/2006/relationships/image" Target="../media/image6.jpg"/><Relationship Id="rId7" Type="http://schemas.openxmlformats.org/officeDocument/2006/relationships/image" Target="../media/image8.png"/><Relationship Id="rId12" Type="http://schemas.openxmlformats.org/officeDocument/2006/relationships/hyperlink" Target="https://ccp101.com/2019/03/15/MySql%E6%95%B0%E6%8D%AE%E5%BA%93%E5%AE%89%E8%A3%85%E4%B8%8E%E9%85%8D%E7%BD%AE/" TargetMode="External"/><Relationship Id="rId17" Type="http://schemas.openxmlformats.org/officeDocument/2006/relationships/image" Target="../media/image13.png"/><Relationship Id="rId2" Type="http://schemas.openxmlformats.org/officeDocument/2006/relationships/image" Target="../media/image1.jpeg"/><Relationship Id="rId16" Type="http://schemas.openxmlformats.org/officeDocument/2006/relationships/hyperlink" Target="https://www.g2.com/products/gitmind/review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androidpolice.com/2021/05/05/google-releases-android-studio-4-2-with-intellij-upgrade-and-wizard-ui-refresh/" TargetMode="External"/><Relationship Id="rId11" Type="http://schemas.openxmlformats.org/officeDocument/2006/relationships/image" Target="../media/image10.png"/><Relationship Id="rId5" Type="http://schemas.openxmlformats.org/officeDocument/2006/relationships/image" Target="../media/image7.png"/><Relationship Id="rId15" Type="http://schemas.openxmlformats.org/officeDocument/2006/relationships/image" Target="../media/image12.png"/><Relationship Id="rId10" Type="http://schemas.openxmlformats.org/officeDocument/2006/relationships/hyperlink" Target="https://sparcopen.org/event/2016-more-meeting/attachment/overleaf-logo-300dpi/" TargetMode="External"/><Relationship Id="rId4" Type="http://schemas.openxmlformats.org/officeDocument/2006/relationships/hyperlink" Target="https://damiandeluca.com.ar/android-kotlin" TargetMode="External"/><Relationship Id="rId9" Type="http://schemas.openxmlformats.org/officeDocument/2006/relationships/image" Target="../media/image9.png"/><Relationship Id="rId14" Type="http://schemas.openxmlformats.org/officeDocument/2006/relationships/hyperlink" Target="https://www.underconsideration.com/brandnew/archives/new_name_and_logo_for_toggl_track.php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B79B77-75E0-425E-B5CC-6C3B7AE41E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dirty="0">
                <a:solidFill>
                  <a:srgbClr val="16697A"/>
                </a:solidFill>
              </a:rPr>
              <a:t>App en Android para recepción y procesamiento de medidas fisiológicas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29018E6-8703-4ABF-9B80-E3D19B7F18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602037"/>
            <a:ext cx="8791575" cy="2387599"/>
          </a:xfrm>
        </p:spPr>
        <p:txBody>
          <a:bodyPr>
            <a:normAutofit/>
          </a:bodyPr>
          <a:lstStyle/>
          <a:p>
            <a:pPr algn="ctr"/>
            <a:r>
              <a:rPr lang="es-ES" dirty="0">
                <a:solidFill>
                  <a:srgbClr val="489FB5"/>
                </a:solidFill>
              </a:rPr>
              <a:t>Antonio Javier Palma Guerrero</a:t>
            </a:r>
          </a:p>
          <a:p>
            <a:pPr algn="ctr"/>
            <a:r>
              <a:rPr lang="es-ES" dirty="0">
                <a:solidFill>
                  <a:srgbClr val="489FB5"/>
                </a:solidFill>
              </a:rPr>
              <a:t>Convocatoria de septiembre, curso 2021/2022</a:t>
            </a:r>
          </a:p>
          <a:p>
            <a:pPr algn="ctr"/>
            <a:r>
              <a:rPr lang="es-ES" sz="500" dirty="0">
                <a:solidFill>
                  <a:srgbClr val="489FB5"/>
                </a:solidFill>
              </a:rPr>
              <a:t> </a:t>
            </a:r>
          </a:p>
          <a:p>
            <a:pPr algn="ctr"/>
            <a:r>
              <a:rPr lang="es-ES" dirty="0">
                <a:solidFill>
                  <a:srgbClr val="489FB5"/>
                </a:solidFill>
              </a:rPr>
              <a:t>Tutores:</a:t>
            </a:r>
          </a:p>
          <a:p>
            <a:pPr algn="ctr"/>
            <a:r>
              <a:rPr lang="es-ES" dirty="0">
                <a:solidFill>
                  <a:srgbClr val="489FB5"/>
                </a:solidFill>
              </a:rPr>
              <a:t>Juan Antonio castro García, </a:t>
            </a:r>
            <a:r>
              <a:rPr lang="es-ES" dirty="0" err="1">
                <a:solidFill>
                  <a:srgbClr val="489FB5"/>
                </a:solidFill>
              </a:rPr>
              <a:t>Andreea</a:t>
            </a:r>
            <a:r>
              <a:rPr lang="es-ES" dirty="0">
                <a:solidFill>
                  <a:srgbClr val="489FB5"/>
                </a:solidFill>
              </a:rPr>
              <a:t> </a:t>
            </a:r>
            <a:r>
              <a:rPr lang="es-ES" dirty="0" err="1">
                <a:solidFill>
                  <a:srgbClr val="489FB5"/>
                </a:solidFill>
              </a:rPr>
              <a:t>madalina</a:t>
            </a:r>
            <a:r>
              <a:rPr lang="es-ES" dirty="0">
                <a:solidFill>
                  <a:srgbClr val="489FB5"/>
                </a:solidFill>
              </a:rPr>
              <a:t> </a:t>
            </a:r>
            <a:r>
              <a:rPr lang="es-ES" dirty="0" err="1">
                <a:solidFill>
                  <a:srgbClr val="489FB5"/>
                </a:solidFill>
              </a:rPr>
              <a:t>oprescu</a:t>
            </a:r>
            <a:endParaRPr lang="es-ES" dirty="0">
              <a:solidFill>
                <a:srgbClr val="489FB5"/>
              </a:solidFill>
            </a:endParaRPr>
          </a:p>
        </p:txBody>
      </p:sp>
      <p:pic>
        <p:nvPicPr>
          <p:cNvPr id="5" name="Imagen 4" descr="Icono&#10;&#10;Descripción generada automáticamente">
            <a:extLst>
              <a:ext uri="{FF2B5EF4-FFF2-40B4-BE49-F238E27FC236}">
                <a16:creationId xmlns:a16="http://schemas.microsoft.com/office/drawing/2014/main" id="{346102E2-D8A1-46B6-968F-17D035539F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8196" y="5919949"/>
            <a:ext cx="1133804" cy="877533"/>
          </a:xfrm>
          <a:prstGeom prst="rect">
            <a:avLst/>
          </a:prstGeom>
        </p:spPr>
      </p:pic>
      <p:pic>
        <p:nvPicPr>
          <p:cNvPr id="7" name="Imagen 6" descr="Texto&#10;&#10;Descripción generada automáticamente">
            <a:extLst>
              <a:ext uri="{FF2B5EF4-FFF2-40B4-BE49-F238E27FC236}">
                <a16:creationId xmlns:a16="http://schemas.microsoft.com/office/drawing/2014/main" id="{22E8FF6E-ADB6-42D5-AD18-75AC4FC02B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211" y="6358715"/>
            <a:ext cx="2140889" cy="285223"/>
          </a:xfrm>
          <a:prstGeom prst="rect">
            <a:avLst/>
          </a:prstGeom>
          <a:effectLst>
            <a:glow rad="342900">
              <a:schemeClr val="tx1"/>
            </a:glow>
          </a:effectLst>
        </p:spPr>
      </p:pic>
    </p:spTree>
    <p:extLst>
      <p:ext uri="{BB962C8B-B14F-4D97-AF65-F5344CB8AC3E}">
        <p14:creationId xmlns:p14="http://schemas.microsoft.com/office/powerpoint/2010/main" val="21157045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2C648B-3609-496E-9566-12B68FD7F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>
                <a:solidFill>
                  <a:srgbClr val="16697A"/>
                </a:solidFill>
              </a:rPr>
              <a:t>DESARROLLO Y PRUEBAS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1EC1299-26F6-4F83-963D-D2BA0ECF30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1409" y="2249486"/>
            <a:ext cx="4878393" cy="823912"/>
          </a:xfrm>
        </p:spPr>
        <p:txBody>
          <a:bodyPr/>
          <a:lstStyle/>
          <a:p>
            <a:pPr algn="ctr"/>
            <a:r>
              <a:rPr lang="es-ES" dirty="0">
                <a:solidFill>
                  <a:srgbClr val="FFA62B"/>
                </a:solidFill>
              </a:rPr>
              <a:t>ACTORES</a:t>
            </a:r>
          </a:p>
          <a:p>
            <a:pPr algn="ctr"/>
            <a:endParaRPr lang="es-ES" dirty="0">
              <a:solidFill>
                <a:srgbClr val="FFA62B"/>
              </a:solidFill>
            </a:endParaRP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27017DD-FED9-4E59-B9BB-6C9D46E8A6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199" y="2249485"/>
            <a:ext cx="4875211" cy="823912"/>
          </a:xfrm>
        </p:spPr>
        <p:txBody>
          <a:bodyPr/>
          <a:lstStyle/>
          <a:p>
            <a:pPr algn="ctr"/>
            <a:r>
              <a:rPr lang="es-ES" dirty="0">
                <a:solidFill>
                  <a:srgbClr val="FFA62B"/>
                </a:solidFill>
              </a:rPr>
              <a:t>Requisitos y casos de uso</a:t>
            </a:r>
          </a:p>
          <a:p>
            <a:pPr algn="ctr"/>
            <a:endParaRPr lang="es-ES" dirty="0">
              <a:solidFill>
                <a:srgbClr val="FFA62B"/>
              </a:solidFill>
            </a:endParaRP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A1E5BDF-A8F4-4F7C-9224-33E2A3A4CD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69017" y="3073397"/>
            <a:ext cx="4878393" cy="2717801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rgbClr val="489FB5"/>
                </a:solidFill>
              </a:rPr>
              <a:t>65 Requisitos Funcionales</a:t>
            </a:r>
          </a:p>
          <a:p>
            <a:r>
              <a:rPr lang="es-ES" dirty="0">
                <a:solidFill>
                  <a:srgbClr val="489FB5"/>
                </a:solidFill>
              </a:rPr>
              <a:t>10 Requisitos No Funcionales</a:t>
            </a:r>
          </a:p>
          <a:p>
            <a:r>
              <a:rPr lang="es-ES" dirty="0">
                <a:solidFill>
                  <a:srgbClr val="489FB5"/>
                </a:solidFill>
              </a:rPr>
              <a:t>18 Casos de Uso</a:t>
            </a:r>
          </a:p>
          <a:p>
            <a:endParaRPr lang="es-ES" dirty="0">
              <a:solidFill>
                <a:srgbClr val="489FB5"/>
              </a:solidFill>
            </a:endParaRP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B9DBEFDE-D02F-457D-956F-89669D6D5CA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s-ES" dirty="0">
                <a:solidFill>
                  <a:srgbClr val="489FB5"/>
                </a:solidFill>
              </a:rPr>
              <a:t>Investigador o sanitario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>
                <a:solidFill>
                  <a:srgbClr val="489FB5"/>
                </a:solidFill>
              </a:rPr>
              <a:t>Usuario</a:t>
            </a:r>
          </a:p>
        </p:txBody>
      </p:sp>
    </p:spTree>
    <p:extLst>
      <p:ext uri="{BB962C8B-B14F-4D97-AF65-F5344CB8AC3E}">
        <p14:creationId xmlns:p14="http://schemas.microsoft.com/office/powerpoint/2010/main" val="1081920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2C648B-3609-496E-9566-12B68FD7F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>
                <a:solidFill>
                  <a:srgbClr val="16697A"/>
                </a:solidFill>
              </a:rPr>
              <a:t>ÍNDICE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64478DE-6E41-489A-9CEE-2FEF71D2E1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3608" y="2097088"/>
            <a:ext cx="9703804" cy="3989995"/>
          </a:xfrm>
        </p:spPr>
        <p:txBody>
          <a:bodyPr/>
          <a:lstStyle/>
          <a:p>
            <a:r>
              <a:rPr lang="es-ES" dirty="0">
                <a:solidFill>
                  <a:srgbClr val="489FB5"/>
                </a:solidFill>
              </a:rPr>
              <a:t>Introducción</a:t>
            </a:r>
          </a:p>
          <a:p>
            <a:r>
              <a:rPr lang="es-ES" dirty="0">
                <a:solidFill>
                  <a:srgbClr val="489FB5"/>
                </a:solidFill>
              </a:rPr>
              <a:t>Estudio Previo</a:t>
            </a:r>
          </a:p>
          <a:p>
            <a:r>
              <a:rPr lang="es-ES" dirty="0">
                <a:solidFill>
                  <a:srgbClr val="489FB5"/>
                </a:solidFill>
              </a:rPr>
              <a:t>Análisis del problema</a:t>
            </a:r>
          </a:p>
          <a:p>
            <a:r>
              <a:rPr lang="es-ES" dirty="0">
                <a:solidFill>
                  <a:srgbClr val="489FB5"/>
                </a:solidFill>
              </a:rPr>
              <a:t>Diseño</a:t>
            </a:r>
          </a:p>
          <a:p>
            <a:r>
              <a:rPr lang="es-ES" dirty="0">
                <a:solidFill>
                  <a:srgbClr val="489FB5"/>
                </a:solidFill>
              </a:rPr>
              <a:t>Implementación y pruebas</a:t>
            </a:r>
          </a:p>
          <a:p>
            <a:r>
              <a:rPr lang="es-ES" dirty="0">
                <a:solidFill>
                  <a:srgbClr val="489FB5"/>
                </a:solidFill>
              </a:rPr>
              <a:t>Conclusiones y líneas futuras</a:t>
            </a:r>
          </a:p>
          <a:p>
            <a:r>
              <a:rPr lang="es-ES" dirty="0">
                <a:solidFill>
                  <a:srgbClr val="489FB5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447121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2C648B-3609-496E-9566-12B68FD7F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>
                <a:solidFill>
                  <a:srgbClr val="16697A"/>
                </a:solidFill>
              </a:rPr>
              <a:t>Introducción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1EC1299-26F6-4F83-963D-D2BA0ECF30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1409" y="2249486"/>
            <a:ext cx="4878393" cy="823912"/>
          </a:xfrm>
        </p:spPr>
        <p:txBody>
          <a:bodyPr/>
          <a:lstStyle/>
          <a:p>
            <a:pPr algn="ctr"/>
            <a:r>
              <a:rPr lang="es-ES" dirty="0">
                <a:solidFill>
                  <a:srgbClr val="FFA62B"/>
                </a:solidFill>
              </a:rPr>
              <a:t>MOTIVACIÓN</a:t>
            </a:r>
          </a:p>
          <a:p>
            <a:pPr algn="ctr"/>
            <a:endParaRPr lang="es-ES" dirty="0">
              <a:solidFill>
                <a:srgbClr val="FFA62B"/>
              </a:solidFill>
            </a:endParaRPr>
          </a:p>
        </p:txBody>
      </p:sp>
      <p:pic>
        <p:nvPicPr>
          <p:cNvPr id="8" name="Marcador de contenido 7" descr="Icono&#10;&#10;Descripción generada automáticamente">
            <a:extLst>
              <a:ext uri="{FF2B5EF4-FFF2-40B4-BE49-F238E27FC236}">
                <a16:creationId xmlns:a16="http://schemas.microsoft.com/office/drawing/2014/main" id="{88D59FDB-16E9-4F24-942E-FFAB38A42E9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9955" y="3355972"/>
            <a:ext cx="2781300" cy="2152650"/>
          </a:xfrm>
        </p:spPr>
      </p:pic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27017DD-FED9-4E59-B9BB-6C9D46E8A6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199" y="2249485"/>
            <a:ext cx="4875211" cy="823912"/>
          </a:xfrm>
        </p:spPr>
        <p:txBody>
          <a:bodyPr/>
          <a:lstStyle/>
          <a:p>
            <a:pPr algn="ctr"/>
            <a:r>
              <a:rPr lang="es-ES" dirty="0">
                <a:solidFill>
                  <a:srgbClr val="FFA62B"/>
                </a:solidFill>
              </a:rPr>
              <a:t>Objetivos</a:t>
            </a:r>
          </a:p>
          <a:p>
            <a:pPr algn="ctr"/>
            <a:endParaRPr lang="es-ES" dirty="0">
              <a:solidFill>
                <a:srgbClr val="FFA62B"/>
              </a:solidFill>
            </a:endParaRP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A1E5BDF-A8F4-4F7C-9224-33E2A3A4CD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913984" y="3073397"/>
            <a:ext cx="4133426" cy="2717801"/>
          </a:xfrm>
        </p:spPr>
        <p:txBody>
          <a:bodyPr>
            <a:normAutofit lnSpcReduction="10000"/>
          </a:bodyPr>
          <a:lstStyle/>
          <a:p>
            <a:pPr marL="457200" indent="-457200">
              <a:buAutoNum type="arabicPeriod"/>
            </a:pPr>
            <a:r>
              <a:rPr lang="es-ES" dirty="0">
                <a:solidFill>
                  <a:srgbClr val="489FB5"/>
                </a:solidFill>
              </a:rPr>
              <a:t>Recepción de los datos.</a:t>
            </a:r>
          </a:p>
          <a:p>
            <a:pPr marL="457200" indent="-457200">
              <a:buAutoNum type="arabicPeriod"/>
            </a:pPr>
            <a:r>
              <a:rPr lang="es-ES" dirty="0">
                <a:solidFill>
                  <a:srgbClr val="489FB5"/>
                </a:solidFill>
              </a:rPr>
              <a:t>Visualización de los datos.</a:t>
            </a:r>
          </a:p>
          <a:p>
            <a:pPr marL="457200" indent="-457200">
              <a:buAutoNum type="arabicPeriod"/>
            </a:pPr>
            <a:r>
              <a:rPr lang="es-ES" dirty="0">
                <a:solidFill>
                  <a:srgbClr val="489FB5"/>
                </a:solidFill>
              </a:rPr>
              <a:t>Guardado de los datos.</a:t>
            </a:r>
          </a:p>
          <a:p>
            <a:pPr marL="457200" indent="-457200">
              <a:buAutoNum type="arabicPeriod"/>
            </a:pPr>
            <a:r>
              <a:rPr lang="es-ES" dirty="0">
                <a:solidFill>
                  <a:srgbClr val="489FB5"/>
                </a:solidFill>
              </a:rPr>
              <a:t>Gestión de los usuarios.</a:t>
            </a:r>
          </a:p>
          <a:p>
            <a:pPr marL="457200" indent="-457200">
              <a:buAutoNum type="arabicPeriod"/>
            </a:pPr>
            <a:r>
              <a:rPr lang="es-ES" dirty="0">
                <a:solidFill>
                  <a:srgbClr val="489FB5"/>
                </a:solidFill>
              </a:rPr>
              <a:t>Procesado de señales.</a:t>
            </a:r>
          </a:p>
        </p:txBody>
      </p:sp>
    </p:spTree>
    <p:extLst>
      <p:ext uri="{BB962C8B-B14F-4D97-AF65-F5344CB8AC3E}">
        <p14:creationId xmlns:p14="http://schemas.microsoft.com/office/powerpoint/2010/main" val="1693290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2C648B-3609-496E-9566-12B68FD7F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>
                <a:solidFill>
                  <a:srgbClr val="16697A"/>
                </a:solidFill>
              </a:rPr>
              <a:t>ESTUDIO PREVIO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1EC1299-26F6-4F83-963D-D2BA0ECF30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1409" y="2249486"/>
            <a:ext cx="4878393" cy="823912"/>
          </a:xfrm>
        </p:spPr>
        <p:txBody>
          <a:bodyPr>
            <a:normAutofit/>
          </a:bodyPr>
          <a:lstStyle/>
          <a:p>
            <a:pPr algn="ctr"/>
            <a:r>
              <a:rPr lang="es-ES" dirty="0">
                <a:solidFill>
                  <a:srgbClr val="FFA62B"/>
                </a:solidFill>
              </a:rPr>
              <a:t>Estado del arte científico</a:t>
            </a:r>
          </a:p>
          <a:p>
            <a:pPr algn="ctr"/>
            <a:endParaRPr lang="es-ES" dirty="0">
              <a:solidFill>
                <a:srgbClr val="FFA62B"/>
              </a:solidFill>
            </a:endParaRP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27017DD-FED9-4E59-B9BB-6C9D46E8A6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199" y="2249485"/>
            <a:ext cx="4875211" cy="823912"/>
          </a:xfrm>
        </p:spPr>
        <p:txBody>
          <a:bodyPr>
            <a:normAutofit/>
          </a:bodyPr>
          <a:lstStyle/>
          <a:p>
            <a:pPr algn="ctr"/>
            <a:r>
              <a:rPr lang="es-ES" dirty="0">
                <a:solidFill>
                  <a:srgbClr val="FFA62B"/>
                </a:solidFill>
              </a:rPr>
              <a:t>Estado del arte tecnológico</a:t>
            </a:r>
          </a:p>
          <a:p>
            <a:pPr algn="ctr"/>
            <a:endParaRPr lang="es-ES" dirty="0">
              <a:solidFill>
                <a:srgbClr val="FFA62B"/>
              </a:solidFill>
            </a:endParaRPr>
          </a:p>
        </p:txBody>
      </p:sp>
      <p:pic>
        <p:nvPicPr>
          <p:cNvPr id="7" name="Marcador de contenido 6" descr="Icono&#10;&#10;Descripción generada automáticamente">
            <a:extLst>
              <a:ext uri="{FF2B5EF4-FFF2-40B4-BE49-F238E27FC236}">
                <a16:creationId xmlns:a16="http://schemas.microsoft.com/office/drawing/2014/main" id="{1E346434-9192-44CB-8B65-431BF4904E9E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376301" y="3355972"/>
            <a:ext cx="2467005" cy="2152650"/>
          </a:xfrm>
        </p:spPr>
      </p:pic>
      <p:sp>
        <p:nvSpPr>
          <p:cNvPr id="11" name="Marcador de contenido 10">
            <a:extLst>
              <a:ext uri="{FF2B5EF4-FFF2-40B4-BE49-F238E27FC236}">
                <a16:creationId xmlns:a16="http://schemas.microsoft.com/office/drawing/2014/main" id="{E37E7D96-5A3A-4BD3-8984-9449405186A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40088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2C648B-3609-496E-9566-12B68FD7F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>
                <a:solidFill>
                  <a:srgbClr val="16697A"/>
                </a:solidFill>
              </a:rPr>
              <a:t>ESTUDIO PREVIO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332903DD-987E-44B7-821E-9F84CE55A4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965781"/>
            <a:ext cx="9905999" cy="3541714"/>
          </a:xfrm>
        </p:spPr>
        <p:txBody>
          <a:bodyPr/>
          <a:lstStyle/>
          <a:p>
            <a:pPr marL="0" indent="0" algn="ctr">
              <a:buNone/>
            </a:pPr>
            <a:r>
              <a:rPr lang="es-ES" dirty="0">
                <a:solidFill>
                  <a:srgbClr val="FFA62B"/>
                </a:solidFill>
              </a:rPr>
              <a:t>METODOLOGÍA</a:t>
            </a:r>
          </a:p>
        </p:txBody>
      </p:sp>
      <p:pic>
        <p:nvPicPr>
          <p:cNvPr id="10" name="Imagen 9" descr="Dibujo en blanco y negro&#10;&#10;Descripción generada automáticamente con confianza baja">
            <a:extLst>
              <a:ext uri="{FF2B5EF4-FFF2-40B4-BE49-F238E27FC236}">
                <a16:creationId xmlns:a16="http://schemas.microsoft.com/office/drawing/2014/main" id="{C3ABDA9E-C689-4AAF-8ABD-1E285DEDB8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2304833" y="3180347"/>
            <a:ext cx="1552082" cy="347839"/>
          </a:xfrm>
          <a:prstGeom prst="rect">
            <a:avLst/>
          </a:prstGeom>
        </p:spPr>
      </p:pic>
      <p:pic>
        <p:nvPicPr>
          <p:cNvPr id="13" name="Imagen 12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5E1A7CC8-6811-4876-B544-B62A4FC8086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5020335" y="2750283"/>
            <a:ext cx="2148152" cy="1207969"/>
          </a:xfrm>
          <a:prstGeom prst="rect">
            <a:avLst/>
          </a:prstGeom>
        </p:spPr>
      </p:pic>
      <p:pic>
        <p:nvPicPr>
          <p:cNvPr id="15" name="Imagen 14" descr="Forma&#10;&#10;Descripción generada automáticamente con confianza media">
            <a:extLst>
              <a:ext uri="{FF2B5EF4-FFF2-40B4-BE49-F238E27FC236}">
                <a16:creationId xmlns:a16="http://schemas.microsoft.com/office/drawing/2014/main" id="{E55D86CC-1A51-436D-99DC-DB7065B3CC7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2190280" y="4091000"/>
            <a:ext cx="1781188" cy="1001918"/>
          </a:xfrm>
          <a:prstGeom prst="rect">
            <a:avLst/>
          </a:prstGeom>
        </p:spPr>
      </p:pic>
      <p:pic>
        <p:nvPicPr>
          <p:cNvPr id="17" name="Imagen 16" descr="Logotipo&#10;&#10;Descripción generada automáticamente">
            <a:extLst>
              <a:ext uri="{FF2B5EF4-FFF2-40B4-BE49-F238E27FC236}">
                <a16:creationId xmlns:a16="http://schemas.microsoft.com/office/drawing/2014/main" id="{7B6E223D-3215-40E9-9EEA-BD2276E5848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5154263" y="4280437"/>
            <a:ext cx="1880296" cy="628157"/>
          </a:xfrm>
          <a:prstGeom prst="rect">
            <a:avLst/>
          </a:prstGeom>
        </p:spPr>
      </p:pic>
      <p:pic>
        <p:nvPicPr>
          <p:cNvPr id="20" name="Imagen 19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0E8FFC54-4EBF-4644-8C5C-69E30447F51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8331907" y="2769030"/>
            <a:ext cx="1864896" cy="1049004"/>
          </a:xfrm>
          <a:prstGeom prst="rect">
            <a:avLst/>
          </a:prstGeom>
        </p:spPr>
      </p:pic>
      <p:pic>
        <p:nvPicPr>
          <p:cNvPr id="25" name="Imagen 24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0594FA09-0FF0-41E3-8B07-50AEF4AE5E48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4"/>
              </a:ext>
            </a:extLst>
          </a:blip>
          <a:srcRect l="50543" t="31872" b="34822"/>
          <a:stretch/>
        </p:blipFill>
        <p:spPr>
          <a:xfrm>
            <a:off x="8009966" y="4123120"/>
            <a:ext cx="2508778" cy="950342"/>
          </a:xfrm>
          <a:prstGeom prst="rect">
            <a:avLst/>
          </a:prstGeom>
        </p:spPr>
      </p:pic>
      <p:pic>
        <p:nvPicPr>
          <p:cNvPr id="29" name="Imagen 28" descr="Icono&#10;&#10;Descripción generada automáticamente">
            <a:extLst>
              <a:ext uri="{FF2B5EF4-FFF2-40B4-BE49-F238E27FC236}">
                <a16:creationId xmlns:a16="http://schemas.microsoft.com/office/drawing/2014/main" id="{DAD63455-8FA6-462B-9A15-6B0915B3992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6"/>
              </a:ext>
            </a:extLst>
          </a:blip>
          <a:stretch>
            <a:fillRect/>
          </a:stretch>
        </p:blipFill>
        <p:spPr>
          <a:xfrm>
            <a:off x="3622322" y="5307173"/>
            <a:ext cx="1908415" cy="1001918"/>
          </a:xfrm>
          <a:prstGeom prst="rect">
            <a:avLst/>
          </a:prstGeom>
        </p:spPr>
      </p:pic>
      <p:pic>
        <p:nvPicPr>
          <p:cNvPr id="31" name="Imagen 30" descr="Logotipo&#10;&#10;Descripción generada automáticamente">
            <a:extLst>
              <a:ext uri="{FF2B5EF4-FFF2-40B4-BE49-F238E27FC236}">
                <a16:creationId xmlns:a16="http://schemas.microsoft.com/office/drawing/2014/main" id="{ACFEB9FD-8A07-4D80-8972-3871F5AC5D90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8"/>
              </a:ext>
            </a:extLst>
          </a:blip>
          <a:stretch>
            <a:fillRect/>
          </a:stretch>
        </p:blipFill>
        <p:spPr>
          <a:xfrm>
            <a:off x="6863644" y="5449706"/>
            <a:ext cx="2121576" cy="710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579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2C648B-3609-496E-9566-12B68FD7F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>
                <a:solidFill>
                  <a:srgbClr val="16697A"/>
                </a:solidFill>
              </a:rPr>
              <a:t>ESTUDIO PREVIO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1EC1299-26F6-4F83-963D-D2BA0ECF30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1409" y="2249486"/>
            <a:ext cx="4878393" cy="823912"/>
          </a:xfrm>
        </p:spPr>
        <p:txBody>
          <a:bodyPr>
            <a:normAutofit/>
          </a:bodyPr>
          <a:lstStyle/>
          <a:p>
            <a:pPr algn="ctr"/>
            <a:r>
              <a:rPr lang="es-ES" dirty="0">
                <a:solidFill>
                  <a:srgbClr val="FFA62B"/>
                </a:solidFill>
              </a:rPr>
              <a:t>PLANIFICACIÓN INICIAL</a:t>
            </a:r>
          </a:p>
          <a:p>
            <a:pPr algn="ctr"/>
            <a:endParaRPr lang="es-ES" dirty="0">
              <a:solidFill>
                <a:srgbClr val="FFA62B"/>
              </a:solidFill>
            </a:endParaRP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27017DD-FED9-4E59-B9BB-6C9D46E8A6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199" y="2249485"/>
            <a:ext cx="4875211" cy="823912"/>
          </a:xfrm>
        </p:spPr>
        <p:txBody>
          <a:bodyPr>
            <a:normAutofit/>
          </a:bodyPr>
          <a:lstStyle/>
          <a:p>
            <a:pPr algn="ctr"/>
            <a:r>
              <a:rPr lang="es-ES" dirty="0">
                <a:solidFill>
                  <a:srgbClr val="FFA62B"/>
                </a:solidFill>
              </a:rPr>
              <a:t>PLANIFICACIÓN FINAL</a:t>
            </a:r>
          </a:p>
          <a:p>
            <a:pPr algn="ctr"/>
            <a:endParaRPr lang="es-ES" dirty="0">
              <a:solidFill>
                <a:srgbClr val="FFA62B"/>
              </a:solidFill>
            </a:endParaRPr>
          </a:p>
        </p:txBody>
      </p:sp>
      <p:pic>
        <p:nvPicPr>
          <p:cNvPr id="9" name="Marcador de contenido 8" descr="Gráfico, Escala de tiempo, Gráfico en cascada&#10;&#10;Descripción generada automáticamente">
            <a:extLst>
              <a:ext uri="{FF2B5EF4-FFF2-40B4-BE49-F238E27FC236}">
                <a16:creationId xmlns:a16="http://schemas.microsoft.com/office/drawing/2014/main" id="{29A9D658-CF52-4608-824D-0B3A6FD0EE3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276" y="3073400"/>
            <a:ext cx="4682660" cy="2717800"/>
          </a:xfrm>
        </p:spPr>
      </p:pic>
      <p:pic>
        <p:nvPicPr>
          <p:cNvPr id="16" name="Marcador de contenido 15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EFDF3121-EA21-4247-A01F-99A0792D156C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365" y="3073400"/>
            <a:ext cx="4862883" cy="2717800"/>
          </a:xfrm>
        </p:spPr>
      </p:pic>
    </p:spTree>
    <p:extLst>
      <p:ext uri="{BB962C8B-B14F-4D97-AF65-F5344CB8AC3E}">
        <p14:creationId xmlns:p14="http://schemas.microsoft.com/office/powerpoint/2010/main" val="2026159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2C648B-3609-496E-9566-12B68FD7F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>
                <a:solidFill>
                  <a:srgbClr val="16697A"/>
                </a:solidFill>
              </a:rPr>
              <a:t>ESTUDIO PREVIO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332903DD-987E-44B7-821E-9F84CE55A4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965781"/>
            <a:ext cx="9905999" cy="3541714"/>
          </a:xfrm>
        </p:spPr>
        <p:txBody>
          <a:bodyPr/>
          <a:lstStyle/>
          <a:p>
            <a:pPr marL="0" indent="0" algn="ctr">
              <a:buNone/>
            </a:pPr>
            <a:r>
              <a:rPr lang="es-ES" dirty="0">
                <a:solidFill>
                  <a:srgbClr val="FFA62B"/>
                </a:solidFill>
              </a:rPr>
              <a:t>COSTES</a:t>
            </a:r>
          </a:p>
        </p:txBody>
      </p:sp>
      <p:pic>
        <p:nvPicPr>
          <p:cNvPr id="4" name="Imagen 3" descr="Tabla&#10;&#10;Descripción generada automáticamente">
            <a:extLst>
              <a:ext uri="{FF2B5EF4-FFF2-40B4-BE49-F238E27FC236}">
                <a16:creationId xmlns:a16="http://schemas.microsoft.com/office/drawing/2014/main" id="{DEF61050-D7F3-48DA-9297-C4A7A9C7A9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1679" y="2849269"/>
            <a:ext cx="4265965" cy="1605160"/>
          </a:xfrm>
          <a:prstGeom prst="rect">
            <a:avLst/>
          </a:prstGeom>
        </p:spPr>
      </p:pic>
      <p:pic>
        <p:nvPicPr>
          <p:cNvPr id="6" name="Imagen 5" descr="Texto&#10;&#10;Descripción generada automáticamente">
            <a:extLst>
              <a:ext uri="{FF2B5EF4-FFF2-40B4-BE49-F238E27FC236}">
                <a16:creationId xmlns:a16="http://schemas.microsoft.com/office/drawing/2014/main" id="{71D71F0C-C31A-41D2-9E33-31833159FF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4358" y="2770626"/>
            <a:ext cx="4265965" cy="1932024"/>
          </a:xfrm>
          <a:prstGeom prst="rect">
            <a:avLst/>
          </a:prstGeom>
        </p:spPr>
      </p:pic>
      <p:pic>
        <p:nvPicPr>
          <p:cNvPr id="9" name="Imagen 8" descr="Tabla&#10;&#10;Descripción generada automáticamente con confianza baja">
            <a:extLst>
              <a:ext uri="{FF2B5EF4-FFF2-40B4-BE49-F238E27FC236}">
                <a16:creationId xmlns:a16="http://schemas.microsoft.com/office/drawing/2014/main" id="{130EE93A-CC9E-4530-8687-BA94E7F73A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1847" y="4902211"/>
            <a:ext cx="5108305" cy="1481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993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2C648B-3609-496E-9566-12B68FD7F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>
                <a:solidFill>
                  <a:srgbClr val="16697A"/>
                </a:solidFill>
              </a:rPr>
              <a:t>ANÁLISIS DEL PROBLEMA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1EC1299-26F6-4F83-963D-D2BA0ECF30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1409" y="2249486"/>
            <a:ext cx="4878393" cy="823912"/>
          </a:xfrm>
        </p:spPr>
        <p:txBody>
          <a:bodyPr/>
          <a:lstStyle/>
          <a:p>
            <a:pPr algn="ctr"/>
            <a:r>
              <a:rPr lang="es-ES" dirty="0">
                <a:solidFill>
                  <a:srgbClr val="FFA62B"/>
                </a:solidFill>
              </a:rPr>
              <a:t>ACTORES</a:t>
            </a:r>
          </a:p>
          <a:p>
            <a:pPr algn="ctr"/>
            <a:endParaRPr lang="es-ES" dirty="0">
              <a:solidFill>
                <a:srgbClr val="FFA62B"/>
              </a:solidFill>
            </a:endParaRP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27017DD-FED9-4E59-B9BB-6C9D46E8A6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199" y="2249485"/>
            <a:ext cx="4875211" cy="823912"/>
          </a:xfrm>
        </p:spPr>
        <p:txBody>
          <a:bodyPr/>
          <a:lstStyle/>
          <a:p>
            <a:pPr algn="ctr"/>
            <a:r>
              <a:rPr lang="es-ES" dirty="0">
                <a:solidFill>
                  <a:srgbClr val="FFA62B"/>
                </a:solidFill>
              </a:rPr>
              <a:t>Requisitos y casos de uso</a:t>
            </a:r>
          </a:p>
          <a:p>
            <a:pPr algn="ctr"/>
            <a:endParaRPr lang="es-ES" dirty="0">
              <a:solidFill>
                <a:srgbClr val="FFA62B"/>
              </a:solidFill>
            </a:endParaRP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A1E5BDF-A8F4-4F7C-9224-33E2A3A4CD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69017" y="3073397"/>
            <a:ext cx="4878393" cy="2717801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rgbClr val="489FB5"/>
                </a:solidFill>
              </a:rPr>
              <a:t>65 Requisitos Funcionales</a:t>
            </a:r>
          </a:p>
          <a:p>
            <a:r>
              <a:rPr lang="es-ES" dirty="0">
                <a:solidFill>
                  <a:srgbClr val="489FB5"/>
                </a:solidFill>
              </a:rPr>
              <a:t>10 Requisitos No Funcionales</a:t>
            </a:r>
          </a:p>
          <a:p>
            <a:r>
              <a:rPr lang="es-ES" dirty="0">
                <a:solidFill>
                  <a:srgbClr val="489FB5"/>
                </a:solidFill>
              </a:rPr>
              <a:t>18 Casos de Uso</a:t>
            </a:r>
          </a:p>
          <a:p>
            <a:endParaRPr lang="es-ES" dirty="0">
              <a:solidFill>
                <a:srgbClr val="489FB5"/>
              </a:solidFill>
            </a:endParaRP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B9DBEFDE-D02F-457D-956F-89669D6D5CA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s-ES" dirty="0">
                <a:solidFill>
                  <a:srgbClr val="489FB5"/>
                </a:solidFill>
              </a:rPr>
              <a:t>Investigador o sanitario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>
                <a:solidFill>
                  <a:srgbClr val="489FB5"/>
                </a:solidFill>
              </a:rPr>
              <a:t>Usuario</a:t>
            </a:r>
          </a:p>
        </p:txBody>
      </p:sp>
    </p:spTree>
    <p:extLst>
      <p:ext uri="{BB962C8B-B14F-4D97-AF65-F5344CB8AC3E}">
        <p14:creationId xmlns:p14="http://schemas.microsoft.com/office/powerpoint/2010/main" val="8403297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2C648B-3609-496E-9566-12B68FD7F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err="1">
                <a:solidFill>
                  <a:srgbClr val="16697A"/>
                </a:solidFill>
              </a:rPr>
              <a:t>DISEÑo</a:t>
            </a:r>
            <a:endParaRPr lang="es-ES" dirty="0">
              <a:solidFill>
                <a:srgbClr val="16697A"/>
              </a:solidFill>
            </a:endParaRP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1EC1299-26F6-4F83-963D-D2BA0ECF30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1409" y="2249486"/>
            <a:ext cx="4878393" cy="823912"/>
          </a:xfrm>
        </p:spPr>
        <p:txBody>
          <a:bodyPr/>
          <a:lstStyle/>
          <a:p>
            <a:pPr algn="ctr"/>
            <a:r>
              <a:rPr lang="es-ES" dirty="0">
                <a:solidFill>
                  <a:srgbClr val="FFA62B"/>
                </a:solidFill>
              </a:rPr>
              <a:t>ACTORES</a:t>
            </a:r>
          </a:p>
          <a:p>
            <a:pPr algn="ctr"/>
            <a:endParaRPr lang="es-ES" dirty="0">
              <a:solidFill>
                <a:srgbClr val="FFA62B"/>
              </a:solidFill>
            </a:endParaRP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27017DD-FED9-4E59-B9BB-6C9D46E8A6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199" y="2249485"/>
            <a:ext cx="4875211" cy="823912"/>
          </a:xfrm>
        </p:spPr>
        <p:txBody>
          <a:bodyPr/>
          <a:lstStyle/>
          <a:p>
            <a:pPr algn="ctr"/>
            <a:r>
              <a:rPr lang="es-ES" dirty="0">
                <a:solidFill>
                  <a:srgbClr val="FFA62B"/>
                </a:solidFill>
              </a:rPr>
              <a:t>Requisitos y casos de uso</a:t>
            </a:r>
          </a:p>
          <a:p>
            <a:pPr algn="ctr"/>
            <a:endParaRPr lang="es-ES" dirty="0">
              <a:solidFill>
                <a:srgbClr val="FFA62B"/>
              </a:solidFill>
            </a:endParaRP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A1E5BDF-A8F4-4F7C-9224-33E2A3A4CD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69017" y="3073397"/>
            <a:ext cx="4878393" cy="2717801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rgbClr val="489FB5"/>
                </a:solidFill>
              </a:rPr>
              <a:t>65 Requisitos Funcionales</a:t>
            </a:r>
          </a:p>
          <a:p>
            <a:r>
              <a:rPr lang="es-ES" dirty="0">
                <a:solidFill>
                  <a:srgbClr val="489FB5"/>
                </a:solidFill>
              </a:rPr>
              <a:t>10 Requisitos No Funcionales</a:t>
            </a:r>
          </a:p>
          <a:p>
            <a:r>
              <a:rPr lang="es-ES" dirty="0">
                <a:solidFill>
                  <a:srgbClr val="489FB5"/>
                </a:solidFill>
              </a:rPr>
              <a:t>18 Casos de Uso</a:t>
            </a:r>
          </a:p>
          <a:p>
            <a:endParaRPr lang="es-ES" dirty="0">
              <a:solidFill>
                <a:srgbClr val="489FB5"/>
              </a:solidFill>
            </a:endParaRP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B9DBEFDE-D02F-457D-956F-89669D6D5CA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s-ES" dirty="0">
                <a:solidFill>
                  <a:srgbClr val="489FB5"/>
                </a:solidFill>
              </a:rPr>
              <a:t>Investigador o sanitario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>
                <a:solidFill>
                  <a:srgbClr val="489FB5"/>
                </a:solidFill>
              </a:rPr>
              <a:t>Usuario</a:t>
            </a:r>
          </a:p>
        </p:txBody>
      </p:sp>
    </p:spTree>
    <p:extLst>
      <p:ext uri="{BB962C8B-B14F-4D97-AF65-F5344CB8AC3E}">
        <p14:creationId xmlns:p14="http://schemas.microsoft.com/office/powerpoint/2010/main" val="4549617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Circuito</Template>
  <TotalTime>105</TotalTime>
  <Words>166</Words>
  <Application>Microsoft Office PowerPoint</Application>
  <PresentationFormat>Panorámica</PresentationFormat>
  <Paragraphs>56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3" baseType="lpstr">
      <vt:lpstr>Arial</vt:lpstr>
      <vt:lpstr>Tw Cen MT</vt:lpstr>
      <vt:lpstr>Circuito</vt:lpstr>
      <vt:lpstr>App en Android para recepción y procesamiento de medidas fisiológicas</vt:lpstr>
      <vt:lpstr>ÍNDICE</vt:lpstr>
      <vt:lpstr>Introducción</vt:lpstr>
      <vt:lpstr>ESTUDIO PREVIO</vt:lpstr>
      <vt:lpstr>ESTUDIO PREVIO</vt:lpstr>
      <vt:lpstr>ESTUDIO PREVIO</vt:lpstr>
      <vt:lpstr>ESTUDIO PREVIO</vt:lpstr>
      <vt:lpstr>ANÁLISIS DEL PROBLEMA</vt:lpstr>
      <vt:lpstr>DISEÑo</vt:lpstr>
      <vt:lpstr>DESARROLLO Y PRUEBAS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 en Android para recepción y procesamiento de medidas fisiológicas</dc:title>
  <dc:creator>antpalgue@alum.us.es</dc:creator>
  <cp:lastModifiedBy>antpalgue@alum.us.es</cp:lastModifiedBy>
  <cp:revision>1</cp:revision>
  <dcterms:created xsi:type="dcterms:W3CDTF">2022-09-11T23:10:51Z</dcterms:created>
  <dcterms:modified xsi:type="dcterms:W3CDTF">2022-09-12T00:56:47Z</dcterms:modified>
</cp:coreProperties>
</file>