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918400" cx="438912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3824">
          <p15:clr>
            <a:srgbClr val="000000"/>
          </p15:clr>
        </p15:guide>
        <p15:guide id="3" orient="horz" pos="1418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 pos="14184"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48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6482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15790"/>
            <a:ext cx="5486400" cy="41833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2971800" cy="4648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829967"/>
            <a:ext cx="2971800" cy="46482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15790"/>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Add bibliography</a:t>
            </a:r>
            <a:endParaRPr sz="1200"/>
          </a:p>
          <a:p>
            <a:pPr indent="0" lvl="0" marL="0" rtl="0" algn="l">
              <a:spcBef>
                <a:spcPts val="0"/>
              </a:spcBef>
              <a:spcAft>
                <a:spcPts val="0"/>
              </a:spcAft>
              <a:buNone/>
            </a:pPr>
            <a:r>
              <a:rPr lang="en-US" sz="1200"/>
              <a:t>Adjust design considerations, adjust conclusions, adjust introduction, get Aaron’s last name</a:t>
            </a:r>
            <a:endParaRPr sz="1200"/>
          </a:p>
        </p:txBody>
      </p:sp>
      <p:sp>
        <p:nvSpPr>
          <p:cNvPr id="87" name="Google Shape;87;p1:notes"/>
          <p:cNvSpPr txBox="1"/>
          <p:nvPr>
            <p:ph idx="12" type="sldNum"/>
          </p:nvPr>
        </p:nvSpPr>
        <p:spPr>
          <a:xfrm>
            <a:off x="3884613" y="8829967"/>
            <a:ext cx="2971800" cy="464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91840" y="10226042"/>
            <a:ext cx="37307519" cy="705612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6583680" y="18653759"/>
            <a:ext cx="30723839" cy="8412480"/>
          </a:xfrm>
          <a:prstGeom prst="rect">
            <a:avLst/>
          </a:prstGeom>
          <a:noFill/>
          <a:ln>
            <a:noFill/>
          </a:ln>
        </p:spPr>
        <p:txBody>
          <a:bodyPr anchorCtr="0" anchor="t" bIns="219450" lIns="438900" spcFirstLastPara="1" rIns="438900" wrap="square" tIns="219450">
            <a:noAutofit/>
          </a:bodyPr>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p:txBody>
      </p:sp>
      <p:sp>
        <p:nvSpPr>
          <p:cNvPr id="18" name="Google Shape;18;p2"/>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1083290" y="-1207767"/>
            <a:ext cx="21724621" cy="39502081"/>
          </a:xfrm>
          <a:prstGeom prst="rect">
            <a:avLst/>
          </a:prstGeom>
          <a:noFill/>
          <a:ln>
            <a:noFill/>
          </a:ln>
        </p:spPr>
        <p:txBody>
          <a:bodyPr anchorCtr="0" anchor="t" bIns="219450" lIns="438900" spcFirstLastPara="1" rIns="438900" wrap="square" tIns="219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715220" y="10424165"/>
            <a:ext cx="28087320" cy="987552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598421" y="914406"/>
            <a:ext cx="28087320" cy="28895039"/>
          </a:xfrm>
          <a:prstGeom prst="rect">
            <a:avLst/>
          </a:prstGeom>
          <a:noFill/>
          <a:ln>
            <a:noFill/>
          </a:ln>
        </p:spPr>
        <p:txBody>
          <a:bodyPr anchorCtr="0" anchor="t" bIns="219450" lIns="438900" spcFirstLastPara="1" rIns="438900" wrap="square" tIns="219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2194560" y="7680963"/>
            <a:ext cx="39502081" cy="21724621"/>
          </a:xfrm>
          <a:prstGeom prst="rect">
            <a:avLst/>
          </a:prstGeom>
          <a:noFill/>
          <a:ln>
            <a:noFill/>
          </a:ln>
        </p:spPr>
        <p:txBody>
          <a:bodyPr anchorCtr="0" anchor="t" bIns="219450" lIns="438900" spcFirstLastPara="1" rIns="438900" wrap="square" tIns="219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467102" y="21153122"/>
            <a:ext cx="37307519" cy="6537960"/>
          </a:xfrm>
          <a:prstGeom prst="rect">
            <a:avLst/>
          </a:prstGeom>
          <a:noFill/>
          <a:ln>
            <a:noFill/>
          </a:ln>
        </p:spPr>
        <p:txBody>
          <a:bodyPr anchorCtr="0" anchor="t" bIns="219450" lIns="438900" spcFirstLastPara="1" rIns="438900" wrap="square" tIns="219450">
            <a:noAutofit/>
          </a:bodyPr>
          <a:lstStyle>
            <a:lvl1pPr lvl="0" algn="l">
              <a:spcBef>
                <a:spcPts val="0"/>
              </a:spcBef>
              <a:spcAft>
                <a:spcPts val="0"/>
              </a:spcAft>
              <a:buClr>
                <a:schemeClr val="dk1"/>
              </a:buClr>
              <a:buSzPts val="19200"/>
              <a:buFont typeface="Calibri"/>
              <a:buNone/>
              <a:defRPr b="1" sz="19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3467102" y="13952225"/>
            <a:ext cx="37307519" cy="7200898"/>
          </a:xfrm>
          <a:prstGeom prst="rect">
            <a:avLst/>
          </a:prstGeom>
          <a:noFill/>
          <a:ln>
            <a:noFill/>
          </a:ln>
        </p:spPr>
        <p:txBody>
          <a:bodyPr anchorCtr="0" anchor="b" bIns="219450" lIns="438900" spcFirstLastPara="1" rIns="438900" wrap="square" tIns="219450">
            <a:noAutofit/>
          </a:bodyPr>
          <a:lstStyle>
            <a:lvl1pPr indent="-228600" lvl="0" marL="457200" algn="l">
              <a:spcBef>
                <a:spcPts val="1920"/>
              </a:spcBef>
              <a:spcAft>
                <a:spcPts val="0"/>
              </a:spcAft>
              <a:buClr>
                <a:srgbClr val="888888"/>
              </a:buClr>
              <a:buSzPts val="9600"/>
              <a:buNone/>
              <a:defRPr sz="9600">
                <a:solidFill>
                  <a:srgbClr val="888888"/>
                </a:solidFill>
              </a:defRPr>
            </a:lvl1pPr>
            <a:lvl2pPr indent="-228600" lvl="1" marL="914400" algn="l">
              <a:spcBef>
                <a:spcPts val="1720"/>
              </a:spcBef>
              <a:spcAft>
                <a:spcPts val="0"/>
              </a:spcAft>
              <a:buClr>
                <a:srgbClr val="888888"/>
              </a:buClr>
              <a:buSzPts val="8600"/>
              <a:buNone/>
              <a:defRPr sz="8600">
                <a:solidFill>
                  <a:srgbClr val="888888"/>
                </a:solidFill>
              </a:defRPr>
            </a:lvl2pPr>
            <a:lvl3pPr indent="-228600" lvl="2" marL="1371600" algn="l">
              <a:spcBef>
                <a:spcPts val="1540"/>
              </a:spcBef>
              <a:spcAft>
                <a:spcPts val="0"/>
              </a:spcAft>
              <a:buClr>
                <a:srgbClr val="888888"/>
              </a:buClr>
              <a:buSzPts val="7700"/>
              <a:buNone/>
              <a:defRPr sz="7700">
                <a:solidFill>
                  <a:srgbClr val="888888"/>
                </a:solidFill>
              </a:defRPr>
            </a:lvl3pPr>
            <a:lvl4pPr indent="-228600" lvl="3" marL="1828800" algn="l">
              <a:spcBef>
                <a:spcPts val="1340"/>
              </a:spcBef>
              <a:spcAft>
                <a:spcPts val="0"/>
              </a:spcAft>
              <a:buClr>
                <a:srgbClr val="888888"/>
              </a:buClr>
              <a:buSzPts val="6700"/>
              <a:buNone/>
              <a:defRPr sz="6700">
                <a:solidFill>
                  <a:srgbClr val="888888"/>
                </a:solidFill>
              </a:defRPr>
            </a:lvl4pPr>
            <a:lvl5pPr indent="-228600" lvl="4" marL="2286000" algn="l">
              <a:spcBef>
                <a:spcPts val="1340"/>
              </a:spcBef>
              <a:spcAft>
                <a:spcPts val="0"/>
              </a:spcAft>
              <a:buClr>
                <a:srgbClr val="888888"/>
              </a:buClr>
              <a:buSzPts val="6700"/>
              <a:buNone/>
              <a:defRPr sz="6700">
                <a:solidFill>
                  <a:srgbClr val="888888"/>
                </a:solidFill>
              </a:defRPr>
            </a:lvl5pPr>
            <a:lvl6pPr indent="-228600" lvl="5" marL="2743200" algn="l">
              <a:spcBef>
                <a:spcPts val="1340"/>
              </a:spcBef>
              <a:spcAft>
                <a:spcPts val="0"/>
              </a:spcAft>
              <a:buClr>
                <a:srgbClr val="888888"/>
              </a:buClr>
              <a:buSzPts val="6700"/>
              <a:buNone/>
              <a:defRPr sz="6700">
                <a:solidFill>
                  <a:srgbClr val="888888"/>
                </a:solidFill>
              </a:defRPr>
            </a:lvl6pPr>
            <a:lvl7pPr indent="-228600" lvl="6" marL="3200400" algn="l">
              <a:spcBef>
                <a:spcPts val="1340"/>
              </a:spcBef>
              <a:spcAft>
                <a:spcPts val="0"/>
              </a:spcAft>
              <a:buClr>
                <a:srgbClr val="888888"/>
              </a:buClr>
              <a:buSzPts val="6700"/>
              <a:buNone/>
              <a:defRPr sz="6700">
                <a:solidFill>
                  <a:srgbClr val="888888"/>
                </a:solidFill>
              </a:defRPr>
            </a:lvl7pPr>
            <a:lvl8pPr indent="-228600" lvl="7" marL="3657600" algn="l">
              <a:spcBef>
                <a:spcPts val="1340"/>
              </a:spcBef>
              <a:spcAft>
                <a:spcPts val="0"/>
              </a:spcAft>
              <a:buClr>
                <a:srgbClr val="888888"/>
              </a:buClr>
              <a:buSzPts val="6700"/>
              <a:buNone/>
              <a:defRPr sz="6700">
                <a:solidFill>
                  <a:srgbClr val="888888"/>
                </a:solidFill>
              </a:defRPr>
            </a:lvl8pPr>
            <a:lvl9pPr indent="-228600" lvl="8" marL="4114800" algn="l">
              <a:spcBef>
                <a:spcPts val="1340"/>
              </a:spcBef>
              <a:spcAft>
                <a:spcPts val="0"/>
              </a:spcAft>
              <a:buClr>
                <a:srgbClr val="888888"/>
              </a:buClr>
              <a:buSzPts val="6700"/>
              <a:buNone/>
              <a:defRPr sz="6700">
                <a:solidFill>
                  <a:srgbClr val="888888"/>
                </a:solidFill>
              </a:defRPr>
            </a:lvl9pPr>
          </a:lstStyle>
          <a:p/>
        </p:txBody>
      </p:sp>
      <p:sp>
        <p:nvSpPr>
          <p:cNvPr id="30" name="Google Shape;30;p4"/>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2194560" y="7680963"/>
            <a:ext cx="19385280" cy="21724621"/>
          </a:xfrm>
          <a:prstGeom prst="rect">
            <a:avLst/>
          </a:prstGeom>
          <a:noFill/>
          <a:ln>
            <a:noFill/>
          </a:ln>
        </p:spPr>
        <p:txBody>
          <a:bodyPr anchorCtr="0" anchor="t" bIns="219450" lIns="438900" spcFirstLastPara="1" rIns="438900" wrap="square" tIns="219450">
            <a:no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6" name="Google Shape;36;p5"/>
          <p:cNvSpPr txBox="1"/>
          <p:nvPr>
            <p:ph idx="2" type="body"/>
          </p:nvPr>
        </p:nvSpPr>
        <p:spPr>
          <a:xfrm>
            <a:off x="22311359" y="7680963"/>
            <a:ext cx="19385280" cy="21724621"/>
          </a:xfrm>
          <a:prstGeom prst="rect">
            <a:avLst/>
          </a:prstGeom>
          <a:noFill/>
          <a:ln>
            <a:noFill/>
          </a:ln>
        </p:spPr>
        <p:txBody>
          <a:bodyPr anchorCtr="0" anchor="t" bIns="219450" lIns="438900" spcFirstLastPara="1" rIns="438900" wrap="square" tIns="219450">
            <a:no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7" name="Google Shape;37;p5"/>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2194560" y="7368542"/>
            <a:ext cx="19392902" cy="3070858"/>
          </a:xfrm>
          <a:prstGeom prst="rect">
            <a:avLst/>
          </a:prstGeom>
          <a:noFill/>
          <a:ln>
            <a:noFill/>
          </a:ln>
        </p:spPr>
        <p:txBody>
          <a:bodyPr anchorCtr="0" anchor="b" bIns="219450" lIns="438900" spcFirstLastPara="1" rIns="438900" wrap="square" tIns="219450">
            <a:no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3" name="Google Shape;43;p6"/>
          <p:cNvSpPr txBox="1"/>
          <p:nvPr>
            <p:ph idx="2" type="body"/>
          </p:nvPr>
        </p:nvSpPr>
        <p:spPr>
          <a:xfrm>
            <a:off x="2194560" y="10439400"/>
            <a:ext cx="19392902" cy="18966182"/>
          </a:xfrm>
          <a:prstGeom prst="rect">
            <a:avLst/>
          </a:prstGeom>
          <a:noFill/>
          <a:ln>
            <a:noFill/>
          </a:ln>
        </p:spPr>
        <p:txBody>
          <a:bodyPr anchorCtr="0" anchor="t" bIns="219450" lIns="438900" spcFirstLastPara="1" rIns="438900" wrap="square" tIns="219450">
            <a:no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4" name="Google Shape;44;p6"/>
          <p:cNvSpPr txBox="1"/>
          <p:nvPr>
            <p:ph idx="3" type="body"/>
          </p:nvPr>
        </p:nvSpPr>
        <p:spPr>
          <a:xfrm>
            <a:off x="22296122" y="7368542"/>
            <a:ext cx="19400519" cy="3070858"/>
          </a:xfrm>
          <a:prstGeom prst="rect">
            <a:avLst/>
          </a:prstGeom>
          <a:noFill/>
          <a:ln>
            <a:noFill/>
          </a:ln>
        </p:spPr>
        <p:txBody>
          <a:bodyPr anchorCtr="0" anchor="b" bIns="219450" lIns="438900" spcFirstLastPara="1" rIns="438900" wrap="square" tIns="219450">
            <a:no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5" name="Google Shape;45;p6"/>
          <p:cNvSpPr txBox="1"/>
          <p:nvPr>
            <p:ph idx="4" type="body"/>
          </p:nvPr>
        </p:nvSpPr>
        <p:spPr>
          <a:xfrm>
            <a:off x="22296122" y="10439400"/>
            <a:ext cx="19400519" cy="18966182"/>
          </a:xfrm>
          <a:prstGeom prst="rect">
            <a:avLst/>
          </a:prstGeom>
          <a:noFill/>
          <a:ln>
            <a:noFill/>
          </a:ln>
        </p:spPr>
        <p:txBody>
          <a:bodyPr anchorCtr="0" anchor="t" bIns="219450" lIns="438900" spcFirstLastPara="1" rIns="438900" wrap="square" tIns="219450">
            <a:no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6" name="Google Shape;46;p6"/>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194563" y="1310640"/>
            <a:ext cx="14439902" cy="5577840"/>
          </a:xfrm>
          <a:prstGeom prst="rect">
            <a:avLst/>
          </a:prstGeom>
          <a:noFill/>
          <a:ln>
            <a:noFill/>
          </a:ln>
        </p:spPr>
        <p:txBody>
          <a:bodyPr anchorCtr="0" anchor="b" bIns="219450" lIns="438900" spcFirstLastPara="1" rIns="438900" wrap="square" tIns="219450">
            <a:noAutofit/>
          </a:bodyPr>
          <a:lstStyle>
            <a:lvl1pPr lvl="0" algn="l">
              <a:spcBef>
                <a:spcPts val="0"/>
              </a:spcBef>
              <a:spcAft>
                <a:spcPts val="0"/>
              </a:spcAft>
              <a:buClr>
                <a:schemeClr val="dk1"/>
              </a:buClr>
              <a:buSzPts val="9600"/>
              <a:buFont typeface="Calibri"/>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7160241" y="1310643"/>
            <a:ext cx="24536399" cy="28094942"/>
          </a:xfrm>
          <a:prstGeom prst="rect">
            <a:avLst/>
          </a:prstGeom>
          <a:noFill/>
          <a:ln>
            <a:noFill/>
          </a:ln>
        </p:spPr>
        <p:txBody>
          <a:bodyPr anchorCtr="0" anchor="t" bIns="219450" lIns="438900" spcFirstLastPara="1" rIns="438900" wrap="square" tIns="219450">
            <a:noAutofit/>
          </a:bodyPr>
          <a:lstStyle>
            <a:lvl1pPr indent="-1206500" lvl="0" marL="457200" algn="l">
              <a:spcBef>
                <a:spcPts val="3080"/>
              </a:spcBef>
              <a:spcAft>
                <a:spcPts val="0"/>
              </a:spcAft>
              <a:buClr>
                <a:schemeClr val="dk1"/>
              </a:buClr>
              <a:buSzPts val="15400"/>
              <a:buChar char="•"/>
              <a:defRPr sz="15400"/>
            </a:lvl1pPr>
            <a:lvl2pPr indent="-1079500" lvl="1" marL="914400" algn="l">
              <a:spcBef>
                <a:spcPts val="2680"/>
              </a:spcBef>
              <a:spcAft>
                <a:spcPts val="0"/>
              </a:spcAft>
              <a:buClr>
                <a:schemeClr val="dk1"/>
              </a:buClr>
              <a:buSzPts val="13400"/>
              <a:buChar char="–"/>
              <a:defRPr sz="13400"/>
            </a:lvl2pPr>
            <a:lvl3pPr indent="-958850" lvl="2" marL="1371600" algn="l">
              <a:spcBef>
                <a:spcPts val="2300"/>
              </a:spcBef>
              <a:spcAft>
                <a:spcPts val="0"/>
              </a:spcAft>
              <a:buClr>
                <a:schemeClr val="dk1"/>
              </a:buClr>
              <a:buSzPts val="11500"/>
              <a:buChar char="•"/>
              <a:defRPr sz="11500"/>
            </a:lvl3pPr>
            <a:lvl4pPr indent="-838200" lvl="3" marL="1828800" algn="l">
              <a:spcBef>
                <a:spcPts val="1920"/>
              </a:spcBef>
              <a:spcAft>
                <a:spcPts val="0"/>
              </a:spcAft>
              <a:buClr>
                <a:schemeClr val="dk1"/>
              </a:buClr>
              <a:buSzPts val="9600"/>
              <a:buChar char="–"/>
              <a:defRPr sz="9600"/>
            </a:lvl4pPr>
            <a:lvl5pPr indent="-838200" lvl="4" marL="2286000" algn="l">
              <a:spcBef>
                <a:spcPts val="1920"/>
              </a:spcBef>
              <a:spcAft>
                <a:spcPts val="0"/>
              </a:spcAft>
              <a:buClr>
                <a:schemeClr val="dk1"/>
              </a:buClr>
              <a:buSzPts val="9600"/>
              <a:buChar char="»"/>
              <a:defRPr sz="9600"/>
            </a:lvl5pPr>
            <a:lvl6pPr indent="-838200" lvl="5" marL="2743200" algn="l">
              <a:spcBef>
                <a:spcPts val="1920"/>
              </a:spcBef>
              <a:spcAft>
                <a:spcPts val="0"/>
              </a:spcAft>
              <a:buClr>
                <a:schemeClr val="dk1"/>
              </a:buClr>
              <a:buSzPts val="9600"/>
              <a:buChar char="•"/>
              <a:defRPr sz="9600"/>
            </a:lvl6pPr>
            <a:lvl7pPr indent="-838200" lvl="6" marL="3200400" algn="l">
              <a:spcBef>
                <a:spcPts val="1920"/>
              </a:spcBef>
              <a:spcAft>
                <a:spcPts val="0"/>
              </a:spcAft>
              <a:buClr>
                <a:schemeClr val="dk1"/>
              </a:buClr>
              <a:buSzPts val="9600"/>
              <a:buChar char="•"/>
              <a:defRPr sz="9600"/>
            </a:lvl7pPr>
            <a:lvl8pPr indent="-838200" lvl="7" marL="3657600" algn="l">
              <a:spcBef>
                <a:spcPts val="1920"/>
              </a:spcBef>
              <a:spcAft>
                <a:spcPts val="0"/>
              </a:spcAft>
              <a:buClr>
                <a:schemeClr val="dk1"/>
              </a:buClr>
              <a:buSzPts val="9600"/>
              <a:buChar char="•"/>
              <a:defRPr sz="9600"/>
            </a:lvl8pPr>
            <a:lvl9pPr indent="-838200" lvl="8" marL="4114800" algn="l">
              <a:spcBef>
                <a:spcPts val="1920"/>
              </a:spcBef>
              <a:spcAft>
                <a:spcPts val="0"/>
              </a:spcAft>
              <a:buClr>
                <a:schemeClr val="dk1"/>
              </a:buClr>
              <a:buSzPts val="9600"/>
              <a:buChar char="•"/>
              <a:defRPr sz="9600"/>
            </a:lvl9pPr>
          </a:lstStyle>
          <a:p/>
        </p:txBody>
      </p:sp>
      <p:sp>
        <p:nvSpPr>
          <p:cNvPr id="61" name="Google Shape;61;p9"/>
          <p:cNvSpPr txBox="1"/>
          <p:nvPr>
            <p:ph idx="2" type="body"/>
          </p:nvPr>
        </p:nvSpPr>
        <p:spPr>
          <a:xfrm>
            <a:off x="2194563" y="6888483"/>
            <a:ext cx="14439902" cy="22517102"/>
          </a:xfrm>
          <a:prstGeom prst="rect">
            <a:avLst/>
          </a:prstGeom>
          <a:noFill/>
          <a:ln>
            <a:noFill/>
          </a:ln>
        </p:spPr>
        <p:txBody>
          <a:bodyPr anchorCtr="0" anchor="t" bIns="219450" lIns="438900" spcFirstLastPara="1" rIns="438900" wrap="square" tIns="219450">
            <a:no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2" name="Google Shape;62;p9"/>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602982" y="23042880"/>
            <a:ext cx="26334721" cy="2720342"/>
          </a:xfrm>
          <a:prstGeom prst="rect">
            <a:avLst/>
          </a:prstGeom>
          <a:noFill/>
          <a:ln>
            <a:noFill/>
          </a:ln>
        </p:spPr>
        <p:txBody>
          <a:bodyPr anchorCtr="0" anchor="b" bIns="219450" lIns="438900" spcFirstLastPara="1" rIns="438900" wrap="square" tIns="219450">
            <a:noAutofit/>
          </a:bodyPr>
          <a:lstStyle>
            <a:lvl1pPr lvl="0" algn="l">
              <a:spcBef>
                <a:spcPts val="0"/>
              </a:spcBef>
              <a:spcAft>
                <a:spcPts val="0"/>
              </a:spcAft>
              <a:buClr>
                <a:schemeClr val="dk1"/>
              </a:buClr>
              <a:buSzPts val="9600"/>
              <a:buFont typeface="Calibri"/>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8602982" y="2941320"/>
            <a:ext cx="26334721" cy="19751040"/>
          </a:xfrm>
          <a:prstGeom prst="rect">
            <a:avLst/>
          </a:prstGeom>
          <a:noFill/>
          <a:ln>
            <a:noFill/>
          </a:ln>
        </p:spPr>
        <p:txBody>
          <a:bodyPr anchorCtr="0" anchor="t" bIns="219450" lIns="438900" spcFirstLastPara="1" rIns="438900" wrap="square" tIns="219450">
            <a:noAutofit/>
          </a:bodyPr>
          <a:lstStyle>
            <a:lvl1pPr lvl="0" marR="0" rtl="0" algn="l">
              <a:spcBef>
                <a:spcPts val="3080"/>
              </a:spcBef>
              <a:spcAft>
                <a:spcPts val="0"/>
              </a:spcAft>
              <a:buClr>
                <a:schemeClr val="dk1"/>
              </a:buClr>
              <a:buSzPts val="15400"/>
              <a:buFont typeface="Arial"/>
              <a:buNone/>
              <a:defRPr b="0" i="0" sz="15400" u="none" cap="none" strike="noStrike">
                <a:solidFill>
                  <a:schemeClr val="dk1"/>
                </a:solidFill>
                <a:latin typeface="Calibri"/>
                <a:ea typeface="Calibri"/>
                <a:cs typeface="Calibri"/>
                <a:sym typeface="Calibri"/>
              </a:defRPr>
            </a:lvl1pPr>
            <a:lvl2pPr lvl="1" marR="0" rtl="0" algn="l">
              <a:spcBef>
                <a:spcPts val="2680"/>
              </a:spcBef>
              <a:spcAft>
                <a:spcPts val="0"/>
              </a:spcAft>
              <a:buClr>
                <a:schemeClr val="dk1"/>
              </a:buClr>
              <a:buSzPts val="13400"/>
              <a:buFont typeface="Arial"/>
              <a:buNone/>
              <a:defRPr b="0" i="0" sz="13400" u="none" cap="none" strike="noStrike">
                <a:solidFill>
                  <a:schemeClr val="dk1"/>
                </a:solidFill>
                <a:latin typeface="Calibri"/>
                <a:ea typeface="Calibri"/>
                <a:cs typeface="Calibri"/>
                <a:sym typeface="Calibri"/>
              </a:defRPr>
            </a:lvl2pPr>
            <a:lvl3pPr lvl="2" marR="0" rtl="0" algn="l">
              <a:spcBef>
                <a:spcPts val="2300"/>
              </a:spcBef>
              <a:spcAft>
                <a:spcPts val="0"/>
              </a:spcAft>
              <a:buClr>
                <a:schemeClr val="dk1"/>
              </a:buClr>
              <a:buSzPts val="11500"/>
              <a:buFont typeface="Arial"/>
              <a:buNone/>
              <a:defRPr b="0" i="0" sz="11500" u="none" cap="none" strike="noStrike">
                <a:solidFill>
                  <a:schemeClr val="dk1"/>
                </a:solidFill>
                <a:latin typeface="Calibri"/>
                <a:ea typeface="Calibri"/>
                <a:cs typeface="Calibri"/>
                <a:sym typeface="Calibri"/>
              </a:defRPr>
            </a:lvl3pPr>
            <a:lvl4pPr lvl="3"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602982" y="25763222"/>
            <a:ext cx="26334721" cy="3863338"/>
          </a:xfrm>
          <a:prstGeom prst="rect">
            <a:avLst/>
          </a:prstGeom>
          <a:noFill/>
          <a:ln>
            <a:noFill/>
          </a:ln>
        </p:spPr>
        <p:txBody>
          <a:bodyPr anchorCtr="0" anchor="t" bIns="219450" lIns="438900" spcFirstLastPara="1" rIns="438900" wrap="square" tIns="219450">
            <a:no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9" name="Google Shape;69;p10"/>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194560" y="7680963"/>
            <a:ext cx="39502081" cy="21724621"/>
          </a:xfrm>
          <a:prstGeom prst="rect">
            <a:avLst/>
          </a:prstGeom>
          <a:noFill/>
          <a:ln>
            <a:noFill/>
          </a:ln>
        </p:spPr>
        <p:txBody>
          <a:bodyPr anchorCtr="0" anchor="t" bIns="219450" lIns="438900" spcFirstLastPara="1" rIns="438900" wrap="square" tIns="21945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marR="0" rtl="0" algn="l">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b="0" i="0" sz="5800" u="none" cap="none" strike="noStrike">
                <a:solidFill>
                  <a:srgbClr val="888888"/>
                </a:solidFill>
                <a:latin typeface="Calibri"/>
                <a:ea typeface="Calibri"/>
                <a:cs typeface="Calibri"/>
                <a:sym typeface="Calibri"/>
              </a:defRPr>
            </a:lvl1pPr>
            <a:lvl2pPr indent="0" lvl="1" marL="0" marR="0" rtl="0" algn="r">
              <a:spcBef>
                <a:spcPts val="0"/>
              </a:spcBef>
              <a:buNone/>
              <a:defRPr b="0" i="0" sz="5800" u="none" cap="none" strike="noStrike">
                <a:solidFill>
                  <a:srgbClr val="888888"/>
                </a:solidFill>
                <a:latin typeface="Calibri"/>
                <a:ea typeface="Calibri"/>
                <a:cs typeface="Calibri"/>
                <a:sym typeface="Calibri"/>
              </a:defRPr>
            </a:lvl2pPr>
            <a:lvl3pPr indent="0" lvl="2" marL="0" marR="0" rtl="0" algn="r">
              <a:spcBef>
                <a:spcPts val="0"/>
              </a:spcBef>
              <a:buNone/>
              <a:defRPr b="0" i="0" sz="5800" u="none" cap="none" strike="noStrike">
                <a:solidFill>
                  <a:srgbClr val="888888"/>
                </a:solidFill>
                <a:latin typeface="Calibri"/>
                <a:ea typeface="Calibri"/>
                <a:cs typeface="Calibri"/>
                <a:sym typeface="Calibri"/>
              </a:defRPr>
            </a:lvl3pPr>
            <a:lvl4pPr indent="0" lvl="3" marL="0" marR="0" rtl="0" algn="r">
              <a:spcBef>
                <a:spcPts val="0"/>
              </a:spcBef>
              <a:buNone/>
              <a:defRPr b="0" i="0" sz="5800" u="none" cap="none" strike="noStrike">
                <a:solidFill>
                  <a:srgbClr val="888888"/>
                </a:solidFill>
                <a:latin typeface="Calibri"/>
                <a:ea typeface="Calibri"/>
                <a:cs typeface="Calibri"/>
                <a:sym typeface="Calibri"/>
              </a:defRPr>
            </a:lvl4pPr>
            <a:lvl5pPr indent="0" lvl="4" marL="0" marR="0" rtl="0" algn="r">
              <a:spcBef>
                <a:spcPts val="0"/>
              </a:spcBef>
              <a:buNone/>
              <a:defRPr b="0" i="0" sz="5800" u="none" cap="none" strike="noStrike">
                <a:solidFill>
                  <a:srgbClr val="888888"/>
                </a:solidFill>
                <a:latin typeface="Calibri"/>
                <a:ea typeface="Calibri"/>
                <a:cs typeface="Calibri"/>
                <a:sym typeface="Calibri"/>
              </a:defRPr>
            </a:lvl5pPr>
            <a:lvl6pPr indent="0" lvl="5" marL="0" marR="0" rtl="0" algn="r">
              <a:spcBef>
                <a:spcPts val="0"/>
              </a:spcBef>
              <a:buNone/>
              <a:defRPr b="0" i="0" sz="5800" u="none" cap="none" strike="noStrike">
                <a:solidFill>
                  <a:srgbClr val="888888"/>
                </a:solidFill>
                <a:latin typeface="Calibri"/>
                <a:ea typeface="Calibri"/>
                <a:cs typeface="Calibri"/>
                <a:sym typeface="Calibri"/>
              </a:defRPr>
            </a:lvl6pPr>
            <a:lvl7pPr indent="0" lvl="6" marL="0" marR="0" rtl="0" algn="r">
              <a:spcBef>
                <a:spcPts val="0"/>
              </a:spcBef>
              <a:buNone/>
              <a:defRPr b="0" i="0" sz="5800" u="none" cap="none" strike="noStrike">
                <a:solidFill>
                  <a:srgbClr val="888888"/>
                </a:solidFill>
                <a:latin typeface="Calibri"/>
                <a:ea typeface="Calibri"/>
                <a:cs typeface="Calibri"/>
                <a:sym typeface="Calibri"/>
              </a:defRPr>
            </a:lvl7pPr>
            <a:lvl8pPr indent="0" lvl="7" marL="0" marR="0" rtl="0" algn="r">
              <a:spcBef>
                <a:spcPts val="0"/>
              </a:spcBef>
              <a:buNone/>
              <a:defRPr b="0" i="0" sz="5800" u="none" cap="none" strike="noStrike">
                <a:solidFill>
                  <a:srgbClr val="888888"/>
                </a:solidFill>
                <a:latin typeface="Calibri"/>
                <a:ea typeface="Calibri"/>
                <a:cs typeface="Calibri"/>
                <a:sym typeface="Calibri"/>
              </a:defRPr>
            </a:lvl8pPr>
            <a:lvl9pPr indent="0" lvl="8" marL="0" marR="0" rtl="0" algn="r">
              <a:spcBef>
                <a:spcPts val="0"/>
              </a:spcBef>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11" Type="http://schemas.openxmlformats.org/officeDocument/2006/relationships/image" Target="../media/image6.png"/><Relationship Id="rId10" Type="http://schemas.openxmlformats.org/officeDocument/2006/relationships/image" Target="../media/image8.jp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3.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50" y="32887450"/>
            <a:ext cx="43891200" cy="28623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sp>
        <p:nvSpPr>
          <p:cNvPr id="90" name="Google Shape;90;p13"/>
          <p:cNvSpPr/>
          <p:nvPr/>
        </p:nvSpPr>
        <p:spPr>
          <a:xfrm>
            <a:off x="12088800" y="9430850"/>
            <a:ext cx="20029500" cy="90054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nvSpPr>
        <p:spPr>
          <a:xfrm>
            <a:off x="11698175" y="5845275"/>
            <a:ext cx="20343900" cy="2725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dk1"/>
                </a:solidFill>
                <a:latin typeface="Calibri"/>
                <a:ea typeface="Calibri"/>
                <a:cs typeface="Calibri"/>
                <a:sym typeface="Calibri"/>
              </a:rPr>
              <a:t>Purpose</a:t>
            </a:r>
            <a:endParaRPr sz="7200"/>
          </a:p>
          <a:p>
            <a:pPr indent="0" lvl="0" marL="0" marR="0" rtl="0" algn="ctr">
              <a:spcBef>
                <a:spcPts val="0"/>
              </a:spcBef>
              <a:spcAft>
                <a:spcPts val="0"/>
              </a:spcAft>
              <a:buNone/>
            </a:pPr>
            <a:r>
              <a:rPr lang="en-US" sz="4000">
                <a:solidFill>
                  <a:schemeClr val="dk1"/>
                </a:solidFill>
                <a:latin typeface="Calibri"/>
                <a:ea typeface="Calibri"/>
                <a:cs typeface="Calibri"/>
                <a:sym typeface="Calibri"/>
              </a:rPr>
              <a:t>A voice activated, assistive robotic arm that will retrieve items from within its workspace upon request. It is designed to assist those who are limited in physical capacity while also being able to increase overall productivity.</a:t>
            </a:r>
            <a:endParaRPr sz="4000">
              <a:solidFill>
                <a:schemeClr val="dk1"/>
              </a:solidFill>
              <a:latin typeface="Calibri"/>
              <a:ea typeface="Calibri"/>
              <a:cs typeface="Calibri"/>
              <a:sym typeface="Calibri"/>
            </a:endParaRPr>
          </a:p>
        </p:txBody>
      </p:sp>
      <p:sp>
        <p:nvSpPr>
          <p:cNvPr id="92" name="Google Shape;92;p13"/>
          <p:cNvSpPr/>
          <p:nvPr/>
        </p:nvSpPr>
        <p:spPr>
          <a:xfrm>
            <a:off x="0" y="-26900"/>
            <a:ext cx="43891200" cy="5847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nvSpPr>
        <p:spPr>
          <a:xfrm>
            <a:off x="5867400" y="609600"/>
            <a:ext cx="32994600" cy="3581400"/>
          </a:xfrm>
          <a:prstGeom prst="rect">
            <a:avLst/>
          </a:prstGeom>
          <a:noFill/>
          <a:ln>
            <a:noFill/>
          </a:ln>
        </p:spPr>
        <p:txBody>
          <a:bodyPr anchorCtr="0" anchor="t" bIns="219450" lIns="438900" spcFirstLastPara="1" rIns="438900" wrap="square" tIns="219450">
            <a:noAutofit/>
          </a:bodyPr>
          <a:lstStyle/>
          <a:p>
            <a:pPr indent="0" lvl="0" marL="0" marR="0" rtl="0" algn="ctr">
              <a:spcBef>
                <a:spcPts val="0"/>
              </a:spcBef>
              <a:spcAft>
                <a:spcPts val="0"/>
              </a:spcAft>
              <a:buNone/>
            </a:pPr>
            <a:r>
              <a:rPr b="1" lang="en-US" sz="13000">
                <a:solidFill>
                  <a:srgbClr val="FFFFFF"/>
                </a:solidFill>
                <a:latin typeface="Calibri"/>
                <a:ea typeface="Calibri"/>
                <a:cs typeface="Calibri"/>
                <a:sym typeface="Calibri"/>
              </a:rPr>
              <a:t>Knuckles, The Assistive Robotic Arm</a:t>
            </a:r>
            <a:endParaRPr b="1" sz="13000" u="none" cap="none" strike="noStrike">
              <a:solidFill>
                <a:srgbClr val="FFFFFF"/>
              </a:solidFill>
              <a:latin typeface="Calibri"/>
              <a:ea typeface="Calibri"/>
              <a:cs typeface="Calibri"/>
              <a:sym typeface="Calibri"/>
            </a:endParaRPr>
          </a:p>
        </p:txBody>
      </p:sp>
      <p:sp>
        <p:nvSpPr>
          <p:cNvPr id="94" name="Google Shape;94;p13"/>
          <p:cNvSpPr txBox="1"/>
          <p:nvPr/>
        </p:nvSpPr>
        <p:spPr>
          <a:xfrm>
            <a:off x="9401400" y="2706075"/>
            <a:ext cx="25926600" cy="313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000">
                <a:solidFill>
                  <a:srgbClr val="FFFFFF"/>
                </a:solidFill>
                <a:latin typeface="Calibri"/>
                <a:ea typeface="Calibri"/>
                <a:cs typeface="Calibri"/>
                <a:sym typeface="Calibri"/>
              </a:rPr>
              <a:t>Andrew Blanchard, Matthew van Zuilekom, Rym Benchaabane, Paola Hernandez</a:t>
            </a:r>
            <a:br>
              <a:rPr b="1" i="0" lang="en-US" sz="6000" u="none" cap="none" strike="noStrike">
                <a:solidFill>
                  <a:srgbClr val="FFFFFF"/>
                </a:solidFill>
                <a:latin typeface="Calibri"/>
                <a:ea typeface="Calibri"/>
                <a:cs typeface="Calibri"/>
                <a:sym typeface="Calibri"/>
              </a:rPr>
            </a:br>
            <a:r>
              <a:rPr b="1" lang="en-US" sz="6000">
                <a:solidFill>
                  <a:srgbClr val="FFFFFF"/>
                </a:solidFill>
                <a:latin typeface="Calibri"/>
                <a:ea typeface="Calibri"/>
                <a:cs typeface="Calibri"/>
                <a:sym typeface="Calibri"/>
              </a:rPr>
              <a:t>Sponsored by </a:t>
            </a:r>
            <a:r>
              <a:rPr b="1" lang="en-US" sz="6000" u="none" cap="none" strike="noStrike">
                <a:solidFill>
                  <a:srgbClr val="FFFFFF"/>
                </a:solidFill>
                <a:latin typeface="Calibri"/>
                <a:ea typeface="Calibri"/>
                <a:cs typeface="Calibri"/>
                <a:sym typeface="Calibri"/>
              </a:rPr>
              <a:t>IEE</a:t>
            </a:r>
            <a:r>
              <a:rPr b="1" lang="en-US" sz="6000">
                <a:solidFill>
                  <a:srgbClr val="FFFFFF"/>
                </a:solidFill>
                <a:latin typeface="Calibri"/>
                <a:ea typeface="Calibri"/>
                <a:cs typeface="Calibri"/>
                <a:sym typeface="Calibri"/>
              </a:rPr>
              <a:t>E UH Makers</a:t>
            </a:r>
            <a:endParaRPr b="1" sz="6000" u="none" cap="none" strike="noStrike">
              <a:solidFill>
                <a:srgbClr val="FFFFFF"/>
              </a:solidFill>
              <a:latin typeface="Calibri"/>
              <a:ea typeface="Calibri"/>
              <a:cs typeface="Calibri"/>
              <a:sym typeface="Calibri"/>
            </a:endParaRPr>
          </a:p>
        </p:txBody>
      </p:sp>
      <p:sp>
        <p:nvSpPr>
          <p:cNvPr id="95" name="Google Shape;95;p13"/>
          <p:cNvSpPr txBox="1"/>
          <p:nvPr/>
        </p:nvSpPr>
        <p:spPr>
          <a:xfrm>
            <a:off x="228600" y="5835025"/>
            <a:ext cx="11125200" cy="5847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7200">
                <a:solidFill>
                  <a:schemeClr val="dk1"/>
                </a:solidFill>
                <a:latin typeface="Calibri"/>
                <a:ea typeface="Calibri"/>
                <a:cs typeface="Calibri"/>
                <a:sym typeface="Calibri"/>
              </a:rPr>
              <a:t>Introduction</a:t>
            </a:r>
            <a:endParaRPr sz="7200"/>
          </a:p>
          <a:p>
            <a:pPr indent="0" lvl="0" marL="0" rtl="0" algn="l">
              <a:lnSpc>
                <a:spcPct val="100000"/>
              </a:lnSpc>
              <a:spcBef>
                <a:spcPts val="0"/>
              </a:spcBef>
              <a:spcAft>
                <a:spcPts val="0"/>
              </a:spcAft>
              <a:buNone/>
            </a:pPr>
            <a:r>
              <a:rPr b="1" lang="en-US" sz="4000">
                <a:solidFill>
                  <a:srgbClr val="FF0000"/>
                </a:solidFill>
                <a:latin typeface="Calibri"/>
                <a:ea typeface="Calibri"/>
                <a:cs typeface="Calibri"/>
                <a:sym typeface="Calibri"/>
              </a:rPr>
              <a:t>Problem:</a:t>
            </a:r>
            <a:r>
              <a:rPr lang="en-US" sz="4000">
                <a:solidFill>
                  <a:schemeClr val="dk1"/>
                </a:solidFill>
                <a:latin typeface="Calibri"/>
                <a:ea typeface="Calibri"/>
                <a:cs typeface="Calibri"/>
                <a:sym typeface="Calibri"/>
              </a:rPr>
              <a:t> People are rushed and tend to multitask. According to the scientific journal, </a:t>
            </a:r>
            <a:r>
              <a:rPr i="1" lang="en-US" sz="4000">
                <a:solidFill>
                  <a:schemeClr val="dk1"/>
                </a:solidFill>
                <a:latin typeface="Calibri"/>
                <a:ea typeface="Calibri"/>
                <a:cs typeface="Calibri"/>
                <a:sym typeface="Calibri"/>
              </a:rPr>
              <a:t>Current Biology</a:t>
            </a:r>
            <a:r>
              <a:rPr lang="en-US" sz="4000">
                <a:solidFill>
                  <a:schemeClr val="dk1"/>
                </a:solidFill>
                <a:latin typeface="Calibri"/>
                <a:ea typeface="Calibri"/>
                <a:cs typeface="Calibri"/>
                <a:sym typeface="Calibri"/>
              </a:rPr>
              <a:t>, attempting to multitask reduces productivity by around 40%. </a:t>
            </a:r>
            <a:r>
              <a:rPr i="1" lang="en-US" sz="4000">
                <a:solidFill>
                  <a:schemeClr val="dk1"/>
                </a:solidFill>
                <a:latin typeface="Calibri"/>
                <a:ea typeface="Calibri"/>
                <a:cs typeface="Calibri"/>
                <a:sym typeface="Calibri"/>
              </a:rPr>
              <a:t>SMF Mutual Insurance</a:t>
            </a:r>
            <a:r>
              <a:rPr lang="en-US" sz="4000">
                <a:solidFill>
                  <a:schemeClr val="dk1"/>
                </a:solidFill>
                <a:latin typeface="Calibri"/>
                <a:ea typeface="Calibri"/>
                <a:cs typeface="Calibri"/>
                <a:sym typeface="Calibri"/>
              </a:rPr>
              <a:t> adds that multitasking can lead to dexterity incidents while performing hands-on work.</a:t>
            </a:r>
            <a:endParaRPr sz="4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US" sz="4000">
                <a:solidFill>
                  <a:srgbClr val="FF0000"/>
                </a:solidFill>
                <a:latin typeface="Calibri"/>
                <a:ea typeface="Calibri"/>
                <a:cs typeface="Calibri"/>
                <a:sym typeface="Calibri"/>
              </a:rPr>
              <a:t>Need: </a:t>
            </a:r>
            <a:r>
              <a:rPr lang="en-US" sz="4000">
                <a:solidFill>
                  <a:schemeClr val="dk1"/>
                </a:solidFill>
                <a:latin typeface="Calibri"/>
                <a:ea typeface="Calibri"/>
                <a:cs typeface="Calibri"/>
                <a:sym typeface="Calibri"/>
              </a:rPr>
              <a:t>A tool that will help the user multitask, increase productivity and avoid dexterity incidents.</a:t>
            </a:r>
            <a:endParaRPr sz="40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br>
              <a:rPr lang="en-US" sz="3600">
                <a:solidFill>
                  <a:schemeClr val="dk1"/>
                </a:solidFill>
                <a:latin typeface="Calibri"/>
                <a:ea typeface="Calibri"/>
                <a:cs typeface="Calibri"/>
                <a:sym typeface="Calibri"/>
              </a:rPr>
            </a:br>
            <a:endParaRPr sz="3600">
              <a:solidFill>
                <a:schemeClr val="dk1"/>
              </a:solidFill>
              <a:latin typeface="Calibri"/>
              <a:ea typeface="Calibri"/>
              <a:cs typeface="Calibri"/>
              <a:sym typeface="Calibri"/>
            </a:endParaRPr>
          </a:p>
        </p:txBody>
      </p:sp>
      <p:sp>
        <p:nvSpPr>
          <p:cNvPr id="96" name="Google Shape;96;p13"/>
          <p:cNvSpPr txBox="1"/>
          <p:nvPr/>
        </p:nvSpPr>
        <p:spPr>
          <a:xfrm>
            <a:off x="228600" y="12041250"/>
            <a:ext cx="11545800" cy="181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7200">
                <a:solidFill>
                  <a:schemeClr val="dk1"/>
                </a:solidFill>
                <a:latin typeface="Calibri"/>
                <a:ea typeface="Calibri"/>
                <a:cs typeface="Calibri"/>
                <a:sym typeface="Calibri"/>
              </a:rPr>
              <a:t>Design Considerations</a:t>
            </a:r>
            <a:endParaRPr sz="7200">
              <a:solidFill>
                <a:schemeClr val="dk1"/>
              </a:solidFill>
              <a:latin typeface="Calibri"/>
              <a:ea typeface="Calibri"/>
              <a:cs typeface="Calibri"/>
              <a:sym typeface="Calibri"/>
            </a:endParaRPr>
          </a:p>
          <a:p>
            <a:pPr indent="-533400" lvl="0" marL="457200" marR="0" rtl="0" algn="l">
              <a:spcBef>
                <a:spcPts val="0"/>
              </a:spcBef>
              <a:spcAft>
                <a:spcPts val="0"/>
              </a:spcAft>
              <a:buClr>
                <a:srgbClr val="FF0000"/>
              </a:buClr>
              <a:buSzPts val="4800"/>
              <a:buFont typeface="Calibri"/>
              <a:buChar char="●"/>
            </a:pPr>
            <a:r>
              <a:rPr b="1" lang="en-US" sz="4800">
                <a:solidFill>
                  <a:schemeClr val="dk1"/>
                </a:solidFill>
                <a:latin typeface="Calibri"/>
                <a:ea typeface="Calibri"/>
                <a:cs typeface="Calibri"/>
                <a:sym typeface="Calibri"/>
              </a:rPr>
              <a:t>Voice Input</a:t>
            </a:r>
            <a:endParaRPr b="1" sz="48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b="1" lang="en-US" sz="4000">
                <a:solidFill>
                  <a:srgbClr val="FF0000"/>
                </a:solidFill>
                <a:latin typeface="Calibri"/>
                <a:ea typeface="Calibri"/>
                <a:cs typeface="Calibri"/>
                <a:sym typeface="Calibri"/>
              </a:rPr>
              <a:t>Multi-directional Microphone:</a:t>
            </a:r>
            <a:r>
              <a:rPr lang="en-US" sz="4000">
                <a:solidFill>
                  <a:schemeClr val="dk1"/>
                </a:solidFill>
                <a:latin typeface="Calibri"/>
                <a:ea typeface="Calibri"/>
                <a:cs typeface="Calibri"/>
                <a:sym typeface="Calibri"/>
              </a:rPr>
              <a:t> Allows user to be heard from anywhere within room</a:t>
            </a:r>
            <a:endParaRPr sz="40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b="1" lang="en-US" sz="4000">
                <a:solidFill>
                  <a:srgbClr val="FF0000"/>
                </a:solidFill>
                <a:latin typeface="Calibri"/>
                <a:ea typeface="Calibri"/>
                <a:cs typeface="Calibri"/>
                <a:sym typeface="Calibri"/>
              </a:rPr>
              <a:t>Alexa Voice Service:</a:t>
            </a:r>
            <a:r>
              <a:rPr lang="en-US" sz="4000">
                <a:solidFill>
                  <a:schemeClr val="dk1"/>
                </a:solidFill>
                <a:latin typeface="Calibri"/>
                <a:ea typeface="Calibri"/>
                <a:cs typeface="Calibri"/>
                <a:sym typeface="Calibri"/>
              </a:rPr>
              <a:t> Convert voice-to-text without </a:t>
            </a:r>
            <a:r>
              <a:rPr lang="en-US" sz="4000">
                <a:solidFill>
                  <a:schemeClr val="dk1"/>
                </a:solidFill>
                <a:latin typeface="Calibri"/>
                <a:ea typeface="Calibri"/>
                <a:cs typeface="Calibri"/>
                <a:sym typeface="Calibri"/>
              </a:rPr>
              <a:t>developing a voice recognition library</a:t>
            </a:r>
            <a:endParaRPr sz="4000">
              <a:solidFill>
                <a:schemeClr val="dk1"/>
              </a:solidFill>
              <a:latin typeface="Calibri"/>
              <a:ea typeface="Calibri"/>
              <a:cs typeface="Calibri"/>
              <a:sym typeface="Calibri"/>
            </a:endParaRPr>
          </a:p>
          <a:p>
            <a:pPr indent="-533400" lvl="0" marL="457200" marR="0" rtl="0" algn="l">
              <a:spcBef>
                <a:spcPts val="0"/>
              </a:spcBef>
              <a:spcAft>
                <a:spcPts val="0"/>
              </a:spcAft>
              <a:buClr>
                <a:srgbClr val="FF0000"/>
              </a:buClr>
              <a:buSzPts val="4800"/>
              <a:buFont typeface="Calibri"/>
              <a:buChar char="●"/>
            </a:pPr>
            <a:r>
              <a:rPr b="1" lang="en-US" sz="4800">
                <a:solidFill>
                  <a:schemeClr val="dk1"/>
                </a:solidFill>
                <a:latin typeface="Calibri"/>
                <a:ea typeface="Calibri"/>
                <a:cs typeface="Calibri"/>
                <a:sym typeface="Calibri"/>
              </a:rPr>
              <a:t>Camera Input </a:t>
            </a:r>
            <a:endParaRPr b="1" sz="48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b="1" lang="en-US" sz="4000">
                <a:solidFill>
                  <a:srgbClr val="FF0000"/>
                </a:solidFill>
                <a:latin typeface="Calibri"/>
                <a:ea typeface="Calibri"/>
                <a:cs typeface="Calibri"/>
                <a:sym typeface="Calibri"/>
              </a:rPr>
              <a:t>AprilTags:</a:t>
            </a:r>
            <a:r>
              <a:rPr b="1" lang="en-US" sz="4000">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Tags provide the translation, distance, and orientation with respect to the camera instead of using an object detection algorithm</a:t>
            </a:r>
            <a:endParaRPr sz="40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b="1" lang="en-US" sz="4000">
                <a:solidFill>
                  <a:srgbClr val="FF0000"/>
                </a:solidFill>
                <a:latin typeface="Calibri"/>
                <a:ea typeface="Calibri"/>
                <a:cs typeface="Calibri"/>
                <a:sym typeface="Calibri"/>
              </a:rPr>
              <a:t>RealSense Camera:</a:t>
            </a:r>
            <a:r>
              <a:rPr lang="en-US" sz="4000">
                <a:solidFill>
                  <a:schemeClr val="dk1"/>
                </a:solidFill>
                <a:latin typeface="Calibri"/>
                <a:ea typeface="Calibri"/>
                <a:cs typeface="Calibri"/>
                <a:sym typeface="Calibri"/>
              </a:rPr>
              <a:t> Small lightweight camera</a:t>
            </a:r>
            <a:endParaRPr sz="4000">
              <a:solidFill>
                <a:schemeClr val="dk1"/>
              </a:solidFill>
              <a:latin typeface="Calibri"/>
              <a:ea typeface="Calibri"/>
              <a:cs typeface="Calibri"/>
              <a:sym typeface="Calibri"/>
            </a:endParaRPr>
          </a:p>
          <a:p>
            <a:pPr indent="-533400" lvl="0" marL="457200" marR="0" rtl="0" algn="l">
              <a:spcBef>
                <a:spcPts val="0"/>
              </a:spcBef>
              <a:spcAft>
                <a:spcPts val="0"/>
              </a:spcAft>
              <a:buClr>
                <a:srgbClr val="FF0000"/>
              </a:buClr>
              <a:buSzPts val="4800"/>
              <a:buFont typeface="Calibri"/>
              <a:buChar char="●"/>
            </a:pPr>
            <a:r>
              <a:rPr b="1" lang="en-US" sz="4800">
                <a:solidFill>
                  <a:schemeClr val="dk1"/>
                </a:solidFill>
                <a:latin typeface="Calibri"/>
                <a:ea typeface="Calibri"/>
                <a:cs typeface="Calibri"/>
                <a:sym typeface="Calibri"/>
              </a:rPr>
              <a:t>Power System</a:t>
            </a:r>
            <a:endParaRPr b="1" sz="48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b="1" lang="en-US" sz="4000">
                <a:solidFill>
                  <a:srgbClr val="FF0000"/>
                </a:solidFill>
                <a:latin typeface="Calibri"/>
                <a:ea typeface="Calibri"/>
                <a:cs typeface="Calibri"/>
                <a:sym typeface="Calibri"/>
              </a:rPr>
              <a:t>120V Mains: </a:t>
            </a:r>
            <a:r>
              <a:rPr lang="en-US" sz="4000">
                <a:solidFill>
                  <a:schemeClr val="dk1"/>
                </a:solidFill>
                <a:latin typeface="Calibri"/>
                <a:ea typeface="Calibri"/>
                <a:cs typeface="Calibri"/>
                <a:sym typeface="Calibri"/>
              </a:rPr>
              <a:t>Knuckles can easily be plugged in anywhere.</a:t>
            </a:r>
            <a:endParaRPr sz="40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b="1" lang="en-US" sz="4000">
                <a:solidFill>
                  <a:srgbClr val="FF0000"/>
                </a:solidFill>
                <a:latin typeface="Calibri"/>
                <a:ea typeface="Calibri"/>
                <a:cs typeface="Calibri"/>
                <a:sym typeface="Calibri"/>
              </a:rPr>
              <a:t>24V Converter</a:t>
            </a:r>
            <a:r>
              <a:rPr b="1" lang="en-US" sz="4000">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To provide 24V to some motors if more power is needed</a:t>
            </a:r>
            <a:endParaRPr sz="40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b="1" lang="en-US" sz="4000">
                <a:solidFill>
                  <a:srgbClr val="FF0000"/>
                </a:solidFill>
                <a:latin typeface="Calibri"/>
                <a:ea typeface="Calibri"/>
                <a:cs typeface="Calibri"/>
                <a:sym typeface="Calibri"/>
              </a:rPr>
              <a:t>12V Converter</a:t>
            </a:r>
            <a:r>
              <a:rPr lang="en-US" sz="4000">
                <a:solidFill>
                  <a:srgbClr val="FF0000"/>
                </a:solidFill>
                <a:latin typeface="Calibri"/>
                <a:ea typeface="Calibri"/>
                <a:cs typeface="Calibri"/>
                <a:sym typeface="Calibri"/>
              </a:rPr>
              <a:t>:</a:t>
            </a:r>
            <a:r>
              <a:rPr lang="en-US" sz="4000">
                <a:solidFill>
                  <a:schemeClr val="dk1"/>
                </a:solidFill>
                <a:latin typeface="Calibri"/>
                <a:ea typeface="Calibri"/>
                <a:cs typeface="Calibri"/>
                <a:sym typeface="Calibri"/>
              </a:rPr>
              <a:t> To provide 12V to some motors</a:t>
            </a:r>
            <a:endParaRPr sz="4000">
              <a:solidFill>
                <a:schemeClr val="dk1"/>
              </a:solidFill>
              <a:latin typeface="Calibri"/>
              <a:ea typeface="Calibri"/>
              <a:cs typeface="Calibri"/>
              <a:sym typeface="Calibri"/>
            </a:endParaRPr>
          </a:p>
          <a:p>
            <a:pPr indent="-533400" lvl="0" marL="457200" marR="0" rtl="0" algn="l">
              <a:spcBef>
                <a:spcPts val="0"/>
              </a:spcBef>
              <a:spcAft>
                <a:spcPts val="0"/>
              </a:spcAft>
              <a:buClr>
                <a:srgbClr val="FF0000"/>
              </a:buClr>
              <a:buSzPts val="4800"/>
              <a:buFont typeface="Calibri"/>
              <a:buChar char="●"/>
            </a:pPr>
            <a:r>
              <a:rPr b="1" lang="en-US" sz="4800">
                <a:solidFill>
                  <a:schemeClr val="dk1"/>
                </a:solidFill>
                <a:latin typeface="Calibri"/>
                <a:ea typeface="Calibri"/>
                <a:cs typeface="Calibri"/>
                <a:sym typeface="Calibri"/>
              </a:rPr>
              <a:t>Graphical User Interface</a:t>
            </a:r>
            <a:endParaRPr b="1" sz="48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b="1" lang="en-US" sz="4000">
                <a:solidFill>
                  <a:srgbClr val="FF0000"/>
                </a:solidFill>
                <a:latin typeface="Calibri"/>
                <a:ea typeface="Calibri"/>
                <a:cs typeface="Calibri"/>
                <a:sym typeface="Calibri"/>
              </a:rPr>
              <a:t>User-friendly Interface:</a:t>
            </a:r>
            <a:r>
              <a:rPr b="1" lang="en-US" sz="4000">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To view Knuckles’ status and program updates</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sp>
        <p:nvSpPr>
          <p:cNvPr id="97" name="Google Shape;97;p13"/>
          <p:cNvSpPr txBox="1"/>
          <p:nvPr/>
        </p:nvSpPr>
        <p:spPr>
          <a:xfrm>
            <a:off x="33451800" y="5791200"/>
            <a:ext cx="11125200" cy="584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dk1"/>
                </a:solidFill>
                <a:latin typeface="Calibri"/>
                <a:ea typeface="Calibri"/>
                <a:cs typeface="Calibri"/>
                <a:sym typeface="Calibri"/>
              </a:rPr>
              <a:t>Specifications</a:t>
            </a:r>
            <a:endParaRPr sz="7200">
              <a:solidFill>
                <a:schemeClr val="dk1"/>
              </a:solidFill>
              <a:latin typeface="Calibri"/>
              <a:ea typeface="Calibri"/>
              <a:cs typeface="Calibri"/>
              <a:sym typeface="Calibri"/>
            </a:endParaRPr>
          </a:p>
          <a:p>
            <a:pPr indent="-482600" lvl="0" marL="457200" rtl="0" algn="l">
              <a:lnSpc>
                <a:spcPct val="100000"/>
              </a:lnSpc>
              <a:spcBef>
                <a:spcPts val="600"/>
              </a:spcBef>
              <a:spcAft>
                <a:spcPts val="0"/>
              </a:spcAft>
              <a:buClr>
                <a:srgbClr val="FF0000"/>
              </a:buClr>
              <a:buSzPts val="4000"/>
              <a:buFont typeface="Calibri"/>
              <a:buChar char="●"/>
            </a:pPr>
            <a:r>
              <a:rPr lang="en-US" sz="4000">
                <a:latin typeface="Calibri"/>
                <a:ea typeface="Calibri"/>
                <a:cs typeface="Calibri"/>
                <a:sym typeface="Calibri"/>
              </a:rPr>
              <a:t>Degrees of Freedom (DOF) Arm – Five</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Accuracy Voice Interpretation – 90%</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Minimum Voltage for Motors – 12V</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Object Detection – AprilTags</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Object Count Library – 8</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Response phrases - 64</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Response Time – 7 seconds</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Maximum Grabbing Reach  – 0.5 meter</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Maximum Weight Rating – 0.5 kg</a:t>
            </a:r>
            <a:endParaRPr sz="4000">
              <a:latin typeface="Calibri"/>
              <a:ea typeface="Calibri"/>
              <a:cs typeface="Calibri"/>
              <a:sym typeface="Calibri"/>
            </a:endParaRPr>
          </a:p>
        </p:txBody>
      </p:sp>
      <p:sp>
        <p:nvSpPr>
          <p:cNvPr id="98" name="Google Shape;98;p13"/>
          <p:cNvSpPr txBox="1"/>
          <p:nvPr/>
        </p:nvSpPr>
        <p:spPr>
          <a:xfrm>
            <a:off x="31593025" y="29568100"/>
            <a:ext cx="12449100" cy="31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7200">
                <a:solidFill>
                  <a:schemeClr val="dk1"/>
                </a:solidFill>
                <a:latin typeface="Calibri"/>
                <a:ea typeface="Calibri"/>
                <a:cs typeface="Calibri"/>
                <a:sym typeface="Calibri"/>
              </a:rPr>
              <a:t>Acknowledgements</a:t>
            </a:r>
            <a:r>
              <a:rPr lang="en-US" sz="6600">
                <a:solidFill>
                  <a:schemeClr val="dk1"/>
                </a:solidFill>
                <a:latin typeface="Calibri"/>
                <a:ea typeface="Calibri"/>
                <a:cs typeface="Calibri"/>
                <a:sym typeface="Calibri"/>
              </a:rPr>
              <a:t>	</a:t>
            </a:r>
            <a:br>
              <a:rPr lang="en-US" sz="66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Our team would like to thank Dr. Roysam, Dr Becker, Dr. Trombetta, </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Dr. Litvinov, Rhema Ike, George Godinez, Yang Nguyen &amp; </a:t>
            </a:r>
            <a:r>
              <a:rPr lang="en-US" sz="3200">
                <a:solidFill>
                  <a:schemeClr val="dk1"/>
                </a:solidFill>
                <a:latin typeface="Calibri"/>
                <a:ea typeface="Calibri"/>
                <a:cs typeface="Calibri"/>
                <a:sym typeface="Calibri"/>
              </a:rPr>
              <a:t>Aaron Hollaway</a:t>
            </a:r>
            <a:r>
              <a:rPr lang="en-US" sz="3200">
                <a:solidFill>
                  <a:schemeClr val="dk1"/>
                </a:solidFill>
                <a:latin typeface="Calibri"/>
                <a:ea typeface="Calibri"/>
                <a:cs typeface="Calibri"/>
                <a:sym typeface="Calibri"/>
              </a:rPr>
              <a:t> for their advice and valuable contribution</a:t>
            </a:r>
            <a:endParaRPr sz="3200">
              <a:solidFill>
                <a:schemeClr val="dk1"/>
              </a:solidFill>
              <a:latin typeface="Calibri"/>
              <a:ea typeface="Calibri"/>
              <a:cs typeface="Calibri"/>
              <a:sym typeface="Calibri"/>
            </a:endParaRPr>
          </a:p>
        </p:txBody>
      </p:sp>
      <p:sp>
        <p:nvSpPr>
          <p:cNvPr id="99" name="Google Shape;99;p13"/>
          <p:cNvSpPr txBox="1"/>
          <p:nvPr/>
        </p:nvSpPr>
        <p:spPr>
          <a:xfrm>
            <a:off x="7601575" y="35851900"/>
            <a:ext cx="9753600" cy="6019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			Table or Figure</a:t>
            </a:r>
            <a:endParaRPr sz="6000">
              <a:solidFill>
                <a:schemeClr val="dk1"/>
              </a:solidFill>
              <a:latin typeface="Calibri"/>
              <a:ea typeface="Calibri"/>
              <a:cs typeface="Calibri"/>
              <a:sym typeface="Calibri"/>
            </a:endParaRPr>
          </a:p>
          <a:p>
            <a:pPr indent="0" lvl="0" marL="0" marR="0" rtl="0" algn="l">
              <a:spcBef>
                <a:spcPts val="0"/>
              </a:spcBef>
              <a:spcAft>
                <a:spcPts val="0"/>
              </a:spcAft>
              <a:buNone/>
            </a:pPr>
            <a:r>
              <a:rPr lang="en-US" sz="6000">
                <a:solidFill>
                  <a:schemeClr val="dk1"/>
                </a:solidFill>
                <a:latin typeface="Calibri"/>
                <a:ea typeface="Calibri"/>
                <a:cs typeface="Calibri"/>
                <a:sym typeface="Calibri"/>
              </a:rPr>
              <a:t>Output of “trigger” and “status” from IFTTT/PubNub, and output of Knuckles from terminal windows</a:t>
            </a:r>
            <a:endParaRPr sz="6000">
              <a:solidFill>
                <a:schemeClr val="dk1"/>
              </a:solidFill>
              <a:latin typeface="Calibri"/>
              <a:ea typeface="Calibri"/>
              <a:cs typeface="Calibri"/>
              <a:sym typeface="Calibri"/>
            </a:endParaRPr>
          </a:p>
        </p:txBody>
      </p:sp>
      <p:sp>
        <p:nvSpPr>
          <p:cNvPr id="100" name="Google Shape;100;p13"/>
          <p:cNvSpPr txBox="1"/>
          <p:nvPr/>
        </p:nvSpPr>
        <p:spPr>
          <a:xfrm>
            <a:off x="10876825" y="26811625"/>
            <a:ext cx="21173400" cy="54957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US" sz="7200">
                <a:solidFill>
                  <a:schemeClr val="dk1"/>
                </a:solidFill>
                <a:latin typeface="Calibri"/>
                <a:ea typeface="Calibri"/>
                <a:cs typeface="Calibri"/>
                <a:sym typeface="Calibri"/>
              </a:rPr>
              <a:t>Conclusions</a:t>
            </a:r>
            <a:endParaRPr/>
          </a:p>
          <a:p>
            <a:pPr indent="0" lvl="0" marL="0" rtl="0" algn="l">
              <a:lnSpc>
                <a:spcPct val="100000"/>
              </a:lnSpc>
              <a:spcBef>
                <a:spcPts val="0"/>
              </a:spcBef>
              <a:spcAft>
                <a:spcPts val="0"/>
              </a:spcAft>
              <a:buClr>
                <a:schemeClr val="dk1"/>
              </a:buClr>
              <a:buSzPts val="1100"/>
              <a:buFont typeface="Arial"/>
              <a:buNone/>
            </a:pPr>
            <a:r>
              <a:rPr b="1" lang="en-US" sz="4000">
                <a:solidFill>
                  <a:srgbClr val="FF0000"/>
                </a:solidFill>
                <a:latin typeface="Calibri"/>
                <a:ea typeface="Calibri"/>
                <a:cs typeface="Calibri"/>
                <a:sym typeface="Calibri"/>
              </a:rPr>
              <a:t>Impact: </a:t>
            </a:r>
            <a:r>
              <a:rPr lang="en-US" sz="4000">
                <a:solidFill>
                  <a:schemeClr val="dk1"/>
                </a:solidFill>
                <a:latin typeface="Calibri"/>
                <a:ea typeface="Calibri"/>
                <a:cs typeface="Calibri"/>
                <a:sym typeface="Calibri"/>
              </a:rPr>
              <a:t>Proof of concept, Knuckles is a robotic arm that provides hands-free assistance.</a:t>
            </a:r>
            <a:endParaRPr sz="4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US" sz="4000">
                <a:solidFill>
                  <a:srgbClr val="FF0000"/>
                </a:solidFill>
                <a:latin typeface="Calibri"/>
                <a:ea typeface="Calibri"/>
                <a:cs typeface="Calibri"/>
                <a:sym typeface="Calibri"/>
              </a:rPr>
              <a:t>Future work</a:t>
            </a:r>
            <a:r>
              <a:rPr b="1" lang="en-US" sz="40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solidFill>
                  <a:schemeClr val="dk1"/>
                </a:solidFill>
                <a:latin typeface="Calibri"/>
                <a:ea typeface="Calibri"/>
                <a:cs typeface="Calibri"/>
                <a:sym typeface="Calibri"/>
              </a:rPr>
              <a:t>Implementation of object detection program (can recognize any object, not dependent on AprilTag detection)</a:t>
            </a:r>
            <a:endParaRPr sz="4000">
              <a:solidFill>
                <a:schemeClr val="dk1"/>
              </a:solidFill>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solidFill>
                  <a:schemeClr val="dk1"/>
                </a:solidFill>
                <a:latin typeface="Calibri"/>
                <a:ea typeface="Calibri"/>
                <a:cs typeface="Calibri"/>
                <a:sym typeface="Calibri"/>
              </a:rPr>
              <a:t>Multi-directional microphone: Knuckles should turn towards the user to provide the object.</a:t>
            </a:r>
            <a:endParaRPr sz="4000">
              <a:solidFill>
                <a:schemeClr val="dk1"/>
              </a:solidFill>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solidFill>
                  <a:schemeClr val="dk1"/>
                </a:solidFill>
                <a:latin typeface="Calibri"/>
                <a:ea typeface="Calibri"/>
                <a:cs typeface="Calibri"/>
                <a:sym typeface="Calibri"/>
              </a:rPr>
              <a:t>Place Knuckles on a mobile base so he can move around his environment; be able to better assist the user</a:t>
            </a:r>
            <a:endParaRPr sz="4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br>
              <a:rPr lang="en-US" sz="3200">
                <a:solidFill>
                  <a:schemeClr val="dk1"/>
                </a:solidFill>
                <a:latin typeface="Calibri"/>
                <a:ea typeface="Calibri"/>
                <a:cs typeface="Calibri"/>
                <a:sym typeface="Calibri"/>
              </a:rPr>
            </a:br>
            <a:endParaRPr sz="32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br>
              <a:rPr lang="en-US" sz="3200">
                <a:solidFill>
                  <a:schemeClr val="dk1"/>
                </a:solidFill>
                <a:latin typeface="Calibri"/>
                <a:ea typeface="Calibri"/>
                <a:cs typeface="Calibri"/>
                <a:sym typeface="Calibri"/>
              </a:rPr>
            </a:br>
            <a:br>
              <a:rPr lang="en-US" sz="3200">
                <a:solidFill>
                  <a:schemeClr val="dk1"/>
                </a:solidFill>
                <a:latin typeface="Calibri"/>
                <a:ea typeface="Calibri"/>
                <a:cs typeface="Calibri"/>
                <a:sym typeface="Calibri"/>
              </a:rPr>
            </a:br>
            <a:endParaRPr sz="3200">
              <a:solidFill>
                <a:schemeClr val="dk1"/>
              </a:solidFill>
              <a:latin typeface="Calibri"/>
              <a:ea typeface="Calibri"/>
              <a:cs typeface="Calibri"/>
              <a:sym typeface="Calibri"/>
            </a:endParaRPr>
          </a:p>
        </p:txBody>
      </p:sp>
      <p:pic>
        <p:nvPicPr>
          <p:cNvPr id="101" name="Google Shape;101;p13"/>
          <p:cNvPicPr preferRelativeResize="0"/>
          <p:nvPr/>
        </p:nvPicPr>
        <p:blipFill rotWithShape="1">
          <a:blip r:embed="rId3">
            <a:alphaModFix/>
          </a:blip>
          <a:srcRect b="41366" l="1355" r="3151" t="40995"/>
          <a:stretch/>
        </p:blipFill>
        <p:spPr>
          <a:xfrm>
            <a:off x="228600" y="1657425"/>
            <a:ext cx="9172800" cy="2449700"/>
          </a:xfrm>
          <a:prstGeom prst="rect">
            <a:avLst/>
          </a:prstGeom>
          <a:noFill/>
          <a:ln>
            <a:noFill/>
          </a:ln>
        </p:spPr>
      </p:pic>
      <p:pic>
        <p:nvPicPr>
          <p:cNvPr id="102" name="Google Shape;102;p13"/>
          <p:cNvPicPr preferRelativeResize="0"/>
          <p:nvPr/>
        </p:nvPicPr>
        <p:blipFill>
          <a:blip r:embed="rId4">
            <a:alphaModFix/>
          </a:blip>
          <a:stretch>
            <a:fillRect/>
          </a:stretch>
        </p:blipFill>
        <p:spPr>
          <a:xfrm>
            <a:off x="37138026" y="1517950"/>
            <a:ext cx="5524425" cy="1790850"/>
          </a:xfrm>
          <a:prstGeom prst="rect">
            <a:avLst/>
          </a:prstGeom>
          <a:noFill/>
          <a:ln>
            <a:noFill/>
          </a:ln>
        </p:spPr>
      </p:pic>
      <p:pic>
        <p:nvPicPr>
          <p:cNvPr id="103" name="Google Shape;103;p13"/>
          <p:cNvPicPr preferRelativeResize="0"/>
          <p:nvPr/>
        </p:nvPicPr>
        <p:blipFill rotWithShape="1">
          <a:blip r:embed="rId5">
            <a:alphaModFix/>
          </a:blip>
          <a:srcRect b="0" l="-370" r="370" t="0"/>
          <a:stretch/>
        </p:blipFill>
        <p:spPr>
          <a:xfrm>
            <a:off x="12088800" y="9443800"/>
            <a:ext cx="20343851" cy="8586900"/>
          </a:xfrm>
          <a:prstGeom prst="rect">
            <a:avLst/>
          </a:prstGeom>
          <a:noFill/>
          <a:ln>
            <a:noFill/>
          </a:ln>
        </p:spPr>
      </p:pic>
      <p:sp>
        <p:nvSpPr>
          <p:cNvPr id="104" name="Google Shape;104;p13"/>
          <p:cNvSpPr txBox="1"/>
          <p:nvPr/>
        </p:nvSpPr>
        <p:spPr>
          <a:xfrm>
            <a:off x="13830950" y="17722625"/>
            <a:ext cx="16618200" cy="1790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rgbClr val="FFFFFF"/>
                </a:solidFill>
                <a:latin typeface="Calibri"/>
                <a:ea typeface="Calibri"/>
                <a:cs typeface="Calibri"/>
                <a:sym typeface="Calibri"/>
              </a:rPr>
              <a:t>Figure 2.  Overview diagram of Knuckles’ functionalities</a:t>
            </a:r>
            <a:endParaRPr sz="3200">
              <a:solidFill>
                <a:srgbClr val="FFFFFF"/>
              </a:solidFill>
              <a:latin typeface="Calibri"/>
              <a:ea typeface="Calibri"/>
              <a:cs typeface="Calibri"/>
              <a:sym typeface="Calibri"/>
            </a:endParaRPr>
          </a:p>
        </p:txBody>
      </p:sp>
      <p:pic>
        <p:nvPicPr>
          <p:cNvPr id="105" name="Google Shape;105;p13"/>
          <p:cNvPicPr preferRelativeResize="0"/>
          <p:nvPr/>
        </p:nvPicPr>
        <p:blipFill rotWithShape="1">
          <a:blip r:embed="rId6">
            <a:alphaModFix/>
          </a:blip>
          <a:srcRect b="29856" l="16314" r="8191" t="8457"/>
          <a:stretch/>
        </p:blipFill>
        <p:spPr>
          <a:xfrm>
            <a:off x="1047850" y="25480215"/>
            <a:ext cx="8726400" cy="6416735"/>
          </a:xfrm>
          <a:prstGeom prst="rect">
            <a:avLst/>
          </a:prstGeom>
          <a:noFill/>
          <a:ln>
            <a:noFill/>
          </a:ln>
        </p:spPr>
      </p:pic>
      <p:pic>
        <p:nvPicPr>
          <p:cNvPr id="106" name="Google Shape;106;p13"/>
          <p:cNvPicPr preferRelativeResize="0"/>
          <p:nvPr/>
        </p:nvPicPr>
        <p:blipFill>
          <a:blip r:embed="rId7">
            <a:alphaModFix/>
          </a:blip>
          <a:stretch>
            <a:fillRect/>
          </a:stretch>
        </p:blipFill>
        <p:spPr>
          <a:xfrm>
            <a:off x="21589625" y="19041900"/>
            <a:ext cx="11492424" cy="4942800"/>
          </a:xfrm>
          <a:prstGeom prst="rect">
            <a:avLst/>
          </a:prstGeom>
          <a:noFill/>
          <a:ln>
            <a:noFill/>
          </a:ln>
        </p:spPr>
      </p:pic>
      <p:grpSp>
        <p:nvGrpSpPr>
          <p:cNvPr id="107" name="Google Shape;107;p13"/>
          <p:cNvGrpSpPr/>
          <p:nvPr/>
        </p:nvGrpSpPr>
        <p:grpSpPr>
          <a:xfrm>
            <a:off x="35530850" y="3453075"/>
            <a:ext cx="8274675" cy="2185800"/>
            <a:chOff x="35530850" y="2767275"/>
            <a:chExt cx="8274675" cy="2185800"/>
          </a:xfrm>
        </p:grpSpPr>
        <p:pic>
          <p:nvPicPr>
            <p:cNvPr id="108" name="Google Shape;108;p13"/>
            <p:cNvPicPr preferRelativeResize="0"/>
            <p:nvPr/>
          </p:nvPicPr>
          <p:blipFill>
            <a:blip r:embed="rId8">
              <a:alphaModFix/>
            </a:blip>
            <a:stretch>
              <a:fillRect/>
            </a:stretch>
          </p:blipFill>
          <p:spPr>
            <a:xfrm>
              <a:off x="35530850" y="3132788"/>
              <a:ext cx="1454775" cy="1454775"/>
            </a:xfrm>
            <a:prstGeom prst="rect">
              <a:avLst/>
            </a:prstGeom>
            <a:noFill/>
            <a:ln>
              <a:noFill/>
            </a:ln>
          </p:spPr>
        </p:pic>
        <p:sp>
          <p:nvSpPr>
            <p:cNvPr id="109" name="Google Shape;109;p13"/>
            <p:cNvSpPr txBox="1"/>
            <p:nvPr/>
          </p:nvSpPr>
          <p:spPr>
            <a:xfrm>
              <a:off x="36909425" y="2767275"/>
              <a:ext cx="6896100" cy="218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8000">
                  <a:solidFill>
                    <a:srgbClr val="FFFFFF"/>
                  </a:solidFill>
                  <a:latin typeface="Calibri"/>
                  <a:ea typeface="Calibri"/>
                  <a:cs typeface="Calibri"/>
                  <a:sym typeface="Calibri"/>
                </a:rPr>
                <a:t>IEEE UH Makers</a:t>
              </a:r>
              <a:endParaRPr b="1" sz="8000">
                <a:solidFill>
                  <a:srgbClr val="FFFFFF"/>
                </a:solidFill>
                <a:latin typeface="Calibri"/>
                <a:ea typeface="Calibri"/>
                <a:cs typeface="Calibri"/>
                <a:sym typeface="Calibri"/>
              </a:endParaRPr>
            </a:p>
          </p:txBody>
        </p:sp>
      </p:grpSp>
      <p:sp>
        <p:nvSpPr>
          <p:cNvPr id="110" name="Google Shape;110;p13"/>
          <p:cNvSpPr txBox="1"/>
          <p:nvPr/>
        </p:nvSpPr>
        <p:spPr>
          <a:xfrm>
            <a:off x="33310900" y="12865325"/>
            <a:ext cx="10274100" cy="584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chemeClr val="dk1"/>
                </a:solidFill>
                <a:latin typeface="Calibri"/>
                <a:ea typeface="Calibri"/>
                <a:cs typeface="Calibri"/>
                <a:sym typeface="Calibri"/>
              </a:rPr>
              <a:t>Features</a:t>
            </a:r>
            <a:endParaRPr sz="7200">
              <a:solidFill>
                <a:schemeClr val="dk1"/>
              </a:solidFill>
              <a:latin typeface="Calibri"/>
              <a:ea typeface="Calibri"/>
              <a:cs typeface="Calibri"/>
              <a:sym typeface="Calibri"/>
            </a:endParaRPr>
          </a:p>
          <a:p>
            <a:pPr indent="-482600" lvl="0" marL="457200" marR="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Powered by Mains (120V AC)</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Integrated Microphone</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Integrated Camera</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Object Detection with  AprilTags</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Voice-Control using Alexa Voice Service </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User-friendly GUI</a:t>
            </a:r>
            <a:endParaRPr sz="4000">
              <a:latin typeface="Calibri"/>
              <a:ea typeface="Calibri"/>
              <a:cs typeface="Calibri"/>
              <a:sym typeface="Calibri"/>
            </a:endParaRPr>
          </a:p>
          <a:p>
            <a:pPr indent="-482600" lvl="0" marL="457200" rtl="0" algn="l">
              <a:lnSpc>
                <a:spcPct val="100000"/>
              </a:lnSpc>
              <a:spcBef>
                <a:spcPts val="0"/>
              </a:spcBef>
              <a:spcAft>
                <a:spcPts val="0"/>
              </a:spcAft>
              <a:buClr>
                <a:srgbClr val="FF0000"/>
              </a:buClr>
              <a:buSzPts val="4000"/>
              <a:buFont typeface="Calibri"/>
              <a:buChar char="●"/>
            </a:pPr>
            <a:r>
              <a:rPr lang="en-US" sz="4000">
                <a:latin typeface="Calibri"/>
                <a:ea typeface="Calibri"/>
                <a:cs typeface="Calibri"/>
                <a:sym typeface="Calibri"/>
              </a:rPr>
              <a:t>Wi-Fi required</a:t>
            </a:r>
            <a:endParaRPr sz="4000">
              <a:latin typeface="Calibri"/>
              <a:ea typeface="Calibri"/>
              <a:cs typeface="Calibri"/>
              <a:sym typeface="Calibri"/>
            </a:endParaRPr>
          </a:p>
        </p:txBody>
      </p:sp>
      <p:pic>
        <p:nvPicPr>
          <p:cNvPr id="111" name="Google Shape;111;p13"/>
          <p:cNvPicPr preferRelativeResize="0"/>
          <p:nvPr/>
        </p:nvPicPr>
        <p:blipFill rotWithShape="1">
          <a:blip r:embed="rId9">
            <a:alphaModFix/>
          </a:blip>
          <a:srcRect b="0" l="760" r="-760" t="0"/>
          <a:stretch/>
        </p:blipFill>
        <p:spPr>
          <a:xfrm>
            <a:off x="12094050" y="18687025"/>
            <a:ext cx="9403763" cy="7468275"/>
          </a:xfrm>
          <a:prstGeom prst="rect">
            <a:avLst/>
          </a:prstGeom>
          <a:noFill/>
          <a:ln>
            <a:noFill/>
          </a:ln>
        </p:spPr>
      </p:pic>
      <p:pic>
        <p:nvPicPr>
          <p:cNvPr id="112" name="Google Shape;112;p13"/>
          <p:cNvPicPr preferRelativeResize="0"/>
          <p:nvPr/>
        </p:nvPicPr>
        <p:blipFill rotWithShape="1">
          <a:blip r:embed="rId10">
            <a:alphaModFix/>
          </a:blip>
          <a:srcRect b="4347" l="19237" r="18262" t="7109"/>
          <a:stretch/>
        </p:blipFill>
        <p:spPr>
          <a:xfrm>
            <a:off x="39355650" y="18077425"/>
            <a:ext cx="3873699" cy="10213575"/>
          </a:xfrm>
          <a:prstGeom prst="rect">
            <a:avLst/>
          </a:prstGeom>
          <a:noFill/>
          <a:ln>
            <a:noFill/>
          </a:ln>
        </p:spPr>
      </p:pic>
      <p:pic>
        <p:nvPicPr>
          <p:cNvPr id="113" name="Google Shape;113;p13"/>
          <p:cNvPicPr preferRelativeResize="0"/>
          <p:nvPr/>
        </p:nvPicPr>
        <p:blipFill>
          <a:blip r:embed="rId11">
            <a:alphaModFix/>
          </a:blip>
          <a:stretch>
            <a:fillRect/>
          </a:stretch>
        </p:blipFill>
        <p:spPr>
          <a:xfrm>
            <a:off x="33310900" y="19041900"/>
            <a:ext cx="5524426" cy="9186625"/>
          </a:xfrm>
          <a:prstGeom prst="rect">
            <a:avLst/>
          </a:prstGeom>
          <a:noFill/>
          <a:ln>
            <a:noFill/>
          </a:ln>
        </p:spPr>
      </p:pic>
      <p:sp>
        <p:nvSpPr>
          <p:cNvPr id="114" name="Google Shape;114;p13"/>
          <p:cNvSpPr txBox="1"/>
          <p:nvPr/>
        </p:nvSpPr>
        <p:spPr>
          <a:xfrm>
            <a:off x="33082050" y="28380925"/>
            <a:ext cx="115458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latin typeface="Calibri"/>
                <a:ea typeface="Calibri"/>
                <a:cs typeface="Calibri"/>
                <a:sym typeface="Calibri"/>
              </a:rPr>
              <a:t>Figure 5: Left: Knuckles providing a wallet to the user</a:t>
            </a:r>
            <a:br>
              <a:rPr lang="en-US" sz="3200">
                <a:latin typeface="Calibri"/>
                <a:ea typeface="Calibri"/>
                <a:cs typeface="Calibri"/>
                <a:sym typeface="Calibri"/>
              </a:rPr>
            </a:br>
            <a:r>
              <a:rPr lang="en-US" sz="3200">
                <a:latin typeface="Calibri"/>
                <a:ea typeface="Calibri"/>
                <a:cs typeface="Calibri"/>
                <a:sym typeface="Calibri"/>
              </a:rPr>
              <a:t>			 </a:t>
            </a:r>
            <a:r>
              <a:rPr lang="en-US" sz="100">
                <a:latin typeface="Calibri"/>
                <a:ea typeface="Calibri"/>
                <a:cs typeface="Calibri"/>
                <a:sym typeface="Calibri"/>
              </a:rPr>
              <a:t>       </a:t>
            </a:r>
            <a:r>
              <a:rPr lang="en-US" sz="3200">
                <a:latin typeface="Calibri"/>
                <a:ea typeface="Calibri"/>
                <a:cs typeface="Calibri"/>
                <a:sym typeface="Calibri"/>
              </a:rPr>
              <a:t>Right: Knuckles in upright position</a:t>
            </a:r>
            <a:endParaRPr sz="3200">
              <a:latin typeface="Calibri"/>
              <a:ea typeface="Calibri"/>
              <a:cs typeface="Calibri"/>
              <a:sym typeface="Calibri"/>
            </a:endParaRPr>
          </a:p>
        </p:txBody>
      </p:sp>
      <p:sp>
        <p:nvSpPr>
          <p:cNvPr id="115" name="Google Shape;115;p13"/>
          <p:cNvSpPr txBox="1"/>
          <p:nvPr/>
        </p:nvSpPr>
        <p:spPr>
          <a:xfrm>
            <a:off x="1115100" y="31941050"/>
            <a:ext cx="87264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latin typeface="Calibri"/>
                <a:ea typeface="Calibri"/>
                <a:cs typeface="Calibri"/>
                <a:sym typeface="Calibri"/>
              </a:rPr>
              <a:t>Figure 1  Graphical User Interface</a:t>
            </a:r>
            <a:endParaRPr sz="3200">
              <a:latin typeface="Calibri"/>
              <a:ea typeface="Calibri"/>
              <a:cs typeface="Calibri"/>
              <a:sym typeface="Calibri"/>
            </a:endParaRPr>
          </a:p>
        </p:txBody>
      </p:sp>
      <p:sp>
        <p:nvSpPr>
          <p:cNvPr id="116" name="Google Shape;116;p13"/>
          <p:cNvSpPr txBox="1"/>
          <p:nvPr/>
        </p:nvSpPr>
        <p:spPr>
          <a:xfrm>
            <a:off x="22866613" y="23581900"/>
            <a:ext cx="87264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latin typeface="Calibri"/>
                <a:ea typeface="Calibri"/>
                <a:cs typeface="Calibri"/>
                <a:sym typeface="Calibri"/>
              </a:rPr>
              <a:t>Figure 4: Voice input processing block-diagram</a:t>
            </a:r>
            <a:endParaRPr sz="3200">
              <a:latin typeface="Calibri"/>
              <a:ea typeface="Calibri"/>
              <a:cs typeface="Calibri"/>
              <a:sym typeface="Calibri"/>
            </a:endParaRPr>
          </a:p>
        </p:txBody>
      </p:sp>
      <p:sp>
        <p:nvSpPr>
          <p:cNvPr id="117" name="Google Shape;117;p13"/>
          <p:cNvSpPr txBox="1"/>
          <p:nvPr/>
        </p:nvSpPr>
        <p:spPr>
          <a:xfrm>
            <a:off x="11903225" y="26202275"/>
            <a:ext cx="91728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latin typeface="Calibri"/>
                <a:ea typeface="Calibri"/>
                <a:cs typeface="Calibri"/>
                <a:sym typeface="Calibri"/>
              </a:rPr>
              <a:t>Figure 3: Simulation of AprilTag detection on Rviz (ROS)</a:t>
            </a:r>
            <a:endParaRPr sz="3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