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4EC805-A66C-4A18-BF1C-E42F3E72462C}" v="307" dt="2019-04-19T06:20:50.3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7" autoAdjust="0"/>
    <p:restoredTop sz="94660"/>
  </p:normalViewPr>
  <p:slideViewPr>
    <p:cSldViewPr snapToGrid="0">
      <p:cViewPr varScale="1">
        <p:scale>
          <a:sx n="24" d="100"/>
          <a:sy n="24" d="100"/>
        </p:scale>
        <p:origin x="190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m Bc" userId="425107beb016f882" providerId="LiveId" clId="{E54EC805-A66C-4A18-BF1C-E42F3E72462C}"/>
    <pc:docChg chg="undo custSel modSld">
      <pc:chgData name="Rym Bc" userId="425107beb016f882" providerId="LiveId" clId="{E54EC805-A66C-4A18-BF1C-E42F3E72462C}" dt="2019-04-19T06:23:11.239" v="3655" actId="14100"/>
      <pc:docMkLst>
        <pc:docMk/>
      </pc:docMkLst>
      <pc:sldChg chg="addSp delSp modSp">
        <pc:chgData name="Rym Bc" userId="425107beb016f882" providerId="LiveId" clId="{E54EC805-A66C-4A18-BF1C-E42F3E72462C}" dt="2019-04-19T06:23:11.239" v="3655" actId="14100"/>
        <pc:sldMkLst>
          <pc:docMk/>
          <pc:sldMk cId="586297259" sldId="257"/>
        </pc:sldMkLst>
        <pc:spChg chg="mod">
          <ac:chgData name="Rym Bc" userId="425107beb016f882" providerId="LiveId" clId="{E54EC805-A66C-4A18-BF1C-E42F3E72462C}" dt="2019-04-16T20:34:44.283" v="2733" actId="12788"/>
          <ac:spMkLst>
            <pc:docMk/>
            <pc:sldMk cId="586297259" sldId="257"/>
            <ac:spMk id="4" creationId="{59FA45AF-60DC-47C2-B293-C28A971E6130}"/>
          </ac:spMkLst>
        </pc:spChg>
        <pc:spChg chg="mod">
          <ac:chgData name="Rym Bc" userId="425107beb016f882" providerId="LiveId" clId="{E54EC805-A66C-4A18-BF1C-E42F3E72462C}" dt="2019-04-16T20:34:52.910" v="2739" actId="1038"/>
          <ac:spMkLst>
            <pc:docMk/>
            <pc:sldMk cId="586297259" sldId="257"/>
            <ac:spMk id="5" creationId="{18EC7F9E-47A3-4A33-B43E-D315B8F4DAC8}"/>
          </ac:spMkLst>
        </pc:spChg>
        <pc:spChg chg="add mod ord">
          <ac:chgData name="Rym Bc" userId="425107beb016f882" providerId="LiveId" clId="{E54EC805-A66C-4A18-BF1C-E42F3E72462C}" dt="2019-04-19T04:37:49.807" v="3355" actId="14100"/>
          <ac:spMkLst>
            <pc:docMk/>
            <pc:sldMk cId="586297259" sldId="257"/>
            <ac:spMk id="6" creationId="{ED881938-F4BD-4F56-9C7D-F25D00A27533}"/>
          </ac:spMkLst>
        </pc:spChg>
        <pc:spChg chg="mod">
          <ac:chgData name="Rym Bc" userId="425107beb016f882" providerId="LiveId" clId="{E54EC805-A66C-4A18-BF1C-E42F3E72462C}" dt="2019-04-16T20:24:04.300" v="2539" actId="14100"/>
          <ac:spMkLst>
            <pc:docMk/>
            <pc:sldMk cId="586297259" sldId="257"/>
            <ac:spMk id="8" creationId="{778DB689-3078-4B56-9B55-C3030CE62DC4}"/>
          </ac:spMkLst>
        </pc:spChg>
        <pc:spChg chg="mod">
          <ac:chgData name="Rym Bc" userId="425107beb016f882" providerId="LiveId" clId="{E54EC805-A66C-4A18-BF1C-E42F3E72462C}" dt="2019-04-16T20:33:35.393" v="2729" actId="14100"/>
          <ac:spMkLst>
            <pc:docMk/>
            <pc:sldMk cId="586297259" sldId="257"/>
            <ac:spMk id="15" creationId="{39BA17A7-A026-4CFF-AEFF-788DA6A541C6}"/>
          </ac:spMkLst>
        </pc:spChg>
        <pc:spChg chg="mod">
          <ac:chgData name="Rym Bc" userId="425107beb016f882" providerId="LiveId" clId="{E54EC805-A66C-4A18-BF1C-E42F3E72462C}" dt="2019-04-19T06:22:19.017" v="3641" actId="1035"/>
          <ac:spMkLst>
            <pc:docMk/>
            <pc:sldMk cId="586297259" sldId="257"/>
            <ac:spMk id="16" creationId="{EAFD373D-D81A-408B-A538-19155C6D702F}"/>
          </ac:spMkLst>
        </pc:spChg>
        <pc:spChg chg="mod">
          <ac:chgData name="Rym Bc" userId="425107beb016f882" providerId="LiveId" clId="{E54EC805-A66C-4A18-BF1C-E42F3E72462C}" dt="2019-04-16T20:32:56.921" v="2728" actId="12788"/>
          <ac:spMkLst>
            <pc:docMk/>
            <pc:sldMk cId="586297259" sldId="257"/>
            <ac:spMk id="17" creationId="{9D29EAC9-8C0D-4C71-AB00-60F219226629}"/>
          </ac:spMkLst>
        </pc:spChg>
        <pc:spChg chg="mod">
          <ac:chgData name="Rym Bc" userId="425107beb016f882" providerId="LiveId" clId="{E54EC805-A66C-4A18-BF1C-E42F3E72462C}" dt="2019-04-19T06:23:01.039" v="3653" actId="1036"/>
          <ac:spMkLst>
            <pc:docMk/>
            <pc:sldMk cId="586297259" sldId="257"/>
            <ac:spMk id="18" creationId="{539D66D6-94A9-441A-A25E-EB8132E5285A}"/>
          </ac:spMkLst>
        </pc:spChg>
        <pc:spChg chg="mod">
          <ac:chgData name="Rym Bc" userId="425107beb016f882" providerId="LiveId" clId="{E54EC805-A66C-4A18-BF1C-E42F3E72462C}" dt="2019-04-19T04:48:10.431" v="3516" actId="948"/>
          <ac:spMkLst>
            <pc:docMk/>
            <pc:sldMk cId="586297259" sldId="257"/>
            <ac:spMk id="19" creationId="{6A625617-3621-4024-8EA9-AE25F4C544FC}"/>
          </ac:spMkLst>
        </pc:spChg>
        <pc:spChg chg="mod">
          <ac:chgData name="Rym Bc" userId="425107beb016f882" providerId="LiveId" clId="{E54EC805-A66C-4A18-BF1C-E42F3E72462C}" dt="2019-04-19T04:47:53.573" v="3515" actId="948"/>
          <ac:spMkLst>
            <pc:docMk/>
            <pc:sldMk cId="586297259" sldId="257"/>
            <ac:spMk id="20" creationId="{A53D7591-FFD7-490F-989D-6BC88D10B5E3}"/>
          </ac:spMkLst>
        </pc:spChg>
        <pc:spChg chg="mod">
          <ac:chgData name="Rym Bc" userId="425107beb016f882" providerId="LiveId" clId="{E54EC805-A66C-4A18-BF1C-E42F3E72462C}" dt="2019-04-16T20:24:40.135" v="2546" actId="20577"/>
          <ac:spMkLst>
            <pc:docMk/>
            <pc:sldMk cId="586297259" sldId="257"/>
            <ac:spMk id="21" creationId="{4B26A478-AD10-4D84-94B5-008DDEDE858A}"/>
          </ac:spMkLst>
        </pc:spChg>
        <pc:spChg chg="mod">
          <ac:chgData name="Rym Bc" userId="425107beb016f882" providerId="LiveId" clId="{E54EC805-A66C-4A18-BF1C-E42F3E72462C}" dt="2019-04-16T20:31:16.801" v="2700" actId="1035"/>
          <ac:spMkLst>
            <pc:docMk/>
            <pc:sldMk cId="586297259" sldId="257"/>
            <ac:spMk id="24" creationId="{86A0FB3B-2934-46C6-89C0-648FCA3F18C6}"/>
          </ac:spMkLst>
        </pc:spChg>
        <pc:spChg chg="del mod">
          <ac:chgData name="Rym Bc" userId="425107beb016f882" providerId="LiveId" clId="{E54EC805-A66C-4A18-BF1C-E42F3E72462C}" dt="2019-04-16T19:28:19.202" v="676" actId="478"/>
          <ac:spMkLst>
            <pc:docMk/>
            <pc:sldMk cId="586297259" sldId="257"/>
            <ac:spMk id="25" creationId="{556B6325-91C4-4D05-A7DD-35B24981EF53}"/>
          </ac:spMkLst>
        </pc:spChg>
        <pc:spChg chg="mod">
          <ac:chgData name="Rym Bc" userId="425107beb016f882" providerId="LiveId" clId="{E54EC805-A66C-4A18-BF1C-E42F3E72462C}" dt="2019-04-16T20:24:50.988" v="2548" actId="20577"/>
          <ac:spMkLst>
            <pc:docMk/>
            <pc:sldMk cId="586297259" sldId="257"/>
            <ac:spMk id="26" creationId="{12BEFEB3-D545-434E-AE29-A4E3C2A0CA73}"/>
          </ac:spMkLst>
        </pc:spChg>
        <pc:spChg chg="add del mod">
          <ac:chgData name="Rym Bc" userId="425107beb016f882" providerId="LiveId" clId="{E54EC805-A66C-4A18-BF1C-E42F3E72462C}" dt="2019-04-19T05:06:22.655" v="3610" actId="948"/>
          <ac:spMkLst>
            <pc:docMk/>
            <pc:sldMk cId="586297259" sldId="257"/>
            <ac:spMk id="57" creationId="{F46ED65C-928B-43F1-958F-39C1CCA25E85}"/>
          </ac:spMkLst>
        </pc:spChg>
        <pc:grpChg chg="add del mod">
          <ac:chgData name="Rym Bc" userId="425107beb016f882" providerId="LiveId" clId="{E54EC805-A66C-4A18-BF1C-E42F3E72462C}" dt="2019-04-18T23:04:17.694" v="2749" actId="478"/>
          <ac:grpSpMkLst>
            <pc:docMk/>
            <pc:sldMk cId="586297259" sldId="257"/>
            <ac:grpSpMk id="23" creationId="{FDC0C860-6B76-4DA4-9CE4-306CAFF757C7}"/>
          </ac:grpSpMkLst>
        </pc:grpChg>
        <pc:grpChg chg="mod">
          <ac:chgData name="Rym Bc" userId="425107beb016f882" providerId="LiveId" clId="{E54EC805-A66C-4A18-BF1C-E42F3E72462C}" dt="2019-04-16T20:15:38.411" v="2187" actId="1036"/>
          <ac:grpSpMkLst>
            <pc:docMk/>
            <pc:sldMk cId="586297259" sldId="257"/>
            <ac:grpSpMk id="39" creationId="{0C318A04-BBAF-4ADC-BEF7-776879870B76}"/>
          </ac:grpSpMkLst>
        </pc:grpChg>
        <pc:picChg chg="add del mod">
          <ac:chgData name="Rym Bc" userId="425107beb016f882" providerId="LiveId" clId="{E54EC805-A66C-4A18-BF1C-E42F3E72462C}" dt="2019-04-16T20:15:57.300" v="2189" actId="478"/>
          <ac:picMkLst>
            <pc:docMk/>
            <pc:sldMk cId="586297259" sldId="257"/>
            <ac:picMk id="2" creationId="{6801FB88-98A5-43A3-BDB7-B08D546C882A}"/>
          </ac:picMkLst>
        </pc:picChg>
        <pc:picChg chg="add mod">
          <ac:chgData name="Rym Bc" userId="425107beb016f882" providerId="LiveId" clId="{E54EC805-A66C-4A18-BF1C-E42F3E72462C}" dt="2019-04-19T06:22:13.790" v="3638" actId="1036"/>
          <ac:picMkLst>
            <pc:docMk/>
            <pc:sldMk cId="586297259" sldId="257"/>
            <ac:picMk id="3" creationId="{A891137B-CC69-4122-B258-2581C0184D0C}"/>
          </ac:picMkLst>
        </pc:picChg>
        <pc:picChg chg="add mod">
          <ac:chgData name="Rym Bc" userId="425107beb016f882" providerId="LiveId" clId="{E54EC805-A66C-4A18-BF1C-E42F3E72462C}" dt="2019-04-19T04:40:44.055" v="3380" actId="14100"/>
          <ac:picMkLst>
            <pc:docMk/>
            <pc:sldMk cId="586297259" sldId="257"/>
            <ac:picMk id="7" creationId="{713D3188-EBF2-4203-AE23-4970D533FC6F}"/>
          </ac:picMkLst>
        </pc:picChg>
        <pc:picChg chg="add del mod modCrop">
          <ac:chgData name="Rym Bc" userId="425107beb016f882" providerId="LiveId" clId="{E54EC805-A66C-4A18-BF1C-E42F3E72462C}" dt="2019-04-19T06:20:29" v="3611" actId="478"/>
          <ac:picMkLst>
            <pc:docMk/>
            <pc:sldMk cId="586297259" sldId="257"/>
            <ac:picMk id="9" creationId="{8139EDFC-9FDB-4C99-AEA4-69F1B428D167}"/>
          </ac:picMkLst>
        </pc:picChg>
        <pc:picChg chg="add mod modCrop">
          <ac:chgData name="Rym Bc" userId="425107beb016f882" providerId="LiveId" clId="{E54EC805-A66C-4A18-BF1C-E42F3E72462C}" dt="2019-04-19T06:22:55.657" v="3646" actId="14100"/>
          <ac:picMkLst>
            <pc:docMk/>
            <pc:sldMk cId="586297259" sldId="257"/>
            <ac:picMk id="12" creationId="{1CC02968-25D3-4364-9A8D-7FC28701483A}"/>
          </ac:picMkLst>
        </pc:picChg>
        <pc:picChg chg="add mod modCrop">
          <ac:chgData name="Rym Bc" userId="425107beb016f882" providerId="LiveId" clId="{E54EC805-A66C-4A18-BF1C-E42F3E72462C}" dt="2019-04-19T06:23:11.239" v="3655" actId="14100"/>
          <ac:picMkLst>
            <pc:docMk/>
            <pc:sldMk cId="586297259" sldId="257"/>
            <ac:picMk id="22" creationId="{B1845E4A-DE75-4D35-A2E9-AAA97604311D}"/>
          </ac:picMkLst>
        </pc:picChg>
        <pc:picChg chg="del mod">
          <ac:chgData name="Rym Bc" userId="425107beb016f882" providerId="LiveId" clId="{E54EC805-A66C-4A18-BF1C-E42F3E72462C}" dt="2019-04-18T22:36:33.172" v="2745" actId="478"/>
          <ac:picMkLst>
            <pc:docMk/>
            <pc:sldMk cId="586297259" sldId="257"/>
            <ac:picMk id="1034" creationId="{B048B6CF-BEE1-4E72-BDA8-2B7891B61DD5}"/>
          </ac:picMkLst>
        </pc:picChg>
        <pc:picChg chg="del mod">
          <ac:chgData name="Rym Bc" userId="425107beb016f882" providerId="LiveId" clId="{E54EC805-A66C-4A18-BF1C-E42F3E72462C}" dt="2019-04-18T22:36:30.642" v="2744" actId="478"/>
          <ac:picMkLst>
            <pc:docMk/>
            <pc:sldMk cId="586297259" sldId="257"/>
            <ac:picMk id="1036" creationId="{67DBC629-D15C-4265-8BE9-9171D3548E98}"/>
          </ac:picMkLst>
        </pc:picChg>
        <pc:picChg chg="del mod">
          <ac:chgData name="Rym Bc" userId="425107beb016f882" providerId="LiveId" clId="{E54EC805-A66C-4A18-BF1C-E42F3E72462C}" dt="2019-04-19T04:38:18.492" v="3361" actId="478"/>
          <ac:picMkLst>
            <pc:docMk/>
            <pc:sldMk cId="586297259" sldId="257"/>
            <ac:picMk id="1038" creationId="{0F1A9E70-59B3-4A8F-A201-4CC3ADF2DFF9}"/>
          </ac:picMkLst>
        </pc:picChg>
        <pc:picChg chg="del mod">
          <ac:chgData name="Rym Bc" userId="425107beb016f882" providerId="LiveId" clId="{E54EC805-A66C-4A18-BF1C-E42F3E72462C}" dt="2019-04-16T19:28:10.911" v="674" actId="478"/>
          <ac:picMkLst>
            <pc:docMk/>
            <pc:sldMk cId="586297259" sldId="257"/>
            <ac:picMk id="1042" creationId="{8A5BE26F-60AA-43D0-9CD8-40CB96598EB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6A3E5-134C-447E-B63E-73577BF4787F}"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00FAD-1762-4506-978B-FCE22AC33935}" type="slidenum">
              <a:rPr lang="en-US" smtClean="0"/>
              <a:t>‹#›</a:t>
            </a:fld>
            <a:endParaRPr lang="en-US"/>
          </a:p>
        </p:txBody>
      </p:sp>
    </p:spTree>
    <p:extLst>
      <p:ext uri="{BB962C8B-B14F-4D97-AF65-F5344CB8AC3E}">
        <p14:creationId xmlns:p14="http://schemas.microsoft.com/office/powerpoint/2010/main" val="2338087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6A3E5-134C-447E-B63E-73577BF4787F}"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00FAD-1762-4506-978B-FCE22AC33935}" type="slidenum">
              <a:rPr lang="en-US" smtClean="0"/>
              <a:t>‹#›</a:t>
            </a:fld>
            <a:endParaRPr lang="en-US"/>
          </a:p>
        </p:txBody>
      </p:sp>
    </p:spTree>
    <p:extLst>
      <p:ext uri="{BB962C8B-B14F-4D97-AF65-F5344CB8AC3E}">
        <p14:creationId xmlns:p14="http://schemas.microsoft.com/office/powerpoint/2010/main" val="180575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6A3E5-134C-447E-B63E-73577BF4787F}"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00FAD-1762-4506-978B-FCE22AC33935}" type="slidenum">
              <a:rPr lang="en-US" smtClean="0"/>
              <a:t>‹#›</a:t>
            </a:fld>
            <a:endParaRPr lang="en-US"/>
          </a:p>
        </p:txBody>
      </p:sp>
    </p:spTree>
    <p:extLst>
      <p:ext uri="{BB962C8B-B14F-4D97-AF65-F5344CB8AC3E}">
        <p14:creationId xmlns:p14="http://schemas.microsoft.com/office/powerpoint/2010/main" val="376333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6A3E5-134C-447E-B63E-73577BF4787F}"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00FAD-1762-4506-978B-FCE22AC33935}" type="slidenum">
              <a:rPr lang="en-US" smtClean="0"/>
              <a:t>‹#›</a:t>
            </a:fld>
            <a:endParaRPr lang="en-US"/>
          </a:p>
        </p:txBody>
      </p:sp>
    </p:spTree>
    <p:extLst>
      <p:ext uri="{BB962C8B-B14F-4D97-AF65-F5344CB8AC3E}">
        <p14:creationId xmlns:p14="http://schemas.microsoft.com/office/powerpoint/2010/main" val="2464329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6A3E5-134C-447E-B63E-73577BF4787F}"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00FAD-1762-4506-978B-FCE22AC33935}" type="slidenum">
              <a:rPr lang="en-US" smtClean="0"/>
              <a:t>‹#›</a:t>
            </a:fld>
            <a:endParaRPr lang="en-US"/>
          </a:p>
        </p:txBody>
      </p:sp>
    </p:spTree>
    <p:extLst>
      <p:ext uri="{BB962C8B-B14F-4D97-AF65-F5344CB8AC3E}">
        <p14:creationId xmlns:p14="http://schemas.microsoft.com/office/powerpoint/2010/main" val="3825530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6A3E5-134C-447E-B63E-73577BF4787F}"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00FAD-1762-4506-978B-FCE22AC33935}" type="slidenum">
              <a:rPr lang="en-US" smtClean="0"/>
              <a:t>‹#›</a:t>
            </a:fld>
            <a:endParaRPr lang="en-US"/>
          </a:p>
        </p:txBody>
      </p:sp>
    </p:spTree>
    <p:extLst>
      <p:ext uri="{BB962C8B-B14F-4D97-AF65-F5344CB8AC3E}">
        <p14:creationId xmlns:p14="http://schemas.microsoft.com/office/powerpoint/2010/main" val="162836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6A3E5-134C-447E-B63E-73577BF4787F}" type="datetimeFigureOut">
              <a:rPr lang="en-US" smtClean="0"/>
              <a:t>4/19/2019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D00FAD-1762-4506-978B-FCE22AC33935}" type="slidenum">
              <a:rPr lang="en-US" smtClean="0"/>
              <a:t>‹#›</a:t>
            </a:fld>
            <a:endParaRPr lang="en-US"/>
          </a:p>
        </p:txBody>
      </p:sp>
    </p:spTree>
    <p:extLst>
      <p:ext uri="{BB962C8B-B14F-4D97-AF65-F5344CB8AC3E}">
        <p14:creationId xmlns:p14="http://schemas.microsoft.com/office/powerpoint/2010/main" val="2933513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6A3E5-134C-447E-B63E-73577BF4787F}" type="datetimeFigureOut">
              <a:rPr lang="en-US" smtClean="0"/>
              <a:t>4/19/2019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D00FAD-1762-4506-978B-FCE22AC33935}" type="slidenum">
              <a:rPr lang="en-US" smtClean="0"/>
              <a:t>‹#›</a:t>
            </a:fld>
            <a:endParaRPr lang="en-US"/>
          </a:p>
        </p:txBody>
      </p:sp>
    </p:spTree>
    <p:extLst>
      <p:ext uri="{BB962C8B-B14F-4D97-AF65-F5344CB8AC3E}">
        <p14:creationId xmlns:p14="http://schemas.microsoft.com/office/powerpoint/2010/main" val="2555398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6A3E5-134C-447E-B63E-73577BF4787F}" type="datetimeFigureOut">
              <a:rPr lang="en-US" smtClean="0"/>
              <a:t>4/19/2019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D00FAD-1762-4506-978B-FCE22AC33935}" type="slidenum">
              <a:rPr lang="en-US" smtClean="0"/>
              <a:t>‹#›</a:t>
            </a:fld>
            <a:endParaRPr lang="en-US"/>
          </a:p>
        </p:txBody>
      </p:sp>
    </p:spTree>
    <p:extLst>
      <p:ext uri="{BB962C8B-B14F-4D97-AF65-F5344CB8AC3E}">
        <p14:creationId xmlns:p14="http://schemas.microsoft.com/office/powerpoint/2010/main" val="286943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066A3E5-134C-447E-B63E-73577BF4787F}"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00FAD-1762-4506-978B-FCE22AC33935}" type="slidenum">
              <a:rPr lang="en-US" smtClean="0"/>
              <a:t>‹#›</a:t>
            </a:fld>
            <a:endParaRPr lang="en-US"/>
          </a:p>
        </p:txBody>
      </p:sp>
    </p:spTree>
    <p:extLst>
      <p:ext uri="{BB962C8B-B14F-4D97-AF65-F5344CB8AC3E}">
        <p14:creationId xmlns:p14="http://schemas.microsoft.com/office/powerpoint/2010/main" val="1304807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066A3E5-134C-447E-B63E-73577BF4787F}"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00FAD-1762-4506-978B-FCE22AC33935}" type="slidenum">
              <a:rPr lang="en-US" smtClean="0"/>
              <a:t>‹#›</a:t>
            </a:fld>
            <a:endParaRPr lang="en-US"/>
          </a:p>
        </p:txBody>
      </p:sp>
    </p:spTree>
    <p:extLst>
      <p:ext uri="{BB962C8B-B14F-4D97-AF65-F5344CB8AC3E}">
        <p14:creationId xmlns:p14="http://schemas.microsoft.com/office/powerpoint/2010/main" val="135998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066A3E5-134C-447E-B63E-73577BF4787F}" type="datetimeFigureOut">
              <a:rPr lang="en-US" smtClean="0"/>
              <a:t>4/19/2019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7D00FAD-1762-4506-978B-FCE22AC33935}" type="slidenum">
              <a:rPr lang="en-US" smtClean="0"/>
              <a:t>‹#›</a:t>
            </a:fld>
            <a:endParaRPr lang="en-US"/>
          </a:p>
        </p:txBody>
      </p:sp>
    </p:spTree>
    <p:extLst>
      <p:ext uri="{BB962C8B-B14F-4D97-AF65-F5344CB8AC3E}">
        <p14:creationId xmlns:p14="http://schemas.microsoft.com/office/powerpoint/2010/main" val="6160223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9FA45AF-60DC-47C2-B293-C28A971E6130}"/>
              </a:ext>
            </a:extLst>
          </p:cNvPr>
          <p:cNvSpPr/>
          <p:nvPr/>
        </p:nvSpPr>
        <p:spPr>
          <a:xfrm>
            <a:off x="198508" y="4762496"/>
            <a:ext cx="11461452" cy="6401753"/>
          </a:xfrm>
          <a:prstGeom prst="rect">
            <a:avLst/>
          </a:prstGeom>
        </p:spPr>
        <p:txBody>
          <a:bodyPr wrap="square">
            <a:spAutoFit/>
          </a:bodyPr>
          <a:lstStyle/>
          <a:p>
            <a:pPr algn="ctr"/>
            <a:r>
              <a:rPr lang="en-US" sz="8000" dirty="0">
                <a:solidFill>
                  <a:srgbClr val="000000"/>
                </a:solidFill>
                <a:latin typeface="Calibri" panose="020F0502020204030204" pitchFamily="34" charset="0"/>
              </a:rPr>
              <a:t>Introduction</a:t>
            </a:r>
            <a:endParaRPr lang="en-US" sz="8000" dirty="0"/>
          </a:p>
          <a:p>
            <a:pPr algn="just">
              <a:spcAft>
                <a:spcPts val="1200"/>
              </a:spcAft>
            </a:pPr>
            <a:r>
              <a:rPr lang="en-US" sz="4000" b="1" dirty="0">
                <a:solidFill>
                  <a:srgbClr val="FF0000"/>
                </a:solidFill>
                <a:latin typeface="Calibri" panose="020F0502020204030204" pitchFamily="34" charset="0"/>
              </a:rPr>
              <a:t>Problem:</a:t>
            </a:r>
            <a:r>
              <a:rPr lang="en-US" sz="4000" dirty="0">
                <a:solidFill>
                  <a:srgbClr val="000000"/>
                </a:solidFill>
                <a:latin typeface="Calibri" panose="020F0502020204030204" pitchFamily="34" charset="0"/>
              </a:rPr>
              <a:t> People are rushed and tend to multitask. According to the scientific journal, </a:t>
            </a:r>
            <a:r>
              <a:rPr lang="en-US" sz="4000" i="1" dirty="0">
                <a:solidFill>
                  <a:srgbClr val="000000"/>
                </a:solidFill>
                <a:latin typeface="Calibri" panose="020F0502020204030204" pitchFamily="34" charset="0"/>
              </a:rPr>
              <a:t>Current Biology</a:t>
            </a:r>
            <a:r>
              <a:rPr lang="en-US" sz="4000" dirty="0">
                <a:solidFill>
                  <a:srgbClr val="000000"/>
                </a:solidFill>
                <a:latin typeface="Calibri" panose="020F0502020204030204" pitchFamily="34" charset="0"/>
              </a:rPr>
              <a:t>, attempting to multitask reduces productivity by around 40%. </a:t>
            </a:r>
            <a:r>
              <a:rPr lang="en-US" sz="4000" i="1" dirty="0">
                <a:solidFill>
                  <a:srgbClr val="000000"/>
                </a:solidFill>
                <a:latin typeface="Calibri" panose="020F0502020204030204" pitchFamily="34" charset="0"/>
              </a:rPr>
              <a:t>SMF Mutual Insurance</a:t>
            </a:r>
            <a:r>
              <a:rPr lang="en-US" sz="4000" dirty="0">
                <a:solidFill>
                  <a:srgbClr val="000000"/>
                </a:solidFill>
                <a:latin typeface="Calibri" panose="020F0502020204030204" pitchFamily="34" charset="0"/>
              </a:rPr>
              <a:t> adds that multitasking can lead to dexterity incidents while performing hands-on work.</a:t>
            </a:r>
            <a:endParaRPr lang="en-US" sz="4000" dirty="0"/>
          </a:p>
          <a:p>
            <a:pPr algn="just">
              <a:spcAft>
                <a:spcPts val="1200"/>
              </a:spcAft>
            </a:pPr>
            <a:r>
              <a:rPr lang="en-US" sz="4000" b="1" dirty="0">
                <a:solidFill>
                  <a:srgbClr val="FF0000"/>
                </a:solidFill>
                <a:latin typeface="Calibri" panose="020F0502020204030204" pitchFamily="34" charset="0"/>
              </a:rPr>
              <a:t>Need: </a:t>
            </a:r>
            <a:r>
              <a:rPr lang="en-US" sz="4000" dirty="0">
                <a:solidFill>
                  <a:srgbClr val="000000"/>
                </a:solidFill>
                <a:latin typeface="Calibri" panose="020F0502020204030204" pitchFamily="34" charset="0"/>
              </a:rPr>
              <a:t>A tool that will help the user multitask, increase productivity and avoid dexterity incidents.</a:t>
            </a:r>
            <a:endParaRPr lang="en-US" sz="4000" dirty="0"/>
          </a:p>
        </p:txBody>
      </p:sp>
      <p:sp>
        <p:nvSpPr>
          <p:cNvPr id="5" name="Rectangle 4">
            <a:extLst>
              <a:ext uri="{FF2B5EF4-FFF2-40B4-BE49-F238E27FC236}">
                <a16:creationId xmlns:a16="http://schemas.microsoft.com/office/drawing/2014/main" xmlns="" id="{18EC7F9E-47A3-4A33-B43E-D315B8F4DAC8}"/>
              </a:ext>
            </a:extLst>
          </p:cNvPr>
          <p:cNvSpPr/>
          <p:nvPr/>
        </p:nvSpPr>
        <p:spPr>
          <a:xfrm>
            <a:off x="11911420" y="4739636"/>
            <a:ext cx="20752255" cy="3170099"/>
          </a:xfrm>
          <a:prstGeom prst="rect">
            <a:avLst/>
          </a:prstGeom>
        </p:spPr>
        <p:txBody>
          <a:bodyPr wrap="square">
            <a:spAutoFit/>
          </a:bodyPr>
          <a:lstStyle/>
          <a:p>
            <a:pPr algn="ctr"/>
            <a:r>
              <a:rPr lang="en-US" sz="8000" dirty="0">
                <a:solidFill>
                  <a:srgbClr val="000000"/>
                </a:solidFill>
                <a:latin typeface="Calibri" panose="020F0502020204030204" pitchFamily="34" charset="0"/>
              </a:rPr>
              <a:t>Purpose</a:t>
            </a:r>
            <a:endParaRPr lang="en-US" sz="8000" dirty="0"/>
          </a:p>
          <a:p>
            <a:pPr algn="ctr"/>
            <a:r>
              <a:rPr lang="en-US" sz="4000" dirty="0">
                <a:solidFill>
                  <a:srgbClr val="000000"/>
                </a:solidFill>
                <a:latin typeface="Calibri" panose="020F0502020204030204" pitchFamily="34" charset="0"/>
              </a:rPr>
              <a:t>A stationary, 3D-printed, voice activated, assistive robotic arm that will retrieve items within its workspace upon request. It is designed to assist those who are limited in physical or in task capacity while also being able to increase overall productivity.</a:t>
            </a:r>
            <a:endParaRPr lang="en-US" sz="4000" dirty="0"/>
          </a:p>
        </p:txBody>
      </p:sp>
      <p:sp>
        <p:nvSpPr>
          <p:cNvPr id="8" name="Rectangle 7">
            <a:extLst>
              <a:ext uri="{FF2B5EF4-FFF2-40B4-BE49-F238E27FC236}">
                <a16:creationId xmlns:a16="http://schemas.microsoft.com/office/drawing/2014/main" xmlns="" id="{778DB689-3078-4B56-9B55-C3030CE62DC4}"/>
              </a:ext>
            </a:extLst>
          </p:cNvPr>
          <p:cNvSpPr/>
          <p:nvPr/>
        </p:nvSpPr>
        <p:spPr>
          <a:xfrm>
            <a:off x="-1" y="-205739"/>
            <a:ext cx="43891201" cy="494328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1BDBEC85-C56C-4E26-9E77-82803857E1F5}"/>
              </a:ext>
            </a:extLst>
          </p:cNvPr>
          <p:cNvSpPr/>
          <p:nvPr/>
        </p:nvSpPr>
        <p:spPr>
          <a:xfrm>
            <a:off x="11087960" y="787846"/>
            <a:ext cx="21945600" cy="1862048"/>
          </a:xfrm>
          <a:prstGeom prst="rect">
            <a:avLst/>
          </a:prstGeom>
        </p:spPr>
        <p:txBody>
          <a:bodyPr>
            <a:spAutoFit/>
          </a:bodyPr>
          <a:lstStyle/>
          <a:p>
            <a:pPr algn="ctr"/>
            <a:r>
              <a:rPr lang="en-US" sz="11500" b="1" dirty="0">
                <a:solidFill>
                  <a:srgbClr val="FFFFFF"/>
                </a:solidFill>
                <a:latin typeface="Calibri" panose="020F0502020204030204" pitchFamily="34" charset="0"/>
              </a:rPr>
              <a:t>Knuckles, The Assistive Robotic Arm</a:t>
            </a:r>
            <a:endParaRPr lang="en-US" sz="2000" dirty="0"/>
          </a:p>
        </p:txBody>
      </p:sp>
      <p:sp>
        <p:nvSpPr>
          <p:cNvPr id="11" name="Rectangle 10">
            <a:extLst>
              <a:ext uri="{FF2B5EF4-FFF2-40B4-BE49-F238E27FC236}">
                <a16:creationId xmlns:a16="http://schemas.microsoft.com/office/drawing/2014/main" xmlns="" id="{8B097CF6-5903-48C1-A1A5-EF81A12EB805}"/>
              </a:ext>
            </a:extLst>
          </p:cNvPr>
          <p:cNvSpPr/>
          <p:nvPr/>
        </p:nvSpPr>
        <p:spPr>
          <a:xfrm>
            <a:off x="11275752" y="2561664"/>
            <a:ext cx="21945600" cy="1569660"/>
          </a:xfrm>
          <a:prstGeom prst="rect">
            <a:avLst/>
          </a:prstGeom>
        </p:spPr>
        <p:txBody>
          <a:bodyPr>
            <a:spAutoFit/>
          </a:bodyPr>
          <a:lstStyle/>
          <a:p>
            <a:pPr algn="ctr"/>
            <a:r>
              <a:rPr lang="en-US" sz="4800" b="1" dirty="0">
                <a:solidFill>
                  <a:srgbClr val="FFFFFF"/>
                </a:solidFill>
                <a:latin typeface="Calibri" panose="020F0502020204030204" pitchFamily="34" charset="0"/>
              </a:rPr>
              <a:t>Andrew Blanchard, Matthew van </a:t>
            </a:r>
            <a:r>
              <a:rPr lang="en-US" sz="4800" b="1" dirty="0" err="1">
                <a:solidFill>
                  <a:srgbClr val="FFFFFF"/>
                </a:solidFill>
                <a:latin typeface="Calibri" panose="020F0502020204030204" pitchFamily="34" charset="0"/>
              </a:rPr>
              <a:t>Zuilekom</a:t>
            </a:r>
            <a:r>
              <a:rPr lang="en-US" sz="4800" b="1" dirty="0">
                <a:solidFill>
                  <a:srgbClr val="FFFFFF"/>
                </a:solidFill>
                <a:latin typeface="Calibri" panose="020F0502020204030204" pitchFamily="34" charset="0"/>
              </a:rPr>
              <a:t>, </a:t>
            </a:r>
            <a:r>
              <a:rPr lang="en-US" sz="4800" b="1" dirty="0" err="1">
                <a:solidFill>
                  <a:srgbClr val="FFFFFF"/>
                </a:solidFill>
                <a:latin typeface="Calibri" panose="020F0502020204030204" pitchFamily="34" charset="0"/>
              </a:rPr>
              <a:t>Rym</a:t>
            </a:r>
            <a:r>
              <a:rPr lang="en-US" sz="4800" b="1" dirty="0">
                <a:solidFill>
                  <a:srgbClr val="FFFFFF"/>
                </a:solidFill>
                <a:latin typeface="Calibri" panose="020F0502020204030204" pitchFamily="34" charset="0"/>
              </a:rPr>
              <a:t> </a:t>
            </a:r>
            <a:r>
              <a:rPr lang="en-US" sz="4800" b="1" dirty="0" err="1">
                <a:solidFill>
                  <a:srgbClr val="FFFFFF"/>
                </a:solidFill>
                <a:latin typeface="Calibri" panose="020F0502020204030204" pitchFamily="34" charset="0"/>
              </a:rPr>
              <a:t>Benchaabane</a:t>
            </a:r>
            <a:r>
              <a:rPr lang="en-US" sz="4800" b="1" dirty="0">
                <a:solidFill>
                  <a:srgbClr val="FFFFFF"/>
                </a:solidFill>
                <a:latin typeface="Calibri" panose="020F0502020204030204" pitchFamily="34" charset="0"/>
              </a:rPr>
              <a:t>, Paola Hernandez</a:t>
            </a:r>
            <a:br>
              <a:rPr lang="en-US" sz="4800" b="1" dirty="0">
                <a:solidFill>
                  <a:srgbClr val="FFFFFF"/>
                </a:solidFill>
                <a:latin typeface="Calibri" panose="020F0502020204030204" pitchFamily="34" charset="0"/>
              </a:rPr>
            </a:br>
            <a:r>
              <a:rPr lang="en-US" sz="4800" b="1" dirty="0">
                <a:solidFill>
                  <a:srgbClr val="FFFFFF"/>
                </a:solidFill>
                <a:latin typeface="Calibri" panose="020F0502020204030204" pitchFamily="34" charset="0"/>
              </a:rPr>
              <a:t>Sponsored by IEEE UH Makers</a:t>
            </a:r>
            <a:endParaRPr lang="en-US" sz="4800" dirty="0"/>
          </a:p>
        </p:txBody>
      </p:sp>
      <p:pic>
        <p:nvPicPr>
          <p:cNvPr id="1026" name="Picture 2" descr="https://lh3.googleusercontent.com/BhVPtmhB2L4xXqdKw3Rbtr4n8d1PkOElipfEWbJqoj9BZdy4ar1GfPO73oZRmCBcBm8MXJ0aG85Shgf2YBBN7PluMWt6lBRHB2HVxf5X6NPDT1enoVw9VayR-eY3malgEdUBRhq3H-U">
            <a:extLst>
              <a:ext uri="{FF2B5EF4-FFF2-40B4-BE49-F238E27FC236}">
                <a16:creationId xmlns:a16="http://schemas.microsoft.com/office/drawing/2014/main" xmlns="" id="{A8C04E0D-9D77-4D32-A75F-1FBEFBBE2D0C}"/>
              </a:ext>
            </a:extLst>
          </p:cNvPr>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4794581" y="397497"/>
            <a:ext cx="6864599" cy="2225274"/>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xmlns="" id="{30C727E0-4187-4E3A-8E47-58C47978FF98}"/>
              </a:ext>
            </a:extLst>
          </p:cNvPr>
          <p:cNvGrpSpPr/>
          <p:nvPr/>
        </p:nvGrpSpPr>
        <p:grpSpPr>
          <a:xfrm>
            <a:off x="34202659" y="2561664"/>
            <a:ext cx="13211121" cy="1975325"/>
            <a:chOff x="34632900" y="2438399"/>
            <a:chExt cx="9258300" cy="1384300"/>
          </a:xfrm>
        </p:grpSpPr>
        <p:sp>
          <p:nvSpPr>
            <p:cNvPr id="13" name="Rectangle 5">
              <a:extLst>
                <a:ext uri="{FF2B5EF4-FFF2-40B4-BE49-F238E27FC236}">
                  <a16:creationId xmlns:a16="http://schemas.microsoft.com/office/drawing/2014/main" xmlns="" id="{1A91C063-4E06-4DC9-BE75-5695679D9DD4}"/>
                </a:ext>
              </a:extLst>
            </p:cNvPr>
            <p:cNvSpPr>
              <a:spLocks noChangeArrowheads="1"/>
            </p:cNvSpPr>
            <p:nvPr/>
          </p:nvSpPr>
          <p:spPr bwMode="auto">
            <a:xfrm>
              <a:off x="36017200" y="2507923"/>
              <a:ext cx="7874000" cy="1304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500" b="1" i="0" u="none" strike="noStrike" cap="none" normalizeH="0" baseline="0" dirty="0">
                  <a:ln>
                    <a:noFill/>
                  </a:ln>
                  <a:solidFill>
                    <a:srgbClr val="FFFFFF"/>
                  </a:solidFill>
                  <a:effectLst/>
                  <a:latin typeface="Calibri" panose="020F0502020204030204" pitchFamily="34" charset="0"/>
                  <a:cs typeface="Calibri" panose="020F0502020204030204" pitchFamily="34" charset="0"/>
                </a:rPr>
                <a:t>UH Makers</a:t>
              </a:r>
              <a:endParaRPr kumimoji="0" lang="en-US" altLang="en-US" sz="4000" b="0" i="0" u="none" strike="noStrike" cap="none" normalizeH="0" baseline="0" dirty="0">
                <a:ln>
                  <a:noFill/>
                </a:ln>
                <a:solidFill>
                  <a:schemeClr val="tx1"/>
                </a:solidFill>
                <a:effectLst/>
              </a:endParaRPr>
            </a:p>
          </p:txBody>
        </p:sp>
        <p:pic>
          <p:nvPicPr>
            <p:cNvPr id="1030" name="Picture 6" descr="https://lh3.googleusercontent.com/LfFj4MyNFwt91UoyIs2VR20BcRr1lez-sQDNoe_6vlZGLNtvWffI-HQ7My5nF6cnJWhZRKMxrPj0fm3pu6_dNKl2ujPtUO2SyMZpfyAsqZ1QP6ksXbfFacdAMkZbTRsWpDbHF1q-avA">
              <a:extLst>
                <a:ext uri="{FF2B5EF4-FFF2-40B4-BE49-F238E27FC236}">
                  <a16:creationId xmlns:a16="http://schemas.microsoft.com/office/drawing/2014/main" xmlns="" id="{11A931E5-199A-4DC0-AF5B-23835F5365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32900" y="2438399"/>
              <a:ext cx="1384300" cy="1384300"/>
            </a:xfrm>
            <a:prstGeom prst="rect">
              <a:avLst/>
            </a:prstGeom>
            <a:noFill/>
            <a:extLst>
              <a:ext uri="{909E8E84-426E-40DD-AFC4-6F175D3DCCD1}">
                <a14:hiddenFill xmlns:a14="http://schemas.microsoft.com/office/drawing/2010/main">
                  <a:solidFill>
                    <a:srgbClr val="FFFFFF"/>
                  </a:solidFill>
                </a14:hiddenFill>
              </a:ext>
            </a:extLst>
          </p:spPr>
        </p:pic>
      </p:grpSp>
      <p:pic>
        <p:nvPicPr>
          <p:cNvPr id="1032" name="Picture 8" descr="https://lh4.googleusercontent.com/XRX-uHXTAs1WMHNktdq_WRdODc5-W2q9oaNgK1Q5170nCsVhjZQvM0jBZVo1883NiZNg3iWd5vMeV2vMfYww3kmj6f4_d8UJ0ABrrbGeV_JxCOmojr7JC7KCPGoEM4_ONnFY078smE8">
            <a:extLst>
              <a:ext uri="{FF2B5EF4-FFF2-40B4-BE49-F238E27FC236}">
                <a16:creationId xmlns:a16="http://schemas.microsoft.com/office/drawing/2014/main" xmlns="" id="{92877EA3-1D41-48A0-B849-EAC371C873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7422" b="36354"/>
          <a:stretch/>
        </p:blipFill>
        <p:spPr bwMode="auto">
          <a:xfrm>
            <a:off x="916248" y="1083353"/>
            <a:ext cx="9753600" cy="255768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xmlns="" id="{39BA17A7-A026-4CFF-AEFF-788DA6A541C6}"/>
              </a:ext>
            </a:extLst>
          </p:cNvPr>
          <p:cNvSpPr/>
          <p:nvPr/>
        </p:nvSpPr>
        <p:spPr>
          <a:xfrm>
            <a:off x="33537523" y="4782014"/>
            <a:ext cx="9763125" cy="7017306"/>
          </a:xfrm>
          <a:prstGeom prst="rect">
            <a:avLst/>
          </a:prstGeom>
        </p:spPr>
        <p:txBody>
          <a:bodyPr wrap="square">
            <a:spAutoFit/>
          </a:bodyPr>
          <a:lstStyle/>
          <a:p>
            <a:pPr algn="ctr"/>
            <a:r>
              <a:rPr lang="en-US" sz="8000" dirty="0">
                <a:solidFill>
                  <a:srgbClr val="000000"/>
                </a:solidFill>
                <a:latin typeface="Calibri" panose="020F0502020204030204" pitchFamily="34" charset="0"/>
              </a:rPr>
              <a:t>Specifications</a:t>
            </a:r>
            <a:endParaRPr lang="en-US" sz="8000" dirty="0"/>
          </a:p>
          <a:p>
            <a:pPr marL="571500" indent="-571500" fontAlgn="base">
              <a:spcBef>
                <a:spcPts val="600"/>
              </a:spcBef>
              <a:buClr>
                <a:srgbClr val="FF0000"/>
              </a:buClr>
              <a:buFont typeface="Arial" panose="020B0604020202020204" pitchFamily="34" charset="0"/>
              <a:buChar char="•"/>
            </a:pPr>
            <a:r>
              <a:rPr lang="en-US" sz="4000" dirty="0">
                <a:solidFill>
                  <a:srgbClr val="000000"/>
                </a:solidFill>
                <a:latin typeface="Calibri" panose="020F0502020204030204" pitchFamily="34" charset="0"/>
              </a:rPr>
              <a:t>Degrees of Freedom (DOF) Arm – 5</a:t>
            </a:r>
            <a:endParaRPr lang="en-US" sz="4000" dirty="0">
              <a:solidFill>
                <a:srgbClr val="FF0000"/>
              </a:solidFill>
              <a:latin typeface="Calibri" panose="020F0502020204030204" pitchFamily="34" charset="0"/>
            </a:endParaRPr>
          </a:p>
          <a:p>
            <a:pPr marL="571500" indent="-571500" fontAlgn="base">
              <a:spcBef>
                <a:spcPts val="600"/>
              </a:spcBef>
              <a:buClr>
                <a:srgbClr val="FF0000"/>
              </a:buClr>
              <a:buFont typeface="Arial" panose="020B0604020202020204" pitchFamily="34" charset="0"/>
              <a:buChar char="•"/>
            </a:pPr>
            <a:r>
              <a:rPr lang="en-US" sz="4000" dirty="0">
                <a:solidFill>
                  <a:srgbClr val="000000"/>
                </a:solidFill>
                <a:latin typeface="Calibri" panose="020F0502020204030204" pitchFamily="34" charset="0"/>
              </a:rPr>
              <a:t>Accuracy Voice Interpretation – 95%</a:t>
            </a:r>
            <a:endParaRPr lang="en-US" sz="4000" dirty="0">
              <a:solidFill>
                <a:srgbClr val="FF0000"/>
              </a:solidFill>
              <a:latin typeface="Calibri" panose="020F0502020204030204" pitchFamily="34" charset="0"/>
            </a:endParaRPr>
          </a:p>
          <a:p>
            <a:pPr marL="571500" indent="-571500" fontAlgn="base">
              <a:buClr>
                <a:srgbClr val="FF0000"/>
              </a:buClr>
              <a:buFont typeface="Arial" panose="020B0604020202020204" pitchFamily="34" charset="0"/>
              <a:buChar char="•"/>
            </a:pPr>
            <a:r>
              <a:rPr lang="en-US" sz="4000" dirty="0">
                <a:solidFill>
                  <a:srgbClr val="000000"/>
                </a:solidFill>
                <a:latin typeface="Calibri" panose="020F0502020204030204" pitchFamily="34" charset="0"/>
              </a:rPr>
              <a:t>Minimum Voltage for Motors – 12 [V]</a:t>
            </a:r>
            <a:endParaRPr lang="en-US" sz="4000" dirty="0">
              <a:solidFill>
                <a:srgbClr val="FF0000"/>
              </a:solidFill>
              <a:latin typeface="Calibri" panose="020F0502020204030204" pitchFamily="34" charset="0"/>
            </a:endParaRPr>
          </a:p>
          <a:p>
            <a:pPr marL="571500" indent="-571500" fontAlgn="base">
              <a:buClr>
                <a:srgbClr val="FF0000"/>
              </a:buClr>
              <a:buFont typeface="Arial" panose="020B0604020202020204" pitchFamily="34" charset="0"/>
              <a:buChar char="•"/>
            </a:pPr>
            <a:r>
              <a:rPr lang="en-US" sz="4000" dirty="0">
                <a:solidFill>
                  <a:srgbClr val="000000"/>
                </a:solidFill>
                <a:latin typeface="Calibri" panose="020F0502020204030204" pitchFamily="34" charset="0"/>
              </a:rPr>
              <a:t>Object Detection – AprilTags</a:t>
            </a:r>
            <a:endParaRPr lang="en-US" sz="4000" dirty="0">
              <a:solidFill>
                <a:srgbClr val="FF0000"/>
              </a:solidFill>
              <a:latin typeface="Calibri" panose="020F0502020204030204" pitchFamily="34" charset="0"/>
            </a:endParaRPr>
          </a:p>
          <a:p>
            <a:pPr marL="571500" indent="-571500" fontAlgn="base">
              <a:buClr>
                <a:srgbClr val="FF0000"/>
              </a:buClr>
              <a:buFont typeface="Arial" panose="020B0604020202020204" pitchFamily="34" charset="0"/>
              <a:buChar char="•"/>
            </a:pPr>
            <a:r>
              <a:rPr lang="en-US" sz="4000" dirty="0">
                <a:solidFill>
                  <a:srgbClr val="000000"/>
                </a:solidFill>
                <a:latin typeface="Calibri" panose="020F0502020204030204" pitchFamily="34" charset="0"/>
              </a:rPr>
              <a:t>Object Count Library – 8 items</a:t>
            </a:r>
            <a:endParaRPr lang="en-US" sz="4000" dirty="0">
              <a:solidFill>
                <a:srgbClr val="FF0000"/>
              </a:solidFill>
              <a:latin typeface="Calibri" panose="020F0502020204030204" pitchFamily="34" charset="0"/>
            </a:endParaRPr>
          </a:p>
          <a:p>
            <a:pPr marL="571500" indent="-571500" fontAlgn="base">
              <a:buClr>
                <a:srgbClr val="FF0000"/>
              </a:buClr>
              <a:buFont typeface="Arial" panose="020B0604020202020204" pitchFamily="34" charset="0"/>
              <a:buChar char="•"/>
            </a:pPr>
            <a:r>
              <a:rPr lang="en-US" sz="4000" dirty="0">
                <a:solidFill>
                  <a:srgbClr val="000000"/>
                </a:solidFill>
                <a:latin typeface="Calibri" panose="020F0502020204030204" pitchFamily="34" charset="0"/>
              </a:rPr>
              <a:t>Response phrases – 64</a:t>
            </a:r>
            <a:endParaRPr lang="en-US" sz="4000" dirty="0">
              <a:solidFill>
                <a:srgbClr val="FF0000"/>
              </a:solidFill>
              <a:latin typeface="Calibri" panose="020F0502020204030204" pitchFamily="34" charset="0"/>
            </a:endParaRPr>
          </a:p>
          <a:p>
            <a:pPr marL="571500" indent="-571500" fontAlgn="base">
              <a:buClr>
                <a:srgbClr val="FF0000"/>
              </a:buClr>
              <a:buFont typeface="Arial" panose="020B0604020202020204" pitchFamily="34" charset="0"/>
              <a:buChar char="•"/>
            </a:pPr>
            <a:r>
              <a:rPr lang="en-US" sz="4000" dirty="0">
                <a:solidFill>
                  <a:srgbClr val="000000"/>
                </a:solidFill>
                <a:latin typeface="Calibri" panose="020F0502020204030204" pitchFamily="34" charset="0"/>
              </a:rPr>
              <a:t>Response Time – 7 [s]</a:t>
            </a:r>
            <a:endParaRPr lang="en-US" sz="4000" dirty="0">
              <a:solidFill>
                <a:srgbClr val="FF0000"/>
              </a:solidFill>
              <a:latin typeface="Calibri" panose="020F0502020204030204" pitchFamily="34" charset="0"/>
            </a:endParaRPr>
          </a:p>
          <a:p>
            <a:pPr marL="571500" indent="-571500" fontAlgn="base">
              <a:buClr>
                <a:srgbClr val="FF0000"/>
              </a:buClr>
              <a:buFont typeface="Arial" panose="020B0604020202020204" pitchFamily="34" charset="0"/>
              <a:buChar char="•"/>
            </a:pPr>
            <a:r>
              <a:rPr lang="en-US" sz="4000" dirty="0">
                <a:solidFill>
                  <a:srgbClr val="000000"/>
                </a:solidFill>
                <a:latin typeface="Calibri" panose="020F0502020204030204" pitchFamily="34" charset="0"/>
              </a:rPr>
              <a:t>Maximum Grabbing Reach  – 0.5 [m]</a:t>
            </a:r>
            <a:endParaRPr lang="en-US" sz="4000" dirty="0">
              <a:solidFill>
                <a:srgbClr val="FF0000"/>
              </a:solidFill>
              <a:latin typeface="Calibri" panose="020F0502020204030204" pitchFamily="34" charset="0"/>
            </a:endParaRPr>
          </a:p>
          <a:p>
            <a:pPr marL="571500" indent="-571500" fontAlgn="base">
              <a:buClr>
                <a:srgbClr val="FF0000"/>
              </a:buClr>
              <a:buFont typeface="Arial" panose="020B0604020202020204" pitchFamily="34" charset="0"/>
              <a:buChar char="•"/>
            </a:pPr>
            <a:r>
              <a:rPr lang="en-US" sz="4000" dirty="0">
                <a:solidFill>
                  <a:srgbClr val="000000"/>
                </a:solidFill>
                <a:latin typeface="Calibri" panose="020F0502020204030204" pitchFamily="34" charset="0"/>
              </a:rPr>
              <a:t>Maximum Weight Rating – 0.5 [kg]</a:t>
            </a:r>
            <a:endParaRPr lang="en-US" sz="4000" dirty="0">
              <a:solidFill>
                <a:srgbClr val="FF0000"/>
              </a:solidFill>
              <a:latin typeface="Calibri" panose="020F0502020204030204" pitchFamily="34" charset="0"/>
            </a:endParaRPr>
          </a:p>
        </p:txBody>
      </p:sp>
      <p:sp>
        <p:nvSpPr>
          <p:cNvPr id="16" name="Rectangle 15">
            <a:extLst>
              <a:ext uri="{FF2B5EF4-FFF2-40B4-BE49-F238E27FC236}">
                <a16:creationId xmlns:a16="http://schemas.microsoft.com/office/drawing/2014/main" xmlns="" id="{EAFD373D-D81A-408B-A538-19155C6D702F}"/>
              </a:ext>
            </a:extLst>
          </p:cNvPr>
          <p:cNvSpPr/>
          <p:nvPr/>
        </p:nvSpPr>
        <p:spPr>
          <a:xfrm>
            <a:off x="33537523" y="11871828"/>
            <a:ext cx="9517685" cy="5632311"/>
          </a:xfrm>
          <a:prstGeom prst="rect">
            <a:avLst/>
          </a:prstGeom>
        </p:spPr>
        <p:txBody>
          <a:bodyPr wrap="square">
            <a:spAutoFit/>
          </a:bodyPr>
          <a:lstStyle/>
          <a:p>
            <a:pPr algn="ctr"/>
            <a:r>
              <a:rPr lang="en-US" sz="8000" dirty="0">
                <a:solidFill>
                  <a:srgbClr val="000000"/>
                </a:solidFill>
                <a:latin typeface="Calibri" panose="020F0502020204030204" pitchFamily="34" charset="0"/>
              </a:rPr>
              <a:t>Features</a:t>
            </a:r>
            <a:endParaRPr lang="en-US" sz="8000" dirty="0"/>
          </a:p>
          <a:p>
            <a:pPr marL="571500" indent="-571500" fontAlgn="base">
              <a:buClr>
                <a:srgbClr val="FF0000"/>
              </a:buClr>
              <a:buFont typeface="Arial" panose="020B0604020202020204" pitchFamily="34" charset="0"/>
              <a:buChar char="•"/>
            </a:pPr>
            <a:r>
              <a:rPr lang="en-US" sz="4000" dirty="0">
                <a:solidFill>
                  <a:srgbClr val="000000"/>
                </a:solidFill>
                <a:latin typeface="Calibri" panose="020F0502020204030204" pitchFamily="34" charset="0"/>
              </a:rPr>
              <a:t>Powered by Mains: 120 [VAC]</a:t>
            </a:r>
            <a:endParaRPr lang="en-US" sz="4000" dirty="0">
              <a:solidFill>
                <a:srgbClr val="FF0000"/>
              </a:solidFill>
              <a:latin typeface="Calibri" panose="020F0502020204030204" pitchFamily="34" charset="0"/>
            </a:endParaRPr>
          </a:p>
          <a:p>
            <a:pPr marL="571500" indent="-571500" fontAlgn="base">
              <a:buClr>
                <a:srgbClr val="FF0000"/>
              </a:buClr>
              <a:buFont typeface="Arial" panose="020B0604020202020204" pitchFamily="34" charset="0"/>
              <a:buChar char="•"/>
            </a:pPr>
            <a:r>
              <a:rPr lang="en-US" sz="4000" dirty="0">
                <a:solidFill>
                  <a:srgbClr val="000000"/>
                </a:solidFill>
                <a:latin typeface="Calibri" panose="020F0502020204030204" pitchFamily="34" charset="0"/>
              </a:rPr>
              <a:t>Integrated Microphone</a:t>
            </a:r>
            <a:endParaRPr lang="en-US" sz="4000" dirty="0">
              <a:solidFill>
                <a:srgbClr val="FF0000"/>
              </a:solidFill>
              <a:latin typeface="Calibri" panose="020F0502020204030204" pitchFamily="34" charset="0"/>
            </a:endParaRPr>
          </a:p>
          <a:p>
            <a:pPr marL="571500" indent="-571500" fontAlgn="base">
              <a:buClr>
                <a:srgbClr val="FF0000"/>
              </a:buClr>
              <a:buFont typeface="Arial" panose="020B0604020202020204" pitchFamily="34" charset="0"/>
              <a:buChar char="•"/>
            </a:pPr>
            <a:r>
              <a:rPr lang="en-US" sz="4000" dirty="0">
                <a:solidFill>
                  <a:srgbClr val="000000"/>
                </a:solidFill>
                <a:latin typeface="Calibri" panose="020F0502020204030204" pitchFamily="34" charset="0"/>
              </a:rPr>
              <a:t>Integrated Camera</a:t>
            </a:r>
            <a:endParaRPr lang="en-US" sz="4000" dirty="0">
              <a:solidFill>
                <a:srgbClr val="FF0000"/>
              </a:solidFill>
              <a:latin typeface="Calibri" panose="020F0502020204030204" pitchFamily="34" charset="0"/>
            </a:endParaRPr>
          </a:p>
          <a:p>
            <a:pPr marL="571500" indent="-571500" fontAlgn="base">
              <a:buClr>
                <a:srgbClr val="FF0000"/>
              </a:buClr>
              <a:buFont typeface="Arial" panose="020B0604020202020204" pitchFamily="34" charset="0"/>
              <a:buChar char="•"/>
            </a:pPr>
            <a:r>
              <a:rPr lang="en-US" sz="4000" dirty="0">
                <a:solidFill>
                  <a:srgbClr val="000000"/>
                </a:solidFill>
                <a:latin typeface="Calibri" panose="020F0502020204030204" pitchFamily="34" charset="0"/>
              </a:rPr>
              <a:t>Voice-Controlled using Alexa Voice Service </a:t>
            </a:r>
          </a:p>
          <a:p>
            <a:pPr marL="571500" indent="-571500" fontAlgn="base">
              <a:buClr>
                <a:srgbClr val="FF0000"/>
              </a:buClr>
              <a:buFont typeface="Arial" panose="020B0604020202020204" pitchFamily="34" charset="0"/>
              <a:buChar char="•"/>
            </a:pPr>
            <a:r>
              <a:rPr lang="en-US" sz="4000" dirty="0">
                <a:solidFill>
                  <a:srgbClr val="000000"/>
                </a:solidFill>
                <a:latin typeface="Calibri" panose="020F0502020204030204" pitchFamily="34" charset="0"/>
              </a:rPr>
              <a:t>Object Detection with AprilTags</a:t>
            </a:r>
            <a:endParaRPr lang="en-US" sz="4000" dirty="0">
              <a:solidFill>
                <a:srgbClr val="FF0000"/>
              </a:solidFill>
              <a:latin typeface="Calibri" panose="020F0502020204030204" pitchFamily="34" charset="0"/>
            </a:endParaRPr>
          </a:p>
          <a:p>
            <a:pPr marL="571500" indent="-571500" fontAlgn="base">
              <a:buClr>
                <a:srgbClr val="FF0000"/>
              </a:buClr>
              <a:buFont typeface="Arial" panose="020B0604020202020204" pitchFamily="34" charset="0"/>
              <a:buChar char="•"/>
            </a:pPr>
            <a:r>
              <a:rPr lang="en-US" sz="4000" dirty="0">
                <a:solidFill>
                  <a:srgbClr val="000000"/>
                </a:solidFill>
                <a:latin typeface="Calibri" panose="020F0502020204030204" pitchFamily="34" charset="0"/>
              </a:rPr>
              <a:t>User-friendly GUI</a:t>
            </a:r>
            <a:endParaRPr lang="en-US" sz="4000" dirty="0">
              <a:solidFill>
                <a:srgbClr val="FF0000"/>
              </a:solidFill>
              <a:latin typeface="Calibri" panose="020F0502020204030204" pitchFamily="34" charset="0"/>
            </a:endParaRPr>
          </a:p>
          <a:p>
            <a:pPr marL="571500" indent="-571500" fontAlgn="base">
              <a:buClr>
                <a:srgbClr val="FF0000"/>
              </a:buClr>
              <a:buFont typeface="Arial" panose="020B0604020202020204" pitchFamily="34" charset="0"/>
              <a:buChar char="•"/>
            </a:pPr>
            <a:r>
              <a:rPr lang="en-US" sz="4000" dirty="0">
                <a:solidFill>
                  <a:srgbClr val="000000"/>
                </a:solidFill>
                <a:latin typeface="Calibri" panose="020F0502020204030204" pitchFamily="34" charset="0"/>
              </a:rPr>
              <a:t>Wi-Fi required</a:t>
            </a:r>
            <a:endParaRPr lang="en-US" sz="4000" dirty="0">
              <a:solidFill>
                <a:srgbClr val="FF0000"/>
              </a:solidFill>
              <a:latin typeface="Calibri" panose="020F0502020204030204" pitchFamily="34" charset="0"/>
            </a:endParaRPr>
          </a:p>
        </p:txBody>
      </p:sp>
      <p:sp>
        <p:nvSpPr>
          <p:cNvPr id="17" name="Rectangle 16">
            <a:extLst>
              <a:ext uri="{FF2B5EF4-FFF2-40B4-BE49-F238E27FC236}">
                <a16:creationId xmlns:a16="http://schemas.microsoft.com/office/drawing/2014/main" xmlns="" id="{9D29EAC9-8C0D-4C71-AB00-60F219226629}"/>
              </a:ext>
            </a:extLst>
          </p:cNvPr>
          <p:cNvSpPr/>
          <p:nvPr/>
        </p:nvSpPr>
        <p:spPr>
          <a:xfrm>
            <a:off x="32918399" y="27771104"/>
            <a:ext cx="10382251" cy="3785652"/>
          </a:xfrm>
          <a:prstGeom prst="rect">
            <a:avLst/>
          </a:prstGeom>
        </p:spPr>
        <p:txBody>
          <a:bodyPr wrap="square">
            <a:spAutoFit/>
          </a:bodyPr>
          <a:lstStyle/>
          <a:p>
            <a:pPr algn="ctr"/>
            <a:r>
              <a:rPr lang="en-US" sz="8000" dirty="0">
                <a:solidFill>
                  <a:srgbClr val="000000"/>
                </a:solidFill>
                <a:latin typeface="Calibri" panose="020F0502020204030204" pitchFamily="34" charset="0"/>
              </a:rPr>
              <a:t>Acknowledgements</a:t>
            </a:r>
            <a:r>
              <a:rPr lang="en-US" sz="4000" dirty="0">
                <a:solidFill>
                  <a:srgbClr val="000000"/>
                </a:solidFill>
                <a:latin typeface="Calibri" panose="020F0502020204030204" pitchFamily="34" charset="0"/>
              </a:rPr>
              <a:t> </a:t>
            </a:r>
            <a:br>
              <a:rPr lang="en-US" sz="4000" dirty="0">
                <a:solidFill>
                  <a:srgbClr val="000000"/>
                </a:solidFill>
                <a:latin typeface="Calibri" panose="020F0502020204030204" pitchFamily="34" charset="0"/>
              </a:rPr>
            </a:br>
            <a:r>
              <a:rPr lang="en-US" sz="4000" dirty="0">
                <a:solidFill>
                  <a:srgbClr val="000000"/>
                </a:solidFill>
                <a:latin typeface="Calibri" panose="020F0502020204030204" pitchFamily="34" charset="0"/>
              </a:rPr>
              <a:t>Our team would like to thank Dr. </a:t>
            </a:r>
            <a:r>
              <a:rPr lang="en-US" sz="4000" dirty="0" err="1">
                <a:solidFill>
                  <a:srgbClr val="000000"/>
                </a:solidFill>
                <a:latin typeface="Calibri" panose="020F0502020204030204" pitchFamily="34" charset="0"/>
              </a:rPr>
              <a:t>Roysam</a:t>
            </a:r>
            <a:r>
              <a:rPr lang="en-US" sz="4000" dirty="0">
                <a:solidFill>
                  <a:srgbClr val="000000"/>
                </a:solidFill>
                <a:latin typeface="Calibri" panose="020F0502020204030204" pitchFamily="34" charset="0"/>
              </a:rPr>
              <a:t>, </a:t>
            </a:r>
          </a:p>
          <a:p>
            <a:pPr algn="ctr"/>
            <a:r>
              <a:rPr lang="en-US" sz="4000" dirty="0">
                <a:solidFill>
                  <a:srgbClr val="000000"/>
                </a:solidFill>
                <a:latin typeface="Calibri" panose="020F0502020204030204" pitchFamily="34" charset="0"/>
              </a:rPr>
              <a:t>Dr. Becker, Dr. </a:t>
            </a:r>
            <a:r>
              <a:rPr lang="en-US" sz="4000" dirty="0" err="1">
                <a:solidFill>
                  <a:srgbClr val="000000"/>
                </a:solidFill>
                <a:latin typeface="Calibri" panose="020F0502020204030204" pitchFamily="34" charset="0"/>
              </a:rPr>
              <a:t>Trombetta</a:t>
            </a:r>
            <a:r>
              <a:rPr lang="en-US" sz="4000" dirty="0">
                <a:solidFill>
                  <a:srgbClr val="000000"/>
                </a:solidFill>
                <a:latin typeface="Calibri" panose="020F0502020204030204" pitchFamily="34" charset="0"/>
              </a:rPr>
              <a:t>, Dr. Litvinov, Rhema Ike, George Godinez, Yang Nguyen &amp; Aaron </a:t>
            </a:r>
            <a:r>
              <a:rPr lang="en-US" sz="4000" dirty="0" err="1">
                <a:solidFill>
                  <a:srgbClr val="000000"/>
                </a:solidFill>
                <a:latin typeface="Calibri" panose="020F0502020204030204" pitchFamily="34" charset="0"/>
              </a:rPr>
              <a:t>Hollaway</a:t>
            </a:r>
            <a:r>
              <a:rPr lang="en-US" sz="4000" dirty="0">
                <a:solidFill>
                  <a:srgbClr val="000000"/>
                </a:solidFill>
                <a:latin typeface="Calibri" panose="020F0502020204030204" pitchFamily="34" charset="0"/>
              </a:rPr>
              <a:t> for their advice and valuable contribution.</a:t>
            </a:r>
            <a:endParaRPr lang="en-US" sz="4000" dirty="0"/>
          </a:p>
        </p:txBody>
      </p:sp>
      <p:sp>
        <p:nvSpPr>
          <p:cNvPr id="18" name="Rectangle 17">
            <a:extLst>
              <a:ext uri="{FF2B5EF4-FFF2-40B4-BE49-F238E27FC236}">
                <a16:creationId xmlns:a16="http://schemas.microsoft.com/office/drawing/2014/main" xmlns="" id="{539D66D6-94A9-441A-A25E-EB8132E5285A}"/>
              </a:ext>
            </a:extLst>
          </p:cNvPr>
          <p:cNvSpPr/>
          <p:nvPr/>
        </p:nvSpPr>
        <p:spPr>
          <a:xfrm>
            <a:off x="33134529" y="26768230"/>
            <a:ext cx="9763125" cy="1077218"/>
          </a:xfrm>
          <a:prstGeom prst="rect">
            <a:avLst/>
          </a:prstGeom>
        </p:spPr>
        <p:txBody>
          <a:bodyPr wrap="square">
            <a:spAutoFit/>
          </a:bodyPr>
          <a:lstStyle/>
          <a:p>
            <a:pPr algn="ctr"/>
            <a:r>
              <a:rPr lang="en-US" sz="3200" i="1" dirty="0">
                <a:solidFill>
                  <a:srgbClr val="000000"/>
                </a:solidFill>
                <a:latin typeface="Calibri" panose="020F0502020204030204" pitchFamily="34" charset="0"/>
              </a:rPr>
              <a:t>Figure 4: Left: Knuckles in upright position</a:t>
            </a:r>
          </a:p>
          <a:p>
            <a:pPr algn="ctr"/>
            <a:r>
              <a:rPr lang="en-US" sz="3200" i="1" dirty="0">
                <a:solidFill>
                  <a:srgbClr val="000000"/>
                </a:solidFill>
                <a:latin typeface="Calibri" panose="020F0502020204030204" pitchFamily="34" charset="0"/>
              </a:rPr>
              <a:t>Right: Knuckles in default position</a:t>
            </a:r>
            <a:endParaRPr lang="en-US" sz="3200" i="1" dirty="0"/>
          </a:p>
        </p:txBody>
      </p:sp>
      <p:sp>
        <p:nvSpPr>
          <p:cNvPr id="19" name="Rectangle 18">
            <a:extLst>
              <a:ext uri="{FF2B5EF4-FFF2-40B4-BE49-F238E27FC236}">
                <a16:creationId xmlns:a16="http://schemas.microsoft.com/office/drawing/2014/main" xmlns="" id="{6A625617-3621-4024-8EA9-AE25F4C544FC}"/>
              </a:ext>
            </a:extLst>
          </p:cNvPr>
          <p:cNvSpPr/>
          <p:nvPr/>
        </p:nvSpPr>
        <p:spPr>
          <a:xfrm>
            <a:off x="12037966" y="25385429"/>
            <a:ext cx="19632386" cy="6324808"/>
          </a:xfrm>
          <a:prstGeom prst="rect">
            <a:avLst/>
          </a:prstGeom>
        </p:spPr>
        <p:txBody>
          <a:bodyPr wrap="square">
            <a:spAutoFit/>
          </a:bodyPr>
          <a:lstStyle/>
          <a:p>
            <a:pPr algn="ctr">
              <a:spcAft>
                <a:spcPts val="600"/>
              </a:spcAft>
            </a:pPr>
            <a:r>
              <a:rPr lang="en-US" sz="8000" dirty="0">
                <a:solidFill>
                  <a:srgbClr val="000000"/>
                </a:solidFill>
                <a:latin typeface="Calibri" panose="020F0502020204030204" pitchFamily="34" charset="0"/>
              </a:rPr>
              <a:t>Conclusions</a:t>
            </a:r>
            <a:endParaRPr lang="en-US" sz="8000" dirty="0"/>
          </a:p>
          <a:p>
            <a:pPr algn="just"/>
            <a:r>
              <a:rPr lang="en-US" sz="4000" b="1" dirty="0">
                <a:solidFill>
                  <a:srgbClr val="FF0000"/>
                </a:solidFill>
                <a:latin typeface="Calibri" panose="020F0502020204030204" pitchFamily="34" charset="0"/>
              </a:rPr>
              <a:t>Impact: </a:t>
            </a:r>
            <a:r>
              <a:rPr lang="en-US" sz="4000" dirty="0">
                <a:solidFill>
                  <a:srgbClr val="000000"/>
                </a:solidFill>
                <a:latin typeface="Calibri" panose="020F0502020204030204" pitchFamily="34" charset="0"/>
              </a:rPr>
              <a:t>Proof of concept for a voice controlled home robotics and automation system to assist users with physical limitations in completing common tasks.</a:t>
            </a:r>
            <a:endParaRPr lang="en-US" sz="4000" dirty="0"/>
          </a:p>
          <a:p>
            <a:r>
              <a:rPr lang="en-US" sz="4000" b="1" dirty="0">
                <a:solidFill>
                  <a:srgbClr val="FF0000"/>
                </a:solidFill>
                <a:latin typeface="Calibri" panose="020F0502020204030204" pitchFamily="34" charset="0"/>
              </a:rPr>
              <a:t>Future work:</a:t>
            </a:r>
            <a:r>
              <a:rPr lang="en-US" sz="4000" b="1" dirty="0">
                <a:solidFill>
                  <a:srgbClr val="000000"/>
                </a:solidFill>
                <a:latin typeface="Calibri" panose="020F0502020204030204" pitchFamily="34" charset="0"/>
              </a:rPr>
              <a:t> </a:t>
            </a:r>
            <a:endParaRPr lang="en-US" sz="4000" b="1" dirty="0"/>
          </a:p>
          <a:p>
            <a:pPr marL="571500" indent="-571500" algn="just">
              <a:buClr>
                <a:srgbClr val="FF0000"/>
              </a:buClr>
              <a:buFont typeface="Arial" panose="020B0604020202020204" pitchFamily="34" charset="0"/>
              <a:buChar char="•"/>
            </a:pPr>
            <a:r>
              <a:rPr lang="en-US" sz="4000" dirty="0">
                <a:solidFill>
                  <a:srgbClr val="000000"/>
                </a:solidFill>
                <a:latin typeface="Calibri" panose="020F0502020204030204" pitchFamily="34" charset="0"/>
              </a:rPr>
              <a:t>Implementation of object detection and recognition.</a:t>
            </a:r>
          </a:p>
          <a:p>
            <a:pPr marL="571500" indent="-571500" algn="just">
              <a:buClr>
                <a:srgbClr val="FF0000"/>
              </a:buClr>
              <a:buFont typeface="Arial" panose="020B0604020202020204" pitchFamily="34" charset="0"/>
              <a:buChar char="•"/>
            </a:pPr>
            <a:r>
              <a:rPr lang="en-US" sz="4000" dirty="0">
                <a:solidFill>
                  <a:srgbClr val="000000"/>
                </a:solidFill>
                <a:latin typeface="Calibri" panose="020F0502020204030204" pitchFamily="34" charset="0"/>
              </a:rPr>
              <a:t>Enhancement of position awareness using limiters and encoders.</a:t>
            </a:r>
          </a:p>
          <a:p>
            <a:pPr marL="571500" indent="-571500" algn="just">
              <a:buClr>
                <a:srgbClr val="FF0000"/>
              </a:buClr>
              <a:buFont typeface="Arial" panose="020B0604020202020204" pitchFamily="34" charset="0"/>
              <a:buChar char="•"/>
            </a:pPr>
            <a:r>
              <a:rPr lang="en-US" sz="4000" dirty="0">
                <a:solidFill>
                  <a:srgbClr val="000000"/>
                </a:solidFill>
                <a:latin typeface="Calibri" panose="020F0502020204030204" pitchFamily="34" charset="0"/>
              </a:rPr>
              <a:t>Conversion of Knuckles to a mobile robot to expand uses. </a:t>
            </a:r>
          </a:p>
          <a:p>
            <a:pPr marL="571500" indent="-571500" algn="just">
              <a:buClr>
                <a:srgbClr val="FF0000"/>
              </a:buClr>
              <a:buFont typeface="Arial" panose="020B0604020202020204" pitchFamily="34" charset="0"/>
              <a:buChar char="•"/>
            </a:pPr>
            <a:r>
              <a:rPr lang="en-US" sz="4000" dirty="0">
                <a:solidFill>
                  <a:srgbClr val="000000"/>
                </a:solidFill>
                <a:latin typeface="Calibri" panose="020F0502020204030204" pitchFamily="34" charset="0"/>
              </a:rPr>
              <a:t>Upgrade Knuckles' gripper to adapt to a wider range of object shapes.</a:t>
            </a:r>
          </a:p>
          <a:p>
            <a:pPr marL="571500" indent="-571500" algn="just">
              <a:buClr>
                <a:srgbClr val="FF0000"/>
              </a:buClr>
              <a:buFont typeface="Arial" panose="020B0604020202020204" pitchFamily="34" charset="0"/>
              <a:buChar char="•"/>
            </a:pPr>
            <a:r>
              <a:rPr lang="en-US" sz="4000" dirty="0">
                <a:solidFill>
                  <a:srgbClr val="000000"/>
                </a:solidFill>
                <a:latin typeface="Calibri" panose="020F0502020204030204" pitchFamily="34" charset="0"/>
              </a:rPr>
              <a:t>Improvements on searching methods for user using the multi-directional microphone.</a:t>
            </a:r>
            <a:endParaRPr lang="en-US" sz="4000" dirty="0">
              <a:solidFill>
                <a:srgbClr val="FF0000"/>
              </a:solidFill>
              <a:latin typeface="Calibri" panose="020F0502020204030204" pitchFamily="34" charset="0"/>
            </a:endParaRPr>
          </a:p>
        </p:txBody>
      </p:sp>
      <p:sp>
        <p:nvSpPr>
          <p:cNvPr id="20" name="Rectangle 19">
            <a:extLst>
              <a:ext uri="{FF2B5EF4-FFF2-40B4-BE49-F238E27FC236}">
                <a16:creationId xmlns:a16="http://schemas.microsoft.com/office/drawing/2014/main" xmlns="" id="{A53D7591-FFD7-490F-989D-6BC88D10B5E3}"/>
              </a:ext>
            </a:extLst>
          </p:cNvPr>
          <p:cNvSpPr/>
          <p:nvPr/>
        </p:nvSpPr>
        <p:spPr>
          <a:xfrm>
            <a:off x="222757" y="11969640"/>
            <a:ext cx="11412955" cy="13031773"/>
          </a:xfrm>
          <a:prstGeom prst="rect">
            <a:avLst/>
          </a:prstGeom>
        </p:spPr>
        <p:txBody>
          <a:bodyPr wrap="square">
            <a:spAutoFit/>
          </a:bodyPr>
          <a:lstStyle/>
          <a:p>
            <a:pPr algn="ctr">
              <a:spcAft>
                <a:spcPts val="1200"/>
              </a:spcAft>
            </a:pPr>
            <a:r>
              <a:rPr lang="en-US" sz="8000" dirty="0">
                <a:solidFill>
                  <a:srgbClr val="000000"/>
                </a:solidFill>
                <a:latin typeface="Calibri" panose="020F0502020204030204" pitchFamily="34" charset="0"/>
              </a:rPr>
              <a:t>Design Considerations</a:t>
            </a:r>
            <a:endParaRPr lang="en-US" sz="8000" dirty="0"/>
          </a:p>
          <a:p>
            <a:pPr fontAlgn="base">
              <a:spcBef>
                <a:spcPts val="1000"/>
              </a:spcBef>
            </a:pPr>
            <a:r>
              <a:rPr lang="en-US" sz="4000" b="1" dirty="0">
                <a:solidFill>
                  <a:srgbClr val="000000"/>
                </a:solidFill>
                <a:latin typeface="Calibri" panose="020F0502020204030204" pitchFamily="34" charset="0"/>
              </a:rPr>
              <a:t>Voice Input</a:t>
            </a:r>
            <a:endParaRPr lang="en-US" sz="4000" b="1" dirty="0">
              <a:solidFill>
                <a:srgbClr val="FF0000"/>
              </a:solidFill>
              <a:latin typeface="Calibri" panose="020F0502020204030204" pitchFamily="34" charset="0"/>
            </a:endParaRPr>
          </a:p>
          <a:p>
            <a:pPr marL="1028700" lvl="1" indent="-571500" fontAlgn="base">
              <a:buFont typeface="Arial" panose="020B0604020202020204" pitchFamily="34" charset="0"/>
              <a:buChar char="•"/>
            </a:pPr>
            <a:r>
              <a:rPr lang="en-US" sz="4000" b="1" dirty="0">
                <a:solidFill>
                  <a:srgbClr val="FF0000"/>
                </a:solidFill>
                <a:latin typeface="Calibri" panose="020F0502020204030204" pitchFamily="34" charset="0"/>
              </a:rPr>
              <a:t>Multi-directional Microphone:</a:t>
            </a:r>
            <a:r>
              <a:rPr lang="en-US" sz="4000" dirty="0">
                <a:solidFill>
                  <a:srgbClr val="000000"/>
                </a:solidFill>
                <a:latin typeface="Calibri" panose="020F0502020204030204" pitchFamily="34" charset="0"/>
              </a:rPr>
              <a:t> Allows user to be heard from anywhere within room</a:t>
            </a:r>
          </a:p>
          <a:p>
            <a:pPr marL="1028700" lvl="1" indent="-571500" fontAlgn="base">
              <a:spcAft>
                <a:spcPts val="100"/>
              </a:spcAft>
              <a:buFont typeface="Arial" panose="020B0604020202020204" pitchFamily="34" charset="0"/>
              <a:buChar char="•"/>
            </a:pPr>
            <a:r>
              <a:rPr lang="en-US" sz="4000" b="1" dirty="0">
                <a:solidFill>
                  <a:srgbClr val="FF0000"/>
                </a:solidFill>
                <a:latin typeface="Calibri" panose="020F0502020204030204" pitchFamily="34" charset="0"/>
              </a:rPr>
              <a:t>Alexa Voice Service:</a:t>
            </a:r>
            <a:r>
              <a:rPr lang="en-US" sz="4000" dirty="0">
                <a:solidFill>
                  <a:srgbClr val="000000"/>
                </a:solidFill>
                <a:latin typeface="Calibri" panose="020F0502020204030204" pitchFamily="34" charset="0"/>
              </a:rPr>
              <a:t> Convert voice-to-text without developing a voice recognition library</a:t>
            </a:r>
          </a:p>
          <a:p>
            <a:pPr fontAlgn="base">
              <a:spcBef>
                <a:spcPts val="800"/>
              </a:spcBef>
            </a:pPr>
            <a:r>
              <a:rPr lang="en-US" sz="4000" b="1" dirty="0">
                <a:solidFill>
                  <a:srgbClr val="000000"/>
                </a:solidFill>
                <a:latin typeface="Calibri" panose="020F0502020204030204" pitchFamily="34" charset="0"/>
              </a:rPr>
              <a:t>Camera Input </a:t>
            </a:r>
            <a:endParaRPr lang="en-US" sz="4000" b="1" dirty="0">
              <a:solidFill>
                <a:srgbClr val="FF0000"/>
              </a:solidFill>
              <a:latin typeface="Calibri" panose="020F0502020204030204" pitchFamily="34" charset="0"/>
            </a:endParaRPr>
          </a:p>
          <a:p>
            <a:pPr marL="1028700" lvl="1" indent="-571500" fontAlgn="base">
              <a:buFont typeface="Arial" panose="020B0604020202020204" pitchFamily="34" charset="0"/>
              <a:buChar char="•"/>
            </a:pPr>
            <a:r>
              <a:rPr lang="en-US" sz="4000" b="1" dirty="0">
                <a:solidFill>
                  <a:srgbClr val="FF0000"/>
                </a:solidFill>
                <a:latin typeface="Calibri" panose="020F0502020204030204" pitchFamily="34" charset="0"/>
              </a:rPr>
              <a:t>RealSense Camera:</a:t>
            </a:r>
            <a:r>
              <a:rPr lang="en-US" sz="4000" dirty="0">
                <a:solidFill>
                  <a:srgbClr val="000000"/>
                </a:solidFill>
                <a:latin typeface="Calibri" panose="020F0502020204030204" pitchFamily="34" charset="0"/>
              </a:rPr>
              <a:t> Small lightweight camera </a:t>
            </a:r>
            <a:endParaRPr lang="en-US" sz="4000" b="1" dirty="0">
              <a:solidFill>
                <a:srgbClr val="FF0000"/>
              </a:solidFill>
              <a:latin typeface="Calibri" panose="020F0502020204030204" pitchFamily="34" charset="0"/>
            </a:endParaRPr>
          </a:p>
          <a:p>
            <a:pPr marL="1028700" lvl="1" indent="-571500" fontAlgn="base">
              <a:spcAft>
                <a:spcPts val="100"/>
              </a:spcAft>
              <a:buFont typeface="Arial" panose="020B0604020202020204" pitchFamily="34" charset="0"/>
              <a:buChar char="•"/>
            </a:pPr>
            <a:r>
              <a:rPr lang="en-US" sz="4000" b="1" dirty="0">
                <a:solidFill>
                  <a:srgbClr val="FF0000"/>
                </a:solidFill>
                <a:latin typeface="Calibri" panose="020F0502020204030204" pitchFamily="34" charset="0"/>
              </a:rPr>
              <a:t>AprilTags:</a:t>
            </a:r>
            <a:r>
              <a:rPr lang="en-US" sz="4000" b="1" dirty="0">
                <a:solidFill>
                  <a:srgbClr val="000000"/>
                </a:solidFill>
                <a:latin typeface="Calibri" panose="020F0502020204030204" pitchFamily="34" charset="0"/>
              </a:rPr>
              <a:t> </a:t>
            </a:r>
            <a:r>
              <a:rPr lang="en-US" sz="4000" dirty="0">
                <a:solidFill>
                  <a:srgbClr val="000000"/>
                </a:solidFill>
                <a:latin typeface="Calibri" panose="020F0502020204030204" pitchFamily="34" charset="0"/>
              </a:rPr>
              <a:t>Tags provide the translation, distance, and orientation with respect to the camera instead of using an object detection algorithm</a:t>
            </a:r>
          </a:p>
          <a:p>
            <a:pPr fontAlgn="base">
              <a:spcBef>
                <a:spcPts val="800"/>
              </a:spcBef>
            </a:pPr>
            <a:r>
              <a:rPr lang="en-US" sz="4000" b="1" dirty="0">
                <a:solidFill>
                  <a:srgbClr val="000000"/>
                </a:solidFill>
                <a:latin typeface="Calibri" panose="020F0502020204030204" pitchFamily="34" charset="0"/>
              </a:rPr>
              <a:t>Power System</a:t>
            </a:r>
            <a:endParaRPr lang="en-US" sz="4000" b="1" dirty="0">
              <a:solidFill>
                <a:srgbClr val="FF0000"/>
              </a:solidFill>
              <a:latin typeface="Calibri" panose="020F0502020204030204" pitchFamily="34" charset="0"/>
            </a:endParaRPr>
          </a:p>
          <a:p>
            <a:pPr marL="1028700" lvl="1" indent="-571500" fontAlgn="base">
              <a:buFont typeface="Arial" panose="020B0604020202020204" pitchFamily="34" charset="0"/>
              <a:buChar char="•"/>
            </a:pPr>
            <a:r>
              <a:rPr lang="en-US" sz="4000" b="1" dirty="0">
                <a:solidFill>
                  <a:srgbClr val="FF0000"/>
                </a:solidFill>
                <a:latin typeface="Calibri" panose="020F0502020204030204" pitchFamily="34" charset="0"/>
              </a:rPr>
              <a:t>120 [VAC] Mains: </a:t>
            </a:r>
            <a:r>
              <a:rPr lang="en-US" sz="4000" dirty="0">
                <a:solidFill>
                  <a:srgbClr val="000000"/>
                </a:solidFill>
                <a:latin typeface="Calibri" panose="020F0502020204030204" pitchFamily="34" charset="0"/>
              </a:rPr>
              <a:t>Knuckles can easily be plugged in anywhere</a:t>
            </a:r>
          </a:p>
          <a:p>
            <a:pPr marL="1028700" lvl="1" indent="-571500" fontAlgn="base">
              <a:spcAft>
                <a:spcPts val="100"/>
              </a:spcAft>
              <a:buFont typeface="Arial" panose="020B0604020202020204" pitchFamily="34" charset="0"/>
              <a:buChar char="•"/>
            </a:pPr>
            <a:r>
              <a:rPr lang="en-US" sz="4000" b="1" dirty="0">
                <a:solidFill>
                  <a:srgbClr val="FF0000"/>
                </a:solidFill>
                <a:latin typeface="Calibri" panose="020F0502020204030204" pitchFamily="34" charset="0"/>
              </a:rPr>
              <a:t>24 [V]/12[V] Converters:</a:t>
            </a:r>
            <a:r>
              <a:rPr lang="en-US" sz="4000" b="1" dirty="0">
                <a:solidFill>
                  <a:srgbClr val="000000"/>
                </a:solidFill>
                <a:latin typeface="Calibri" panose="020F0502020204030204" pitchFamily="34" charset="0"/>
              </a:rPr>
              <a:t> </a:t>
            </a:r>
            <a:r>
              <a:rPr lang="en-US" sz="4000" dirty="0">
                <a:solidFill>
                  <a:srgbClr val="000000"/>
                </a:solidFill>
                <a:latin typeface="Calibri" panose="020F0502020204030204" pitchFamily="34" charset="0"/>
              </a:rPr>
              <a:t>Provides 24 [V]/12[V] to stepper motors drivers</a:t>
            </a:r>
          </a:p>
          <a:p>
            <a:pPr fontAlgn="base">
              <a:spcBef>
                <a:spcPts val="800"/>
              </a:spcBef>
            </a:pPr>
            <a:r>
              <a:rPr lang="en-US" sz="4000" b="1" dirty="0">
                <a:solidFill>
                  <a:srgbClr val="000000"/>
                </a:solidFill>
                <a:latin typeface="Calibri" panose="020F0502020204030204" pitchFamily="34" charset="0"/>
              </a:rPr>
              <a:t>Graphical User Interface</a:t>
            </a:r>
            <a:endParaRPr lang="en-US" sz="4000" b="1" dirty="0">
              <a:solidFill>
                <a:srgbClr val="FF0000"/>
              </a:solidFill>
              <a:latin typeface="Calibri" panose="020F0502020204030204" pitchFamily="34" charset="0"/>
            </a:endParaRPr>
          </a:p>
          <a:p>
            <a:pPr marL="1028700" lvl="1" indent="-571500" fontAlgn="base">
              <a:buFont typeface="Arial" panose="020B0604020202020204" pitchFamily="34" charset="0"/>
              <a:buChar char="•"/>
            </a:pPr>
            <a:r>
              <a:rPr lang="en-US" sz="4000" b="1" dirty="0">
                <a:solidFill>
                  <a:srgbClr val="FF0000"/>
                </a:solidFill>
                <a:latin typeface="Calibri" panose="020F0502020204030204" pitchFamily="34" charset="0"/>
              </a:rPr>
              <a:t>User-friendly Interface:</a:t>
            </a:r>
            <a:r>
              <a:rPr lang="en-US" sz="4000" b="1" dirty="0">
                <a:solidFill>
                  <a:srgbClr val="000000"/>
                </a:solidFill>
                <a:latin typeface="Calibri" panose="020F0502020204030204" pitchFamily="34" charset="0"/>
              </a:rPr>
              <a:t> </a:t>
            </a:r>
            <a:r>
              <a:rPr lang="en-US" sz="4000" dirty="0">
                <a:solidFill>
                  <a:srgbClr val="000000"/>
                </a:solidFill>
                <a:latin typeface="Calibri" panose="020F0502020204030204" pitchFamily="34" charset="0"/>
              </a:rPr>
              <a:t>Monitors Knuckles’ status and program updates</a:t>
            </a:r>
          </a:p>
        </p:txBody>
      </p:sp>
      <p:sp>
        <p:nvSpPr>
          <p:cNvPr id="21" name="Rectangle 20">
            <a:extLst>
              <a:ext uri="{FF2B5EF4-FFF2-40B4-BE49-F238E27FC236}">
                <a16:creationId xmlns:a16="http://schemas.microsoft.com/office/drawing/2014/main" xmlns="" id="{4B26A478-AD10-4D84-94B5-008DDEDE858A}"/>
              </a:ext>
            </a:extLst>
          </p:cNvPr>
          <p:cNvSpPr/>
          <p:nvPr/>
        </p:nvSpPr>
        <p:spPr>
          <a:xfrm>
            <a:off x="13518679" y="24622436"/>
            <a:ext cx="5981700" cy="584775"/>
          </a:xfrm>
          <a:prstGeom prst="rect">
            <a:avLst/>
          </a:prstGeom>
        </p:spPr>
        <p:txBody>
          <a:bodyPr wrap="square">
            <a:spAutoFit/>
          </a:bodyPr>
          <a:lstStyle/>
          <a:p>
            <a:r>
              <a:rPr lang="en-US" sz="3200" i="1" dirty="0">
                <a:solidFill>
                  <a:srgbClr val="000000"/>
                </a:solidFill>
                <a:latin typeface="Calibri" panose="020F0502020204030204" pitchFamily="34" charset="0"/>
              </a:rPr>
              <a:t>Figure 2:  Graphical User Interface</a:t>
            </a:r>
            <a:endParaRPr lang="en-US" sz="3200" i="1" dirty="0"/>
          </a:p>
        </p:txBody>
      </p:sp>
      <p:sp>
        <p:nvSpPr>
          <p:cNvPr id="29" name="Rectangle 28">
            <a:extLst>
              <a:ext uri="{FF2B5EF4-FFF2-40B4-BE49-F238E27FC236}">
                <a16:creationId xmlns:a16="http://schemas.microsoft.com/office/drawing/2014/main" xmlns="" id="{E7BB51C5-42A8-4322-8832-152DE25CBE9C}"/>
              </a:ext>
            </a:extLst>
          </p:cNvPr>
          <p:cNvSpPr/>
          <p:nvPr/>
        </p:nvSpPr>
        <p:spPr>
          <a:xfrm>
            <a:off x="-1" y="31933271"/>
            <a:ext cx="43891200" cy="98512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86A0FB3B-2934-46C6-89C0-648FCA3F18C6}"/>
              </a:ext>
            </a:extLst>
          </p:cNvPr>
          <p:cNvSpPr/>
          <p:nvPr/>
        </p:nvSpPr>
        <p:spPr>
          <a:xfrm>
            <a:off x="10949940" y="16426072"/>
            <a:ext cx="21945600" cy="584775"/>
          </a:xfrm>
          <a:prstGeom prst="rect">
            <a:avLst/>
          </a:prstGeom>
        </p:spPr>
        <p:txBody>
          <a:bodyPr>
            <a:spAutoFit/>
          </a:bodyPr>
          <a:lstStyle/>
          <a:p>
            <a:pPr algn="ctr"/>
            <a:r>
              <a:rPr lang="en-US" sz="3200" i="1" dirty="0"/>
              <a:t>Figure 1:  Overview diagram of Knuckles’ functionalities</a:t>
            </a:r>
          </a:p>
        </p:txBody>
      </p:sp>
      <p:sp>
        <p:nvSpPr>
          <p:cNvPr id="26" name="Rectangle 25">
            <a:extLst>
              <a:ext uri="{FF2B5EF4-FFF2-40B4-BE49-F238E27FC236}">
                <a16:creationId xmlns:a16="http://schemas.microsoft.com/office/drawing/2014/main" xmlns="" id="{12BEFEB3-D545-434E-AE29-A4E3C2A0CA73}"/>
              </a:ext>
            </a:extLst>
          </p:cNvPr>
          <p:cNvSpPr/>
          <p:nvPr/>
        </p:nvSpPr>
        <p:spPr>
          <a:xfrm>
            <a:off x="23207327" y="24638198"/>
            <a:ext cx="8111613" cy="584775"/>
          </a:xfrm>
          <a:prstGeom prst="rect">
            <a:avLst/>
          </a:prstGeom>
        </p:spPr>
        <p:txBody>
          <a:bodyPr wrap="square">
            <a:spAutoFit/>
          </a:bodyPr>
          <a:lstStyle/>
          <a:p>
            <a:r>
              <a:rPr lang="en-US" sz="3200" i="1" dirty="0">
                <a:solidFill>
                  <a:srgbClr val="000000"/>
                </a:solidFill>
              </a:rPr>
              <a:t>Figure 3: Voice input processing block-diagram</a:t>
            </a:r>
            <a:endParaRPr lang="en-US" sz="3200" i="1" dirty="0"/>
          </a:p>
        </p:txBody>
      </p:sp>
      <p:grpSp>
        <p:nvGrpSpPr>
          <p:cNvPr id="39" name="Group 38">
            <a:extLst>
              <a:ext uri="{FF2B5EF4-FFF2-40B4-BE49-F238E27FC236}">
                <a16:creationId xmlns:a16="http://schemas.microsoft.com/office/drawing/2014/main" xmlns="" id="{0C318A04-BBAF-4ADC-BEF7-776879870B76}"/>
              </a:ext>
            </a:extLst>
          </p:cNvPr>
          <p:cNvGrpSpPr/>
          <p:nvPr/>
        </p:nvGrpSpPr>
        <p:grpSpPr>
          <a:xfrm>
            <a:off x="22244909" y="17319574"/>
            <a:ext cx="10287000" cy="7123176"/>
            <a:chOff x="13507811" y="18039945"/>
            <a:chExt cx="10287000" cy="7123176"/>
          </a:xfrm>
        </p:grpSpPr>
        <p:sp>
          <p:nvSpPr>
            <p:cNvPr id="40" name="Rectangle 39">
              <a:extLst>
                <a:ext uri="{FF2B5EF4-FFF2-40B4-BE49-F238E27FC236}">
                  <a16:creationId xmlns:a16="http://schemas.microsoft.com/office/drawing/2014/main" xmlns="" id="{AF508185-4B03-488D-82D0-FF4D00BD6830}"/>
                </a:ext>
              </a:extLst>
            </p:cNvPr>
            <p:cNvSpPr/>
            <p:nvPr/>
          </p:nvSpPr>
          <p:spPr>
            <a:xfrm>
              <a:off x="13507811" y="18039945"/>
              <a:ext cx="10287000" cy="712317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xmlns="" id="{060E58DC-333E-479B-A851-701A5F3626AC}"/>
                </a:ext>
              </a:extLst>
            </p:cNvPr>
            <p:cNvSpPr txBox="1"/>
            <p:nvPr/>
          </p:nvSpPr>
          <p:spPr>
            <a:xfrm>
              <a:off x="17346384" y="18215494"/>
              <a:ext cx="2609850" cy="584775"/>
            </a:xfrm>
            <a:prstGeom prst="rect">
              <a:avLst/>
            </a:prstGeom>
            <a:solidFill>
              <a:schemeClr val="accent5"/>
            </a:solidFill>
            <a:ln w="25400">
              <a:solidFill>
                <a:schemeClr val="tx1"/>
              </a:solidFill>
            </a:ln>
          </p:spPr>
          <p:txBody>
            <a:bodyPr wrap="square" rtlCol="0">
              <a:spAutoFit/>
            </a:bodyPr>
            <a:lstStyle/>
            <a:p>
              <a:pPr algn="ctr"/>
              <a:r>
                <a:rPr lang="en-US" sz="3200" b="1" dirty="0"/>
                <a:t>Voice Input</a:t>
              </a:r>
            </a:p>
          </p:txBody>
        </p:sp>
        <p:sp>
          <p:nvSpPr>
            <p:cNvPr id="42" name="TextBox 41">
              <a:extLst>
                <a:ext uri="{FF2B5EF4-FFF2-40B4-BE49-F238E27FC236}">
                  <a16:creationId xmlns:a16="http://schemas.microsoft.com/office/drawing/2014/main" xmlns="" id="{12650D3D-9CEA-4117-B69E-15DBD772DBFF}"/>
                </a:ext>
              </a:extLst>
            </p:cNvPr>
            <p:cNvSpPr txBox="1"/>
            <p:nvPr/>
          </p:nvSpPr>
          <p:spPr>
            <a:xfrm>
              <a:off x="15296712" y="19154195"/>
              <a:ext cx="6709194" cy="1077218"/>
            </a:xfrm>
            <a:prstGeom prst="rect">
              <a:avLst/>
            </a:prstGeom>
            <a:solidFill>
              <a:schemeClr val="bg2">
                <a:lumMod val="90000"/>
              </a:schemeClr>
            </a:solidFill>
            <a:ln w="25400">
              <a:solidFill>
                <a:schemeClr val="tx1"/>
              </a:solidFill>
            </a:ln>
          </p:spPr>
          <p:txBody>
            <a:bodyPr wrap="square" rtlCol="0">
              <a:spAutoFit/>
            </a:bodyPr>
            <a:lstStyle/>
            <a:p>
              <a:pPr algn="ctr"/>
              <a:r>
                <a:rPr lang="en-US" sz="3200" dirty="0"/>
                <a:t>Intel Speech Enabling Development Kit</a:t>
              </a:r>
            </a:p>
            <a:p>
              <a:pPr algn="ctr"/>
              <a:r>
                <a:rPr lang="en-US" sz="3200" b="1" dirty="0"/>
                <a:t>(Microphone)</a:t>
              </a:r>
            </a:p>
          </p:txBody>
        </p:sp>
        <p:sp>
          <p:nvSpPr>
            <p:cNvPr id="43" name="TextBox 42">
              <a:extLst>
                <a:ext uri="{FF2B5EF4-FFF2-40B4-BE49-F238E27FC236}">
                  <a16:creationId xmlns:a16="http://schemas.microsoft.com/office/drawing/2014/main" xmlns="" id="{4D1B4EC2-26F0-4939-9BD1-D45690ED2098}"/>
                </a:ext>
              </a:extLst>
            </p:cNvPr>
            <p:cNvSpPr txBox="1"/>
            <p:nvPr/>
          </p:nvSpPr>
          <p:spPr>
            <a:xfrm>
              <a:off x="16841559" y="20725563"/>
              <a:ext cx="3619500" cy="584775"/>
            </a:xfrm>
            <a:prstGeom prst="rect">
              <a:avLst/>
            </a:prstGeom>
            <a:solidFill>
              <a:schemeClr val="bg2">
                <a:lumMod val="90000"/>
              </a:schemeClr>
            </a:solidFill>
            <a:ln w="25400">
              <a:solidFill>
                <a:schemeClr val="tx1"/>
              </a:solidFill>
            </a:ln>
          </p:spPr>
          <p:txBody>
            <a:bodyPr wrap="square" rtlCol="0">
              <a:spAutoFit/>
            </a:bodyPr>
            <a:lstStyle/>
            <a:p>
              <a:pPr algn="ctr"/>
              <a:r>
                <a:rPr lang="en-US" sz="3200" dirty="0"/>
                <a:t>Raspberry Pi 3 B+</a:t>
              </a:r>
            </a:p>
          </p:txBody>
        </p:sp>
        <p:sp>
          <p:nvSpPr>
            <p:cNvPr id="44" name="TextBox 43">
              <a:extLst>
                <a:ext uri="{FF2B5EF4-FFF2-40B4-BE49-F238E27FC236}">
                  <a16:creationId xmlns:a16="http://schemas.microsoft.com/office/drawing/2014/main" xmlns="" id="{63F2CD1E-D448-4F84-8791-D6E19A1F4299}"/>
                </a:ext>
              </a:extLst>
            </p:cNvPr>
            <p:cNvSpPr txBox="1"/>
            <p:nvPr/>
          </p:nvSpPr>
          <p:spPr>
            <a:xfrm>
              <a:off x="15720575" y="21794890"/>
              <a:ext cx="5861469" cy="1077218"/>
            </a:xfrm>
            <a:prstGeom prst="rect">
              <a:avLst/>
            </a:prstGeom>
            <a:solidFill>
              <a:schemeClr val="bg2">
                <a:lumMod val="90000"/>
              </a:schemeClr>
            </a:solidFill>
            <a:ln w="25400">
              <a:solidFill>
                <a:schemeClr val="tx1"/>
              </a:solidFill>
            </a:ln>
          </p:spPr>
          <p:txBody>
            <a:bodyPr wrap="square" rtlCol="0">
              <a:spAutoFit/>
            </a:bodyPr>
            <a:lstStyle/>
            <a:p>
              <a:pPr algn="ctr"/>
              <a:r>
                <a:rPr lang="en-US" sz="3200" dirty="0"/>
                <a:t>Amazon Alexa Voice Service</a:t>
              </a:r>
            </a:p>
            <a:p>
              <a:pPr algn="ctr"/>
              <a:r>
                <a:rPr lang="en-US" sz="3200" dirty="0"/>
                <a:t>IFTTT (Alexa Skill)</a:t>
              </a:r>
            </a:p>
          </p:txBody>
        </p:sp>
        <p:sp>
          <p:nvSpPr>
            <p:cNvPr id="45" name="TextBox 44">
              <a:extLst>
                <a:ext uri="{FF2B5EF4-FFF2-40B4-BE49-F238E27FC236}">
                  <a16:creationId xmlns:a16="http://schemas.microsoft.com/office/drawing/2014/main" xmlns="" id="{0C8092D1-4FC0-4C68-A2B1-04BBD18B8109}"/>
                </a:ext>
              </a:extLst>
            </p:cNvPr>
            <p:cNvSpPr txBox="1"/>
            <p:nvPr/>
          </p:nvSpPr>
          <p:spPr>
            <a:xfrm>
              <a:off x="16841559" y="23360864"/>
              <a:ext cx="3619500" cy="584775"/>
            </a:xfrm>
            <a:prstGeom prst="rect">
              <a:avLst/>
            </a:prstGeom>
            <a:solidFill>
              <a:schemeClr val="bg2">
                <a:lumMod val="90000"/>
              </a:schemeClr>
            </a:solidFill>
            <a:ln w="25400">
              <a:solidFill>
                <a:schemeClr val="tx1"/>
              </a:solidFill>
            </a:ln>
          </p:spPr>
          <p:txBody>
            <a:bodyPr wrap="square" rtlCol="0">
              <a:spAutoFit/>
            </a:bodyPr>
            <a:lstStyle/>
            <a:p>
              <a:pPr algn="ctr"/>
              <a:r>
                <a:rPr lang="en-US" sz="3200" dirty="0"/>
                <a:t>Webhook </a:t>
              </a:r>
              <a:r>
                <a:rPr lang="en-US" sz="3200" dirty="0" err="1"/>
                <a:t>PubNub</a:t>
              </a:r>
              <a:endParaRPr lang="en-US" sz="3200" dirty="0"/>
            </a:p>
          </p:txBody>
        </p:sp>
        <p:sp>
          <p:nvSpPr>
            <p:cNvPr id="46" name="TextBox 45">
              <a:extLst>
                <a:ext uri="{FF2B5EF4-FFF2-40B4-BE49-F238E27FC236}">
                  <a16:creationId xmlns:a16="http://schemas.microsoft.com/office/drawing/2014/main" xmlns="" id="{DDAED99A-0FD1-404F-A0FB-57DB49F73688}"/>
                </a:ext>
              </a:extLst>
            </p:cNvPr>
            <p:cNvSpPr txBox="1"/>
            <p:nvPr/>
          </p:nvSpPr>
          <p:spPr>
            <a:xfrm>
              <a:off x="16841559" y="24412841"/>
              <a:ext cx="3619500" cy="584775"/>
            </a:xfrm>
            <a:prstGeom prst="rect">
              <a:avLst/>
            </a:prstGeom>
            <a:solidFill>
              <a:schemeClr val="bg2">
                <a:lumMod val="90000"/>
              </a:schemeClr>
            </a:solidFill>
            <a:ln w="25400">
              <a:solidFill>
                <a:schemeClr val="tx1"/>
              </a:solidFill>
            </a:ln>
          </p:spPr>
          <p:txBody>
            <a:bodyPr wrap="square" rtlCol="0">
              <a:spAutoFit/>
            </a:bodyPr>
            <a:lstStyle/>
            <a:p>
              <a:pPr algn="ctr"/>
              <a:r>
                <a:rPr lang="en-US" sz="3200" dirty="0"/>
                <a:t>ROS</a:t>
              </a:r>
            </a:p>
          </p:txBody>
        </p:sp>
        <p:cxnSp>
          <p:nvCxnSpPr>
            <p:cNvPr id="47" name="Straight Arrow Connector 46">
              <a:extLst>
                <a:ext uri="{FF2B5EF4-FFF2-40B4-BE49-F238E27FC236}">
                  <a16:creationId xmlns:a16="http://schemas.microsoft.com/office/drawing/2014/main" xmlns="" id="{ED997D46-F10B-4F66-9939-FEED81EA14A3}"/>
                </a:ext>
              </a:extLst>
            </p:cNvPr>
            <p:cNvCxnSpPr>
              <a:stCxn id="41" idx="2"/>
              <a:endCxn id="42" idx="0"/>
            </p:cNvCxnSpPr>
            <p:nvPr/>
          </p:nvCxnSpPr>
          <p:spPr>
            <a:xfrm>
              <a:off x="18651309" y="18800269"/>
              <a:ext cx="0" cy="35392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36F68E9D-745F-4BB6-A6A6-6BD5FB0364C6}"/>
                </a:ext>
              </a:extLst>
            </p:cNvPr>
            <p:cNvCxnSpPr>
              <a:cxnSpLocks/>
              <a:stCxn id="42" idx="2"/>
              <a:endCxn id="43" idx="0"/>
            </p:cNvCxnSpPr>
            <p:nvPr/>
          </p:nvCxnSpPr>
          <p:spPr>
            <a:xfrm>
              <a:off x="18651309" y="20231413"/>
              <a:ext cx="0" cy="49415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xmlns="" id="{4178373B-D11A-43AA-B99D-1FE20E281512}"/>
                </a:ext>
              </a:extLst>
            </p:cNvPr>
            <p:cNvCxnSpPr>
              <a:cxnSpLocks/>
              <a:stCxn id="43" idx="2"/>
              <a:endCxn id="44" idx="0"/>
            </p:cNvCxnSpPr>
            <p:nvPr/>
          </p:nvCxnSpPr>
          <p:spPr>
            <a:xfrm>
              <a:off x="18651309" y="21310338"/>
              <a:ext cx="1" cy="48455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xmlns="" id="{C7B4A117-7C9B-42AC-B04B-DEB8CE26146D}"/>
                </a:ext>
              </a:extLst>
            </p:cNvPr>
            <p:cNvCxnSpPr>
              <a:cxnSpLocks/>
              <a:stCxn id="44" idx="2"/>
              <a:endCxn id="45" idx="0"/>
            </p:cNvCxnSpPr>
            <p:nvPr/>
          </p:nvCxnSpPr>
          <p:spPr>
            <a:xfrm flipH="1">
              <a:off x="18651309" y="22872108"/>
              <a:ext cx="1" cy="48875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xmlns="" id="{C3581621-7ACF-4507-ACFE-C47903A259DA}"/>
                </a:ext>
              </a:extLst>
            </p:cNvPr>
            <p:cNvCxnSpPr>
              <a:cxnSpLocks/>
              <a:stCxn id="45" idx="2"/>
              <a:endCxn id="46" idx="0"/>
            </p:cNvCxnSpPr>
            <p:nvPr/>
          </p:nvCxnSpPr>
          <p:spPr>
            <a:xfrm>
              <a:off x="18651309" y="23945639"/>
              <a:ext cx="0" cy="46720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xmlns="" id="{B5317DFA-8394-417E-838E-4797FF4EADC3}"/>
                </a:ext>
              </a:extLst>
            </p:cNvPr>
            <p:cNvSpPr txBox="1"/>
            <p:nvPr/>
          </p:nvSpPr>
          <p:spPr>
            <a:xfrm>
              <a:off x="18828196" y="20241305"/>
              <a:ext cx="2933692" cy="461665"/>
            </a:xfrm>
            <a:prstGeom prst="rect">
              <a:avLst/>
            </a:prstGeom>
            <a:noFill/>
          </p:spPr>
          <p:txBody>
            <a:bodyPr wrap="square" rtlCol="0">
              <a:spAutoFit/>
            </a:bodyPr>
            <a:lstStyle/>
            <a:p>
              <a:r>
                <a:rPr lang="en-US" sz="2400" dirty="0"/>
                <a:t>Digital Signal of Input</a:t>
              </a:r>
            </a:p>
          </p:txBody>
        </p:sp>
        <p:sp>
          <p:nvSpPr>
            <p:cNvPr id="53" name="TextBox 52">
              <a:extLst>
                <a:ext uri="{FF2B5EF4-FFF2-40B4-BE49-F238E27FC236}">
                  <a16:creationId xmlns:a16="http://schemas.microsoft.com/office/drawing/2014/main" xmlns="" id="{A165807E-3A57-4CD0-9EBD-6654B878A809}"/>
                </a:ext>
              </a:extLst>
            </p:cNvPr>
            <p:cNvSpPr txBox="1"/>
            <p:nvPr/>
          </p:nvSpPr>
          <p:spPr>
            <a:xfrm>
              <a:off x="18828196" y="21326961"/>
              <a:ext cx="2933692" cy="461665"/>
            </a:xfrm>
            <a:prstGeom prst="rect">
              <a:avLst/>
            </a:prstGeom>
            <a:noFill/>
          </p:spPr>
          <p:txBody>
            <a:bodyPr wrap="square" rtlCol="0">
              <a:spAutoFit/>
            </a:bodyPr>
            <a:lstStyle/>
            <a:p>
              <a:r>
                <a:rPr lang="en-US" sz="2400" dirty="0"/>
                <a:t>Digitized Voice Input</a:t>
              </a:r>
            </a:p>
          </p:txBody>
        </p:sp>
        <p:sp>
          <p:nvSpPr>
            <p:cNvPr id="54" name="TextBox 53">
              <a:extLst>
                <a:ext uri="{FF2B5EF4-FFF2-40B4-BE49-F238E27FC236}">
                  <a16:creationId xmlns:a16="http://schemas.microsoft.com/office/drawing/2014/main" xmlns="" id="{688D81C5-B5BF-44F6-A32D-BFE5430BB9B3}"/>
                </a:ext>
              </a:extLst>
            </p:cNvPr>
            <p:cNvSpPr txBox="1"/>
            <p:nvPr/>
          </p:nvSpPr>
          <p:spPr>
            <a:xfrm>
              <a:off x="17573662" y="21326960"/>
              <a:ext cx="900761" cy="461665"/>
            </a:xfrm>
            <a:prstGeom prst="rect">
              <a:avLst/>
            </a:prstGeom>
            <a:noFill/>
          </p:spPr>
          <p:txBody>
            <a:bodyPr wrap="square" rtlCol="0">
              <a:spAutoFit/>
            </a:bodyPr>
            <a:lstStyle/>
            <a:p>
              <a:r>
                <a:rPr lang="en-US" sz="2400" dirty="0"/>
                <a:t>Wi-Fi</a:t>
              </a:r>
            </a:p>
          </p:txBody>
        </p:sp>
        <p:sp>
          <p:nvSpPr>
            <p:cNvPr id="55" name="TextBox 54">
              <a:extLst>
                <a:ext uri="{FF2B5EF4-FFF2-40B4-BE49-F238E27FC236}">
                  <a16:creationId xmlns:a16="http://schemas.microsoft.com/office/drawing/2014/main" xmlns="" id="{2E4FFCAE-B622-47F1-9FD7-51225AC3A5B7}"/>
                </a:ext>
              </a:extLst>
            </p:cNvPr>
            <p:cNvSpPr txBox="1"/>
            <p:nvPr/>
          </p:nvSpPr>
          <p:spPr>
            <a:xfrm>
              <a:off x="18828196" y="22890438"/>
              <a:ext cx="2933692" cy="461665"/>
            </a:xfrm>
            <a:prstGeom prst="rect">
              <a:avLst/>
            </a:prstGeom>
            <a:noFill/>
          </p:spPr>
          <p:txBody>
            <a:bodyPr wrap="square" rtlCol="0">
              <a:spAutoFit/>
            </a:bodyPr>
            <a:lstStyle/>
            <a:p>
              <a:r>
                <a:rPr lang="en-US" sz="2400" dirty="0"/>
                <a:t>Speech-to-Text</a:t>
              </a:r>
            </a:p>
          </p:txBody>
        </p:sp>
        <p:sp>
          <p:nvSpPr>
            <p:cNvPr id="56" name="TextBox 55">
              <a:extLst>
                <a:ext uri="{FF2B5EF4-FFF2-40B4-BE49-F238E27FC236}">
                  <a16:creationId xmlns:a16="http://schemas.microsoft.com/office/drawing/2014/main" xmlns="" id="{B1E0F243-6E08-40D6-8A3B-E681D51E4FE0}"/>
                </a:ext>
              </a:extLst>
            </p:cNvPr>
            <p:cNvSpPr txBox="1"/>
            <p:nvPr/>
          </p:nvSpPr>
          <p:spPr>
            <a:xfrm>
              <a:off x="18828196" y="23946992"/>
              <a:ext cx="2933692" cy="461665"/>
            </a:xfrm>
            <a:prstGeom prst="rect">
              <a:avLst/>
            </a:prstGeom>
            <a:noFill/>
          </p:spPr>
          <p:txBody>
            <a:bodyPr wrap="square" rtlCol="0">
              <a:spAutoFit/>
            </a:bodyPr>
            <a:lstStyle/>
            <a:p>
              <a:r>
                <a:rPr lang="en-US" sz="2400" dirty="0"/>
                <a:t>Text Command</a:t>
              </a:r>
            </a:p>
          </p:txBody>
        </p:sp>
      </p:grpSp>
      <p:sp>
        <p:nvSpPr>
          <p:cNvPr id="57" name="Rectangle 56">
            <a:extLst>
              <a:ext uri="{FF2B5EF4-FFF2-40B4-BE49-F238E27FC236}">
                <a16:creationId xmlns:a16="http://schemas.microsoft.com/office/drawing/2014/main" xmlns="" id="{F46ED65C-928B-43F1-958F-39C1CCA25E85}"/>
              </a:ext>
            </a:extLst>
          </p:cNvPr>
          <p:cNvSpPr/>
          <p:nvPr/>
        </p:nvSpPr>
        <p:spPr>
          <a:xfrm>
            <a:off x="256416" y="25228197"/>
            <a:ext cx="11345636" cy="7722627"/>
          </a:xfrm>
          <a:prstGeom prst="rect">
            <a:avLst/>
          </a:prstGeom>
        </p:spPr>
        <p:txBody>
          <a:bodyPr wrap="square">
            <a:spAutoFit/>
          </a:bodyPr>
          <a:lstStyle/>
          <a:p>
            <a:pPr algn="ctr">
              <a:spcAft>
                <a:spcPts val="800"/>
              </a:spcAft>
            </a:pPr>
            <a:r>
              <a:rPr lang="en-US" sz="8000" dirty="0">
                <a:solidFill>
                  <a:srgbClr val="000000"/>
                </a:solidFill>
                <a:latin typeface="Calibri" panose="020F0502020204030204" pitchFamily="34" charset="0"/>
              </a:rPr>
              <a:t>Design Limitations</a:t>
            </a:r>
          </a:p>
          <a:p>
            <a:pPr marL="571500" indent="-571500">
              <a:spcBef>
                <a:spcPts val="800"/>
              </a:spcBef>
              <a:spcAft>
                <a:spcPts val="800"/>
              </a:spcAft>
              <a:buClr>
                <a:srgbClr val="FF0000"/>
              </a:buClr>
              <a:buFont typeface="Arial" panose="020B0604020202020204" pitchFamily="34" charset="0"/>
              <a:buChar char="•"/>
            </a:pPr>
            <a:r>
              <a:rPr lang="en-US" sz="4000" dirty="0">
                <a:solidFill>
                  <a:srgbClr val="000000"/>
                </a:solidFill>
                <a:latin typeface="Calibri" panose="020F0502020204030204" pitchFamily="34" charset="0"/>
              </a:rPr>
              <a:t>Maximum lift weight</a:t>
            </a:r>
            <a:r>
              <a:rPr lang="en-US" sz="4000" b="1" dirty="0">
                <a:solidFill>
                  <a:srgbClr val="000000"/>
                </a:solidFill>
                <a:latin typeface="Calibri" panose="020F0502020204030204" pitchFamily="34" charset="0"/>
              </a:rPr>
              <a:t> </a:t>
            </a:r>
            <a:r>
              <a:rPr lang="en-US" sz="4000" dirty="0">
                <a:solidFill>
                  <a:srgbClr val="000000"/>
                </a:solidFill>
                <a:latin typeface="Calibri" panose="020F0502020204030204" pitchFamily="34" charset="0"/>
              </a:rPr>
              <a:t>– 0.5 [kg]</a:t>
            </a:r>
          </a:p>
          <a:p>
            <a:pPr marL="571500" indent="-571500" fontAlgn="base">
              <a:spcAft>
                <a:spcPts val="900"/>
              </a:spcAft>
              <a:buClr>
                <a:srgbClr val="FF0000"/>
              </a:buClr>
              <a:buFont typeface="Arial" panose="020B0604020202020204" pitchFamily="34" charset="0"/>
              <a:buChar char="•"/>
            </a:pPr>
            <a:r>
              <a:rPr lang="en-US" sz="4000" dirty="0">
                <a:solidFill>
                  <a:srgbClr val="000000"/>
                </a:solidFill>
                <a:latin typeface="Calibri" panose="020F0502020204030204" pitchFamily="34" charset="0"/>
              </a:rPr>
              <a:t>Fixed number of detectable objects – 8</a:t>
            </a:r>
          </a:p>
          <a:p>
            <a:pPr marL="571500" indent="-571500" fontAlgn="base">
              <a:spcAft>
                <a:spcPts val="900"/>
              </a:spcAft>
              <a:buClr>
                <a:srgbClr val="FF0000"/>
              </a:buClr>
              <a:buFont typeface="Arial" panose="020B0604020202020204" pitchFamily="34" charset="0"/>
              <a:buChar char="•"/>
            </a:pPr>
            <a:r>
              <a:rPr lang="en-US" sz="4000" dirty="0">
                <a:solidFill>
                  <a:srgbClr val="000000"/>
                </a:solidFill>
                <a:latin typeface="Calibri" panose="020F0502020204030204" pitchFamily="34" charset="0"/>
              </a:rPr>
              <a:t>Limited grip capabilities </a:t>
            </a:r>
          </a:p>
          <a:p>
            <a:pPr marL="571500" indent="-571500" fontAlgn="base">
              <a:spcAft>
                <a:spcPts val="900"/>
              </a:spcAft>
              <a:buClr>
                <a:srgbClr val="FF0000"/>
              </a:buClr>
              <a:buFont typeface="Arial" panose="020B0604020202020204" pitchFamily="34" charset="0"/>
              <a:buChar char="•"/>
            </a:pPr>
            <a:r>
              <a:rPr lang="en-US" sz="4000" dirty="0">
                <a:solidFill>
                  <a:srgbClr val="000000"/>
                </a:solidFill>
                <a:latin typeface="Calibri" panose="020F0502020204030204" pitchFamily="34" charset="0"/>
              </a:rPr>
              <a:t>Short range of reach </a:t>
            </a:r>
            <a:r>
              <a:rPr lang="en-US" sz="4000" b="1" dirty="0">
                <a:solidFill>
                  <a:srgbClr val="000000"/>
                </a:solidFill>
                <a:latin typeface="Calibri" panose="020F0502020204030204" pitchFamily="34" charset="0"/>
              </a:rPr>
              <a:t> </a:t>
            </a:r>
            <a:r>
              <a:rPr lang="en-US" sz="4000" dirty="0">
                <a:solidFill>
                  <a:srgbClr val="000000"/>
                </a:solidFill>
                <a:latin typeface="Calibri" panose="020F0502020204030204" pitchFamily="34" charset="0"/>
              </a:rPr>
              <a:t>– 0.5 [m]</a:t>
            </a:r>
          </a:p>
          <a:p>
            <a:pPr marL="571500" indent="-571500" fontAlgn="base">
              <a:spcAft>
                <a:spcPts val="900"/>
              </a:spcAft>
              <a:buClr>
                <a:srgbClr val="FF0000"/>
              </a:buClr>
              <a:buFont typeface="Arial" panose="020B0604020202020204" pitchFamily="34" charset="0"/>
              <a:buChar char="•"/>
            </a:pPr>
            <a:r>
              <a:rPr lang="en-US" sz="4000" dirty="0">
                <a:solidFill>
                  <a:srgbClr val="000000"/>
                </a:solidFill>
                <a:latin typeface="Calibri" panose="020F0502020204030204" pitchFamily="34" charset="0"/>
              </a:rPr>
              <a:t>Non-mobile robot </a:t>
            </a:r>
          </a:p>
          <a:p>
            <a:pPr marL="571500" indent="-571500" fontAlgn="base">
              <a:spcAft>
                <a:spcPts val="700"/>
              </a:spcAft>
              <a:buClr>
                <a:srgbClr val="FF0000"/>
              </a:buClr>
              <a:buFont typeface="Arial" panose="020B0604020202020204" pitchFamily="34" charset="0"/>
              <a:buChar char="•"/>
            </a:pPr>
            <a:endParaRPr lang="en-US" sz="4000" dirty="0">
              <a:solidFill>
                <a:srgbClr val="000000"/>
              </a:solidFill>
              <a:latin typeface="Calibri" panose="020F0502020204030204" pitchFamily="34" charset="0"/>
            </a:endParaRPr>
          </a:p>
          <a:p>
            <a:pPr fontAlgn="base">
              <a:buClr>
                <a:srgbClr val="FF0000"/>
              </a:buClr>
            </a:pPr>
            <a:endParaRPr lang="en-US" sz="4000" dirty="0">
              <a:solidFill>
                <a:srgbClr val="000000"/>
              </a:solidFill>
              <a:latin typeface="Calibri" panose="020F0502020204030204" pitchFamily="34" charset="0"/>
            </a:endParaRPr>
          </a:p>
          <a:p>
            <a:pPr marL="571500" indent="-571500" fontAlgn="base">
              <a:buFont typeface="Arial" panose="020B0604020202020204" pitchFamily="34" charset="0"/>
              <a:buChar char="•"/>
            </a:pPr>
            <a:endParaRPr lang="en-US" sz="4000" dirty="0">
              <a:solidFill>
                <a:srgbClr val="FF0000"/>
              </a:solidFill>
              <a:latin typeface="Calibri" panose="020F0502020204030204" pitchFamily="34" charset="0"/>
            </a:endParaRPr>
          </a:p>
          <a:p>
            <a:pPr fontAlgn="base"/>
            <a:endParaRPr lang="en-US" sz="4000" b="1" dirty="0">
              <a:solidFill>
                <a:srgbClr val="FF0000"/>
              </a:solidFill>
              <a:latin typeface="Calibri" panose="020F0502020204030204" pitchFamily="34" charset="0"/>
            </a:endParaRPr>
          </a:p>
        </p:txBody>
      </p:sp>
      <p:sp>
        <p:nvSpPr>
          <p:cNvPr id="6" name="Rectangle 5">
            <a:extLst>
              <a:ext uri="{FF2B5EF4-FFF2-40B4-BE49-F238E27FC236}">
                <a16:creationId xmlns:a16="http://schemas.microsoft.com/office/drawing/2014/main" xmlns="" id="{ED881938-F4BD-4F56-9C7D-F25D00A27533}"/>
              </a:ext>
            </a:extLst>
          </p:cNvPr>
          <p:cNvSpPr/>
          <p:nvPr/>
        </p:nvSpPr>
        <p:spPr>
          <a:xfrm>
            <a:off x="12025720" y="8103731"/>
            <a:ext cx="20205522" cy="80921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close up of a bicycle&#10;&#10;Description automatically generated">
            <a:extLst>
              <a:ext uri="{FF2B5EF4-FFF2-40B4-BE49-F238E27FC236}">
                <a16:creationId xmlns:a16="http://schemas.microsoft.com/office/drawing/2014/main" xmlns="" id="{B1845E4A-DE75-4D35-A2E9-AAA97604311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778" t="11328" r="13264" b="8340"/>
          <a:stretch/>
        </p:blipFill>
        <p:spPr>
          <a:xfrm rot="5400000">
            <a:off x="36252668" y="19226096"/>
            <a:ext cx="9035488" cy="5728744"/>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xmlns="" id="{713D3188-EBF2-4203-AE23-4970D533FC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11420" y="17310825"/>
            <a:ext cx="10130290" cy="7123176"/>
          </a:xfrm>
          <a:prstGeom prst="rect">
            <a:avLst/>
          </a:prstGeom>
          <a:ln>
            <a:solidFill>
              <a:schemeClr val="tx1"/>
            </a:solidFill>
          </a:ln>
        </p:spPr>
      </p:pic>
      <p:pic>
        <p:nvPicPr>
          <p:cNvPr id="12" name="Picture 11" descr="A picture containing wall, indoor, building&#10;&#10;Description automatically generated">
            <a:extLst>
              <a:ext uri="{FF2B5EF4-FFF2-40B4-BE49-F238E27FC236}">
                <a16:creationId xmlns:a16="http://schemas.microsoft.com/office/drawing/2014/main" xmlns="" id="{1CC02968-25D3-4364-9A8D-7FC28701483A}"/>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3670" t="18893" r="2992" b="19073"/>
          <a:stretch/>
        </p:blipFill>
        <p:spPr>
          <a:xfrm rot="5400000">
            <a:off x="30924221" y="19960070"/>
            <a:ext cx="9035490" cy="4260793"/>
          </a:xfrm>
          <a:prstGeom prst="rect">
            <a:avLst/>
          </a:prstGeom>
        </p:spPr>
      </p:pic>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02052" y="7909735"/>
            <a:ext cx="21911223" cy="8788994"/>
          </a:xfrm>
          <a:prstGeom prst="rect">
            <a:avLst/>
          </a:prstGeom>
        </p:spPr>
      </p:pic>
    </p:spTree>
    <p:extLst>
      <p:ext uri="{BB962C8B-B14F-4D97-AF65-F5344CB8AC3E}">
        <p14:creationId xmlns:p14="http://schemas.microsoft.com/office/powerpoint/2010/main" val="5862972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803</TotalTime>
  <Words>488</Words>
  <Application>Microsoft Office PowerPoint</Application>
  <PresentationFormat>Custom</PresentationFormat>
  <Paragraphs>74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Blanchard</dc:creator>
  <cp:lastModifiedBy>Benchaabane, Rym</cp:lastModifiedBy>
  <cp:revision>16</cp:revision>
  <dcterms:created xsi:type="dcterms:W3CDTF">2019-04-02T03:09:50Z</dcterms:created>
  <dcterms:modified xsi:type="dcterms:W3CDTF">2019-04-19T16:42:23Z</dcterms:modified>
</cp:coreProperties>
</file>