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ms-powerpoint.changesinfo+xml" PartName="/ppt/changesInfos/changesInfo1.xml"/>
  <Override ContentType="application/vnd.openxmlformats-officedocument.presentationml.presProps+xml" PartName="/ppt/presProps.xml"/>
  <Override ContentType="application/vnd.openxmlformats-officedocument.presentationml.presentation.main+xml" PartName="/ppt/presentation.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sldIdLst>
    <p:sldId r:id="rId5" id="256"/>
  </p:sldIdLst>
  <p:sldSz cx="43891200" cy="32918400"/>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horzBarState="maximized">
    <p:restoredLeft autoAdjust="0" sz="8307"/>
    <p:restoredTop sz="94660"/>
  </p:normalViewPr>
  <p:slideViewPr>
    <p:cSldViewPr snapToGrid="0">
      <p:cViewPr>
        <p:scale xmlns:c="http://schemas.openxmlformats.org/drawingml/2006/chart" xmlns:pic="http://schemas.openxmlformats.org/drawingml/2006/picture" xmlns:dgm="http://schemas.openxmlformats.org/drawingml/2006/diagram">
          <a:sx d="100" n="17"/>
          <a:sy d="100" n="17"/>
        </p:scale>
        <p:origin xmlns:c="http://schemas.openxmlformats.org/drawingml/2006/chart" xmlns:pic="http://schemas.openxmlformats.org/drawingml/2006/picture" xmlns:dgm="http://schemas.openxmlformats.org/drawingml/2006/diagram" x="1865" y="137"/>
      </p:cViewPr>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slides/slide1.xml" Type="http://schemas.openxmlformats.org/officeDocument/2006/relationships/slide"></Relationship><Relationship Id="rId6" Target="theme/theme1.xml" Type="http://schemas.openxmlformats.org/officeDocument/2006/relationships/theme"></Relationship></Relationship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3291840" y="5387342"/>
            <a:ext cx="37307520" cy="11460480"/>
          </a:xfrm>
        </p:spPr>
        <p:txBody xmlns:c="http://schemas.openxmlformats.org/drawingml/2006/chart" xmlns:pic="http://schemas.openxmlformats.org/drawingml/2006/picture" xmlns:dgm="http://schemas.openxmlformats.org/drawingml/2006/diagram">
          <a:bodyPr anchor="b"/>
          <a:lstStyle>
            <a:lvl1pPr algn="ctr">
              <a:defRPr sz="288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5486400" y="17289782"/>
            <a:ext cx="32918400" cy="7947658"/>
          </a:xfrm>
        </p:spPr>
        <p:txBody xmlns:c="http://schemas.openxmlformats.org/drawingml/2006/chart" xmlns:pic="http://schemas.openxmlformats.org/drawingml/2006/picture" xmlns:dgm="http://schemas.openxmlformats.org/drawingml/2006/diagram">
          <a:bodyPr/>
          <a:lstStyle>
            <a:lvl1pPr algn="ctr" indent="0" marL="0">
              <a:buNone/>
              <a:defRPr sz="11520">
                <a:uFillTx/>
              </a:defRPr>
            </a:lvl1pPr>
            <a:lvl2pPr algn="ctr" indent="0" marL="2194560">
              <a:buNone/>
              <a:defRPr sz="9600">
                <a:uFillTx/>
              </a:defRPr>
            </a:lvl2pPr>
            <a:lvl3pPr algn="ctr" indent="0" marL="4389120">
              <a:buNone/>
              <a:defRPr sz="8640">
                <a:uFillTx/>
              </a:defRPr>
            </a:lvl3pPr>
            <a:lvl4pPr algn="ctr" indent="0" marL="6583680">
              <a:buNone/>
              <a:defRPr sz="7680">
                <a:uFillTx/>
              </a:defRPr>
            </a:lvl4pPr>
            <a:lvl5pPr algn="ctr" indent="0" marL="8778240">
              <a:buNone/>
              <a:defRPr sz="7680">
                <a:uFillTx/>
              </a:defRPr>
            </a:lvl5pPr>
            <a:lvl6pPr algn="ctr" indent="0" marL="10972800">
              <a:buNone/>
              <a:defRPr sz="7680">
                <a:uFillTx/>
              </a:defRPr>
            </a:lvl6pPr>
            <a:lvl7pPr algn="ctr" indent="0" marL="13167360">
              <a:buNone/>
              <a:defRPr sz="7680">
                <a:uFillTx/>
              </a:defRPr>
            </a:lvl7pPr>
            <a:lvl8pPr algn="ctr" indent="0" marL="15361920">
              <a:buNone/>
              <a:defRPr sz="7680">
                <a:uFillTx/>
              </a:defRPr>
            </a:lvl8pPr>
            <a:lvl9pPr algn="ctr" indent="0" marL="17556480">
              <a:buNone/>
              <a:defRPr sz="7680">
                <a:uFillTx/>
              </a:defRPr>
            </a:lvl9pPr>
          </a:lstStyle>
          <a:p>
            <a:r>
              <a:rPr lang="en-US">
                <a:uFillTx/>
              </a:rPr>
              <a:t>Click to edit Master subtitle style</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31409642" y="1752600"/>
            <a:ext cx="9464040" cy="27896822"/>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3017522" y="1752600"/>
            <a:ext cx="27843480" cy="27896822"/>
          </a:xfrm>
        </p:spPr>
        <p:txBody xmlns:c="http://schemas.openxmlformats.org/drawingml/2006/chart" xmlns:pic="http://schemas.openxmlformats.org/drawingml/2006/picture" xmlns:dgm="http://schemas.openxmlformats.org/drawingml/2006/diagram">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994662" y="8206749"/>
            <a:ext cx="37856160" cy="13693138"/>
          </a:xfrm>
        </p:spPr>
        <p:txBody xmlns:c="http://schemas.openxmlformats.org/drawingml/2006/chart" xmlns:pic="http://schemas.openxmlformats.org/drawingml/2006/picture" xmlns:dgm="http://schemas.openxmlformats.org/drawingml/2006/diagram">
          <a:bodyPr anchor="b"/>
          <a:lstStyle>
            <a:lvl1pPr>
              <a:defRPr sz="288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2994662" y="22029429"/>
            <a:ext cx="37856160" cy="7200898"/>
          </a:xfrm>
        </p:spPr>
        <p:txBody xmlns:c="http://schemas.openxmlformats.org/drawingml/2006/chart" xmlns:pic="http://schemas.openxmlformats.org/drawingml/2006/picture" xmlns:dgm="http://schemas.openxmlformats.org/drawingml/2006/diagram">
          <a:bodyPr/>
          <a:lstStyle>
            <a:lvl1pPr indent="0" marL="0">
              <a:buNone/>
              <a:defRPr sz="11520">
                <a:solidFill>
                  <a:schemeClr val="tx1"/>
                </a:solidFill>
                <a:uFillTx/>
              </a:defRPr>
            </a:lvl1pPr>
            <a:lvl2pPr indent="0" marL="2194560">
              <a:buNone/>
              <a:defRPr sz="9600">
                <a:solidFill>
                  <a:schemeClr val="tx1">
                    <a:tint val="75000"/>
                  </a:schemeClr>
                </a:solidFill>
                <a:uFillTx/>
              </a:defRPr>
            </a:lvl2pPr>
            <a:lvl3pPr indent="0" marL="4389120">
              <a:buNone/>
              <a:defRPr sz="8640">
                <a:solidFill>
                  <a:schemeClr val="tx1">
                    <a:tint val="75000"/>
                  </a:schemeClr>
                </a:solidFill>
                <a:uFillTx/>
              </a:defRPr>
            </a:lvl3pPr>
            <a:lvl4pPr indent="0" marL="6583680">
              <a:buNone/>
              <a:defRPr sz="7680">
                <a:solidFill>
                  <a:schemeClr val="tx1">
                    <a:tint val="75000"/>
                  </a:schemeClr>
                </a:solidFill>
                <a:uFillTx/>
              </a:defRPr>
            </a:lvl4pPr>
            <a:lvl5pPr indent="0" marL="8778240">
              <a:buNone/>
              <a:defRPr sz="7680">
                <a:solidFill>
                  <a:schemeClr val="tx1">
                    <a:tint val="75000"/>
                  </a:schemeClr>
                </a:solidFill>
                <a:uFillTx/>
              </a:defRPr>
            </a:lvl5pPr>
            <a:lvl6pPr indent="0" marL="10972800">
              <a:buNone/>
              <a:defRPr sz="7680">
                <a:solidFill>
                  <a:schemeClr val="tx1">
                    <a:tint val="75000"/>
                  </a:schemeClr>
                </a:solidFill>
                <a:uFillTx/>
              </a:defRPr>
            </a:lvl6pPr>
            <a:lvl7pPr indent="0" marL="13167360">
              <a:buNone/>
              <a:defRPr sz="7680">
                <a:solidFill>
                  <a:schemeClr val="tx1">
                    <a:tint val="75000"/>
                  </a:schemeClr>
                </a:solidFill>
                <a:uFillTx/>
              </a:defRPr>
            </a:lvl7pPr>
            <a:lvl8pPr indent="0" marL="15361920">
              <a:buNone/>
              <a:defRPr sz="7680">
                <a:solidFill>
                  <a:schemeClr val="tx1">
                    <a:tint val="75000"/>
                  </a:schemeClr>
                </a:solidFill>
                <a:uFillTx/>
              </a:defRPr>
            </a:lvl8pPr>
            <a:lvl9pPr indent="0" marL="17556480">
              <a:buNone/>
              <a:defRPr sz="7680">
                <a:solidFill>
                  <a:schemeClr val="tx1">
                    <a:tint val="75000"/>
                  </a:schemeClr>
                </a:solidFill>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3017520" y="8763000"/>
            <a:ext cx="18653760" cy="20886422"/>
          </a:xfrm>
        </p:spPr>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22219920" y="8763000"/>
            <a:ext cx="18653760" cy="20886422"/>
          </a:xfrm>
        </p:spPr>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023237" y="1752607"/>
            <a:ext cx="37856160" cy="6362702"/>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3023242" y="8069582"/>
            <a:ext cx="18568032" cy="3954778"/>
          </a:xfrm>
        </p:spPr>
        <p:txBody xmlns:c="http://schemas.openxmlformats.org/drawingml/2006/chart" xmlns:pic="http://schemas.openxmlformats.org/drawingml/2006/picture" xmlns:dgm="http://schemas.openxmlformats.org/drawingml/2006/diagram">
          <a:bodyPr anchor="b"/>
          <a:lstStyle>
            <a:lvl1pPr indent="0" marL="0">
              <a:buNone/>
              <a:defRPr b="1" sz="11520">
                <a:uFillTx/>
              </a:defRPr>
            </a:lvl1pPr>
            <a:lvl2pPr indent="0" marL="2194560">
              <a:buNone/>
              <a:defRPr b="1" sz="9600">
                <a:uFillTx/>
              </a:defRPr>
            </a:lvl2pPr>
            <a:lvl3pPr indent="0" marL="4389120">
              <a:buNone/>
              <a:defRPr b="1" sz="8640">
                <a:uFillTx/>
              </a:defRPr>
            </a:lvl3pPr>
            <a:lvl4pPr indent="0" marL="6583680">
              <a:buNone/>
              <a:defRPr b="1" sz="7680">
                <a:uFillTx/>
              </a:defRPr>
            </a:lvl4pPr>
            <a:lvl5pPr indent="0" marL="8778240">
              <a:buNone/>
              <a:defRPr b="1" sz="7680">
                <a:uFillTx/>
              </a:defRPr>
            </a:lvl5pPr>
            <a:lvl6pPr indent="0" marL="10972800">
              <a:buNone/>
              <a:defRPr b="1" sz="7680">
                <a:uFillTx/>
              </a:defRPr>
            </a:lvl6pPr>
            <a:lvl7pPr indent="0" marL="13167360">
              <a:buNone/>
              <a:defRPr b="1" sz="7680">
                <a:uFillTx/>
              </a:defRPr>
            </a:lvl7pPr>
            <a:lvl8pPr indent="0" marL="15361920">
              <a:buNone/>
              <a:defRPr b="1" sz="7680">
                <a:uFillTx/>
              </a:defRPr>
            </a:lvl8pPr>
            <a:lvl9pPr indent="0" marL="17556480">
              <a:buNone/>
              <a:defRPr b="1" sz="768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3023242" y="12024360"/>
            <a:ext cx="18568032" cy="17686022"/>
          </a:xfrm>
        </p:spPr>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22219922" y="8069582"/>
            <a:ext cx="18659477" cy="3954778"/>
          </a:xfrm>
        </p:spPr>
        <p:txBody xmlns:c="http://schemas.openxmlformats.org/drawingml/2006/chart" xmlns:pic="http://schemas.openxmlformats.org/drawingml/2006/picture" xmlns:dgm="http://schemas.openxmlformats.org/drawingml/2006/diagram">
          <a:bodyPr anchor="b"/>
          <a:lstStyle>
            <a:lvl1pPr indent="0" marL="0">
              <a:buNone/>
              <a:defRPr b="1" sz="11520">
                <a:uFillTx/>
              </a:defRPr>
            </a:lvl1pPr>
            <a:lvl2pPr indent="0" marL="2194560">
              <a:buNone/>
              <a:defRPr b="1" sz="9600">
                <a:uFillTx/>
              </a:defRPr>
            </a:lvl2pPr>
            <a:lvl3pPr indent="0" marL="4389120">
              <a:buNone/>
              <a:defRPr b="1" sz="8640">
                <a:uFillTx/>
              </a:defRPr>
            </a:lvl3pPr>
            <a:lvl4pPr indent="0" marL="6583680">
              <a:buNone/>
              <a:defRPr b="1" sz="7680">
                <a:uFillTx/>
              </a:defRPr>
            </a:lvl4pPr>
            <a:lvl5pPr indent="0" marL="8778240">
              <a:buNone/>
              <a:defRPr b="1" sz="7680">
                <a:uFillTx/>
              </a:defRPr>
            </a:lvl5pPr>
            <a:lvl6pPr indent="0" marL="10972800">
              <a:buNone/>
              <a:defRPr b="1" sz="7680">
                <a:uFillTx/>
              </a:defRPr>
            </a:lvl6pPr>
            <a:lvl7pPr indent="0" marL="13167360">
              <a:buNone/>
              <a:defRPr b="1" sz="7680">
                <a:uFillTx/>
              </a:defRPr>
            </a:lvl7pPr>
            <a:lvl8pPr indent="0" marL="15361920">
              <a:buNone/>
              <a:defRPr b="1" sz="7680">
                <a:uFillTx/>
              </a:defRPr>
            </a:lvl8pPr>
            <a:lvl9pPr indent="0" marL="17556480">
              <a:buNone/>
              <a:defRPr b="1" sz="768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22219922" y="12024360"/>
            <a:ext cx="18659477" cy="17686022"/>
          </a:xfrm>
        </p:spPr>
        <p:txBody xmlns:c="http://schemas.openxmlformats.org/drawingml/2006/chart" xmlns:pic="http://schemas.openxmlformats.org/drawingml/2006/picture" xmlns:dgm="http://schemas.openxmlformats.org/drawingml/2006/diagram">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023237" y="2194560"/>
            <a:ext cx="14156054" cy="7680960"/>
          </a:xfrm>
        </p:spPr>
        <p:txBody xmlns:c="http://schemas.openxmlformats.org/drawingml/2006/chart" xmlns:pic="http://schemas.openxmlformats.org/drawingml/2006/picture" xmlns:dgm="http://schemas.openxmlformats.org/drawingml/2006/diagram">
          <a:bodyPr anchor="b"/>
          <a:lstStyle>
            <a:lvl1pPr>
              <a:defRPr sz="1536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8659477" y="4739647"/>
            <a:ext cx="22219920" cy="23393400"/>
          </a:xfrm>
        </p:spPr>
        <p:txBody xmlns:c="http://schemas.openxmlformats.org/drawingml/2006/chart" xmlns:pic="http://schemas.openxmlformats.org/drawingml/2006/picture" xmlns:dgm="http://schemas.openxmlformats.org/drawingml/2006/diagram">
          <a:bodyPr/>
          <a:lstStyle>
            <a:lvl1pPr>
              <a:defRPr sz="15360">
                <a:uFillTx/>
              </a:defRPr>
            </a:lvl1pPr>
            <a:lvl2pPr>
              <a:defRPr sz="13440">
                <a:uFillTx/>
              </a:defRPr>
            </a:lvl2pPr>
            <a:lvl3pPr>
              <a:defRPr sz="11520">
                <a:uFillTx/>
              </a:defRPr>
            </a:lvl3pPr>
            <a:lvl4pPr>
              <a:defRPr sz="9600">
                <a:uFillTx/>
              </a:defRPr>
            </a:lvl4pPr>
            <a:lvl5pPr>
              <a:defRPr sz="9600">
                <a:uFillTx/>
              </a:defRPr>
            </a:lvl5pPr>
            <a:lvl6pPr>
              <a:defRPr sz="9600">
                <a:uFillTx/>
              </a:defRPr>
            </a:lvl6pPr>
            <a:lvl7pPr>
              <a:defRPr sz="9600">
                <a:uFillTx/>
              </a:defRPr>
            </a:lvl7pPr>
            <a:lvl8pPr>
              <a:defRPr sz="9600">
                <a:uFillTx/>
              </a:defRPr>
            </a:lvl8pPr>
            <a:lvl9pPr>
              <a:defRPr sz="9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3023237" y="9875520"/>
            <a:ext cx="14156054" cy="18295622"/>
          </a:xfrm>
        </p:spPr>
        <p:txBody xmlns:c="http://schemas.openxmlformats.org/drawingml/2006/chart" xmlns:pic="http://schemas.openxmlformats.org/drawingml/2006/picture" xmlns:dgm="http://schemas.openxmlformats.org/drawingml/2006/diagram">
          <a:bodyPr/>
          <a:lstStyle>
            <a:lvl1pPr indent="0" marL="0">
              <a:buNone/>
              <a:defRPr sz="7680">
                <a:uFillTx/>
              </a:defRPr>
            </a:lvl1pPr>
            <a:lvl2pPr indent="0" marL="2194560">
              <a:buNone/>
              <a:defRPr sz="6720">
                <a:uFillTx/>
              </a:defRPr>
            </a:lvl2pPr>
            <a:lvl3pPr indent="0" marL="4389120">
              <a:buNone/>
              <a:defRPr sz="5760">
                <a:uFillTx/>
              </a:defRPr>
            </a:lvl3pPr>
            <a:lvl4pPr indent="0" marL="6583680">
              <a:buNone/>
              <a:defRPr sz="4800">
                <a:uFillTx/>
              </a:defRPr>
            </a:lvl4pPr>
            <a:lvl5pPr indent="0" marL="8778240">
              <a:buNone/>
              <a:defRPr sz="4800">
                <a:uFillTx/>
              </a:defRPr>
            </a:lvl5pPr>
            <a:lvl6pPr indent="0" marL="10972800">
              <a:buNone/>
              <a:defRPr sz="4800">
                <a:uFillTx/>
              </a:defRPr>
            </a:lvl6pPr>
            <a:lvl7pPr indent="0" marL="13167360">
              <a:buNone/>
              <a:defRPr sz="4800">
                <a:uFillTx/>
              </a:defRPr>
            </a:lvl7pPr>
            <a:lvl8pPr indent="0" marL="15361920">
              <a:buNone/>
              <a:defRPr sz="4800">
                <a:uFillTx/>
              </a:defRPr>
            </a:lvl8pPr>
            <a:lvl9pPr indent="0" marL="17556480">
              <a:buNone/>
              <a:defRPr sz="4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023237" y="2194560"/>
            <a:ext cx="14156054" cy="7680960"/>
          </a:xfrm>
        </p:spPr>
        <p:txBody xmlns:c="http://schemas.openxmlformats.org/drawingml/2006/chart" xmlns:pic="http://schemas.openxmlformats.org/drawingml/2006/picture" xmlns:dgm="http://schemas.openxmlformats.org/drawingml/2006/diagram">
          <a:bodyPr anchor="b"/>
          <a:lstStyle>
            <a:lvl1pPr>
              <a:defRPr sz="1536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ChangeAspect="1" noGrp="1"/>
          </p:cNvSpPr>
          <p:nvPr>
            <p:ph idx="1" type="pic"/>
          </p:nvPr>
        </p:nvSpPr>
        <p:spPr xmlns:c="http://schemas.openxmlformats.org/drawingml/2006/chart" xmlns:pic="http://schemas.openxmlformats.org/drawingml/2006/picture" xmlns:dgm="http://schemas.openxmlformats.org/drawingml/2006/diagram">
          <a:xfrm>
            <a:off x="18659477" y="4739647"/>
            <a:ext cx="22219920" cy="23393400"/>
          </a:xfrm>
        </p:spPr>
        <p:txBody xmlns:c="http://schemas.openxmlformats.org/drawingml/2006/chart" xmlns:pic="http://schemas.openxmlformats.org/drawingml/2006/picture" xmlns:dgm="http://schemas.openxmlformats.org/drawingml/2006/diagram">
          <a:bodyPr anchor="t"/>
          <a:lstStyle>
            <a:lvl1pPr indent="0" marL="0">
              <a:buNone/>
              <a:defRPr sz="15360">
                <a:uFillTx/>
              </a:defRPr>
            </a:lvl1pPr>
            <a:lvl2pPr indent="0" marL="2194560">
              <a:buNone/>
              <a:defRPr sz="13440">
                <a:uFillTx/>
              </a:defRPr>
            </a:lvl2pPr>
            <a:lvl3pPr indent="0" marL="4389120">
              <a:buNone/>
              <a:defRPr sz="11520">
                <a:uFillTx/>
              </a:defRPr>
            </a:lvl3pPr>
            <a:lvl4pPr indent="0" marL="6583680">
              <a:buNone/>
              <a:defRPr sz="9600">
                <a:uFillTx/>
              </a:defRPr>
            </a:lvl4pPr>
            <a:lvl5pPr indent="0" marL="8778240">
              <a:buNone/>
              <a:defRPr sz="9600">
                <a:uFillTx/>
              </a:defRPr>
            </a:lvl5pPr>
            <a:lvl6pPr indent="0" marL="10972800">
              <a:buNone/>
              <a:defRPr sz="9600">
                <a:uFillTx/>
              </a:defRPr>
            </a:lvl6pPr>
            <a:lvl7pPr indent="0" marL="13167360">
              <a:buNone/>
              <a:defRPr sz="9600">
                <a:uFillTx/>
              </a:defRPr>
            </a:lvl7pPr>
            <a:lvl8pPr indent="0" marL="15361920">
              <a:buNone/>
              <a:defRPr sz="9600">
                <a:uFillTx/>
              </a:defRPr>
            </a:lvl8pPr>
            <a:lvl9pPr indent="0" marL="17556480">
              <a:buNone/>
              <a:defRPr sz="9600">
                <a:uFillTx/>
              </a:defRPr>
            </a:lvl9pPr>
          </a:lstStyle>
          <a:p>
            <a:r>
              <a:rPr lang="en-US">
                <a:uFillTx/>
              </a:rPr>
              <a:t>Click icon to add picture</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3023237" y="9875520"/>
            <a:ext cx="14156054" cy="18295622"/>
          </a:xfrm>
        </p:spPr>
        <p:txBody xmlns:c="http://schemas.openxmlformats.org/drawingml/2006/chart" xmlns:pic="http://schemas.openxmlformats.org/drawingml/2006/picture" xmlns:dgm="http://schemas.openxmlformats.org/drawingml/2006/diagram">
          <a:bodyPr/>
          <a:lstStyle>
            <a:lvl1pPr indent="0" marL="0">
              <a:buNone/>
              <a:defRPr sz="7680">
                <a:uFillTx/>
              </a:defRPr>
            </a:lvl1pPr>
            <a:lvl2pPr indent="0" marL="2194560">
              <a:buNone/>
              <a:defRPr sz="6720">
                <a:uFillTx/>
              </a:defRPr>
            </a:lvl2pPr>
            <a:lvl3pPr indent="0" marL="4389120">
              <a:buNone/>
              <a:defRPr sz="5760">
                <a:uFillTx/>
              </a:defRPr>
            </a:lvl3pPr>
            <a:lvl4pPr indent="0" marL="6583680">
              <a:buNone/>
              <a:defRPr sz="4800">
                <a:uFillTx/>
              </a:defRPr>
            </a:lvl4pPr>
            <a:lvl5pPr indent="0" marL="8778240">
              <a:buNone/>
              <a:defRPr sz="4800">
                <a:uFillTx/>
              </a:defRPr>
            </a:lvl5pPr>
            <a:lvl6pPr indent="0" marL="10972800">
              <a:buNone/>
              <a:defRPr sz="4800">
                <a:uFillTx/>
              </a:defRPr>
            </a:lvl6pPr>
            <a:lvl7pPr indent="0" marL="13167360">
              <a:buNone/>
              <a:defRPr sz="4800">
                <a:uFillTx/>
              </a:defRPr>
            </a:lvl7pPr>
            <a:lvl8pPr indent="0" marL="15361920">
              <a:buNone/>
              <a:defRPr sz="4800">
                <a:uFillTx/>
              </a:defRPr>
            </a:lvl8pPr>
            <a:lvl9pPr indent="0" marL="17556480">
              <a:buNone/>
              <a:defRPr sz="48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7D00FAD-1762-4506-978B-FCE22AC33935}"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017520" y="1752607"/>
            <a:ext cx="37856160" cy="6362702"/>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3017520" y="8763000"/>
            <a:ext cx="37856160" cy="20886422"/>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3017520" y="30510487"/>
            <a:ext cx="9875520" cy="1752600"/>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5760">
                <a:solidFill>
                  <a:schemeClr val="tx1">
                    <a:tint val="75000"/>
                  </a:schemeClr>
                </a:solidFill>
                <a:uFillTx/>
              </a:defRPr>
            </a:lvl1pPr>
          </a:lstStyle>
          <a:p>
            <a:fld id="{3066A3E5-134C-447E-B63E-73577BF4787F}" type="datetimeFigureOut">
              <a:rPr lang="en-US" smtClean="0">
                <a:uFillTx/>
              </a:rPr>
              <a:t>4/2/2019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14538960" y="30510487"/>
            <a:ext cx="14813280" cy="1752600"/>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5760">
                <a:solidFill>
                  <a:schemeClr val="tx1">
                    <a:tint val="75000"/>
                  </a:schemeClr>
                </a:solidFill>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30998160" y="30510487"/>
            <a:ext cx="9875520" cy="1752600"/>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5760">
                <a:solidFill>
                  <a:schemeClr val="tx1">
                    <a:tint val="75000"/>
                  </a:schemeClr>
                </a:solidFill>
                <a:uFillTx/>
              </a:defRPr>
            </a:lvl1pPr>
          </a:lstStyle>
          <a:p>
            <a:fld id="{07D00FAD-1762-4506-978B-FCE22AC33935}" type="slidenum">
              <a:rPr lang="en-US" smtClean="0">
                <a:uFillTx/>
              </a:r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pic="http://schemas.openxmlformats.org/drawingml/2006/picture" xmlns:dgm="http://schemas.openxmlformats.org/drawingml/2006/diagram">
      <a:lvl1pPr algn="l" defTabSz="4389120" eaLnBrk="1" hangingPunct="1" latinLnBrk="0" rtl="0">
        <a:lnSpc>
          <a:spcPct val="90000"/>
        </a:lnSpc>
        <a:spcBef>
          <a:spcPct val="0"/>
        </a:spcBef>
        <a:buNone/>
        <a:defRPr kern="1200" sz="2112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4389120" eaLnBrk="1" hangingPunct="1" indent="-1097280" latinLnBrk="0" marL="1097280" rtl="0">
        <a:lnSpc>
          <a:spcPct val="90000"/>
        </a:lnSpc>
        <a:spcBef>
          <a:spcPts val="4800"/>
        </a:spcBef>
        <a:buFont charset="0" panose="020B0604020202020204" pitchFamily="34" typeface="Arial"/>
        <a:buChar char="•"/>
        <a:defRPr kern="1200" sz="13440">
          <a:solidFill>
            <a:schemeClr val="tx1"/>
          </a:solidFill>
          <a:uFillTx/>
          <a:latin typeface="+mn-lt"/>
          <a:ea typeface="+mn-ea"/>
          <a:cs typeface="+mn-cs"/>
        </a:defRPr>
      </a:lvl1pPr>
      <a:lvl2pPr algn="l" defTabSz="4389120" eaLnBrk="1" hangingPunct="1" indent="-1097280" latinLnBrk="0" marL="3291840" rtl="0">
        <a:lnSpc>
          <a:spcPct val="90000"/>
        </a:lnSpc>
        <a:spcBef>
          <a:spcPts val="2400"/>
        </a:spcBef>
        <a:buFont charset="0" panose="020B0604020202020204" pitchFamily="34" typeface="Arial"/>
        <a:buChar char="•"/>
        <a:defRPr kern="1200" sz="11520">
          <a:solidFill>
            <a:schemeClr val="tx1"/>
          </a:solidFill>
          <a:uFillTx/>
          <a:latin typeface="+mn-lt"/>
          <a:ea typeface="+mn-ea"/>
          <a:cs typeface="+mn-cs"/>
        </a:defRPr>
      </a:lvl2pPr>
      <a:lvl3pPr algn="l" defTabSz="4389120" eaLnBrk="1" hangingPunct="1" indent="-1097280" latinLnBrk="0" marL="5486400" rtl="0">
        <a:lnSpc>
          <a:spcPct val="90000"/>
        </a:lnSpc>
        <a:spcBef>
          <a:spcPts val="2400"/>
        </a:spcBef>
        <a:buFont charset="0" panose="020B0604020202020204" pitchFamily="34" typeface="Arial"/>
        <a:buChar char="•"/>
        <a:defRPr kern="1200" sz="9600">
          <a:solidFill>
            <a:schemeClr val="tx1"/>
          </a:solidFill>
          <a:uFillTx/>
          <a:latin typeface="+mn-lt"/>
          <a:ea typeface="+mn-ea"/>
          <a:cs typeface="+mn-cs"/>
        </a:defRPr>
      </a:lvl3pPr>
      <a:lvl4pPr algn="l" defTabSz="4389120" eaLnBrk="1" hangingPunct="1" indent="-1097280" latinLnBrk="0" marL="7680960" rtl="0">
        <a:lnSpc>
          <a:spcPct val="90000"/>
        </a:lnSpc>
        <a:spcBef>
          <a:spcPts val="2400"/>
        </a:spcBef>
        <a:buFont charset="0" panose="020B0604020202020204" pitchFamily="34" typeface="Arial"/>
        <a:buChar char="•"/>
        <a:defRPr kern="1200" sz="8640">
          <a:solidFill>
            <a:schemeClr val="tx1"/>
          </a:solidFill>
          <a:uFillTx/>
          <a:latin typeface="+mn-lt"/>
          <a:ea typeface="+mn-ea"/>
          <a:cs typeface="+mn-cs"/>
        </a:defRPr>
      </a:lvl4pPr>
      <a:lvl5pPr algn="l" defTabSz="4389120" eaLnBrk="1" hangingPunct="1" indent="-1097280" latinLnBrk="0" marL="9875520" rtl="0">
        <a:lnSpc>
          <a:spcPct val="90000"/>
        </a:lnSpc>
        <a:spcBef>
          <a:spcPts val="2400"/>
        </a:spcBef>
        <a:buFont charset="0" panose="020B0604020202020204" pitchFamily="34" typeface="Arial"/>
        <a:buChar char="•"/>
        <a:defRPr kern="1200" sz="8640">
          <a:solidFill>
            <a:schemeClr val="tx1"/>
          </a:solidFill>
          <a:uFillTx/>
          <a:latin typeface="+mn-lt"/>
          <a:ea typeface="+mn-ea"/>
          <a:cs typeface="+mn-cs"/>
        </a:defRPr>
      </a:lvl5pPr>
      <a:lvl6pPr algn="l" defTabSz="4389120" eaLnBrk="1" hangingPunct="1" indent="-1097280" latinLnBrk="0" marL="12070080" rtl="0">
        <a:lnSpc>
          <a:spcPct val="90000"/>
        </a:lnSpc>
        <a:spcBef>
          <a:spcPts val="2400"/>
        </a:spcBef>
        <a:buFont charset="0" panose="020B0604020202020204" pitchFamily="34" typeface="Arial"/>
        <a:buChar char="•"/>
        <a:defRPr kern="1200" sz="8640">
          <a:solidFill>
            <a:schemeClr val="tx1"/>
          </a:solidFill>
          <a:uFillTx/>
          <a:latin typeface="+mn-lt"/>
          <a:ea typeface="+mn-ea"/>
          <a:cs typeface="+mn-cs"/>
        </a:defRPr>
      </a:lvl6pPr>
      <a:lvl7pPr algn="l" defTabSz="4389120" eaLnBrk="1" hangingPunct="1" indent="-1097280" latinLnBrk="0" marL="14264640" rtl="0">
        <a:lnSpc>
          <a:spcPct val="90000"/>
        </a:lnSpc>
        <a:spcBef>
          <a:spcPts val="2400"/>
        </a:spcBef>
        <a:buFont charset="0" panose="020B0604020202020204" pitchFamily="34" typeface="Arial"/>
        <a:buChar char="•"/>
        <a:defRPr kern="1200" sz="8640">
          <a:solidFill>
            <a:schemeClr val="tx1"/>
          </a:solidFill>
          <a:uFillTx/>
          <a:latin typeface="+mn-lt"/>
          <a:ea typeface="+mn-ea"/>
          <a:cs typeface="+mn-cs"/>
        </a:defRPr>
      </a:lvl7pPr>
      <a:lvl8pPr algn="l" defTabSz="4389120" eaLnBrk="1" hangingPunct="1" indent="-1097280" latinLnBrk="0" marL="16459200" rtl="0">
        <a:lnSpc>
          <a:spcPct val="90000"/>
        </a:lnSpc>
        <a:spcBef>
          <a:spcPts val="2400"/>
        </a:spcBef>
        <a:buFont charset="0" panose="020B0604020202020204" pitchFamily="34" typeface="Arial"/>
        <a:buChar char="•"/>
        <a:defRPr kern="1200" sz="8640">
          <a:solidFill>
            <a:schemeClr val="tx1"/>
          </a:solidFill>
          <a:uFillTx/>
          <a:latin typeface="+mn-lt"/>
          <a:ea typeface="+mn-ea"/>
          <a:cs typeface="+mn-cs"/>
        </a:defRPr>
      </a:lvl8pPr>
      <a:lvl9pPr algn="l" defTabSz="4389120" eaLnBrk="1" hangingPunct="1" indent="-1097280" latinLnBrk="0" marL="18653760" rtl="0">
        <a:lnSpc>
          <a:spcPct val="90000"/>
        </a:lnSpc>
        <a:spcBef>
          <a:spcPts val="2400"/>
        </a:spcBef>
        <a:buFont charset="0" panose="020B0604020202020204" pitchFamily="34" typeface="Arial"/>
        <a:buChar char="•"/>
        <a:defRPr kern="1200" sz="864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389120" eaLnBrk="1" hangingPunct="1" latinLnBrk="0" marL="0" rtl="0">
        <a:defRPr kern="1200" sz="8640">
          <a:solidFill>
            <a:schemeClr val="tx1"/>
          </a:solidFill>
          <a:uFillTx/>
          <a:latin typeface="+mn-lt"/>
          <a:ea typeface="+mn-ea"/>
          <a:cs typeface="+mn-cs"/>
        </a:defRPr>
      </a:lvl1pPr>
      <a:lvl2pPr algn="l" defTabSz="4389120" eaLnBrk="1" hangingPunct="1" latinLnBrk="0" marL="2194560" rtl="0">
        <a:defRPr kern="1200" sz="8640">
          <a:solidFill>
            <a:schemeClr val="tx1"/>
          </a:solidFill>
          <a:uFillTx/>
          <a:latin typeface="+mn-lt"/>
          <a:ea typeface="+mn-ea"/>
          <a:cs typeface="+mn-cs"/>
        </a:defRPr>
      </a:lvl2pPr>
      <a:lvl3pPr algn="l" defTabSz="4389120" eaLnBrk="1" hangingPunct="1" latinLnBrk="0" marL="4389120" rtl="0">
        <a:defRPr kern="1200" sz="8640">
          <a:solidFill>
            <a:schemeClr val="tx1"/>
          </a:solidFill>
          <a:uFillTx/>
          <a:latin typeface="+mn-lt"/>
          <a:ea typeface="+mn-ea"/>
          <a:cs typeface="+mn-cs"/>
        </a:defRPr>
      </a:lvl3pPr>
      <a:lvl4pPr algn="l" defTabSz="4389120" eaLnBrk="1" hangingPunct="1" latinLnBrk="0" marL="6583680" rtl="0">
        <a:defRPr kern="1200" sz="8640">
          <a:solidFill>
            <a:schemeClr val="tx1"/>
          </a:solidFill>
          <a:uFillTx/>
          <a:latin typeface="+mn-lt"/>
          <a:ea typeface="+mn-ea"/>
          <a:cs typeface="+mn-cs"/>
        </a:defRPr>
      </a:lvl4pPr>
      <a:lvl5pPr algn="l" defTabSz="4389120" eaLnBrk="1" hangingPunct="1" latinLnBrk="0" marL="8778240" rtl="0">
        <a:defRPr kern="1200" sz="8640">
          <a:solidFill>
            <a:schemeClr val="tx1"/>
          </a:solidFill>
          <a:uFillTx/>
          <a:latin typeface="+mn-lt"/>
          <a:ea typeface="+mn-ea"/>
          <a:cs typeface="+mn-cs"/>
        </a:defRPr>
      </a:lvl5pPr>
      <a:lvl6pPr algn="l" defTabSz="4389120" eaLnBrk="1" hangingPunct="1" latinLnBrk="0" marL="10972800" rtl="0">
        <a:defRPr kern="1200" sz="8640">
          <a:solidFill>
            <a:schemeClr val="tx1"/>
          </a:solidFill>
          <a:uFillTx/>
          <a:latin typeface="+mn-lt"/>
          <a:ea typeface="+mn-ea"/>
          <a:cs typeface="+mn-cs"/>
        </a:defRPr>
      </a:lvl6pPr>
      <a:lvl7pPr algn="l" defTabSz="4389120" eaLnBrk="1" hangingPunct="1" latinLnBrk="0" marL="13167360" rtl="0">
        <a:defRPr kern="1200" sz="8640">
          <a:solidFill>
            <a:schemeClr val="tx1"/>
          </a:solidFill>
          <a:uFillTx/>
          <a:latin typeface="+mn-lt"/>
          <a:ea typeface="+mn-ea"/>
          <a:cs typeface="+mn-cs"/>
        </a:defRPr>
      </a:lvl7pPr>
      <a:lvl8pPr algn="l" defTabSz="4389120" eaLnBrk="1" hangingPunct="1" latinLnBrk="0" marL="15361920" rtl="0">
        <a:defRPr kern="1200" sz="8640">
          <a:solidFill>
            <a:schemeClr val="tx1"/>
          </a:solidFill>
          <a:uFillTx/>
          <a:latin typeface="+mn-lt"/>
          <a:ea typeface="+mn-ea"/>
          <a:cs typeface="+mn-cs"/>
        </a:defRPr>
      </a:lvl8pPr>
      <a:lvl9pPr algn="l" defTabSz="4389120" eaLnBrk="1" hangingPunct="1" latinLnBrk="0" marL="17556480" rtl="0">
        <a:defRPr kern="1200" sz="864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png" Type="http://schemas.openxmlformats.org/officeDocument/2006/relationships/image"></Relationship><Relationship Id="rId3" Target="../media/image2.png" Type="http://schemas.openxmlformats.org/officeDocument/2006/relationships/image"></Relationship><Relationship Id="rId4" Target="../media/image3.png" Type="http://schemas.openxmlformats.org/officeDocument/2006/relationships/image"></Relationship><Relationship Id="rId5" Target="../media/image4.png" Type="http://schemas.openxmlformats.org/officeDocument/2006/relationships/image"></Relationship><Relationship Id="rId6" Target="../media/image5.jpeg" Type="http://schemas.openxmlformats.org/officeDocument/2006/relationships/image"></Relationship><Relationship Id="rId7" Target="../media/image6.jpeg" Type="http://schemas.openxmlformats.org/officeDocument/2006/relationships/image"></Relationship><Relationship Id="rId8" Target="../media/image7.png" Type="http://schemas.openxmlformats.org/officeDocument/2006/relationships/image"></Relationship><Relationship Id="rId9" Target="../media/image8.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28624" y="4876796"/>
            <a:ext cx="11345636" cy="6247864"/>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Introduction</a:t>
            </a:r>
            <a:endParaRPr dirty="0" lang="en-US" sz="8000">
              <a:uFillTx/>
            </a:endParaRPr>
          </a:p>
          <a:p>
            <a:r>
              <a:rPr b="1" dirty="0" lang="en-US" sz="4000">
                <a:solidFill>
                  <a:srgbClr val="FF0000"/>
                </a:solidFill>
                <a:uFillTx/>
                <a:latin charset="0" panose="020F0502020204030204" pitchFamily="34" typeface="Calibri"/>
              </a:rPr>
              <a:t>Problem:</a:t>
            </a:r>
            <a:r>
              <a:rPr dirty="0" lang="en-US" sz="4000">
                <a:solidFill>
                  <a:srgbClr val="000000"/>
                </a:solidFill>
                <a:uFillTx/>
                <a:latin charset="0" panose="020F0502020204030204" pitchFamily="34" typeface="Calibri"/>
              </a:rPr>
              <a:t> People are rushed and tend to multitask. According to the scientific journal, </a:t>
            </a:r>
            <a:r>
              <a:rPr dirty="0" i="1" lang="en-US" sz="4000">
                <a:solidFill>
                  <a:srgbClr val="000000"/>
                </a:solidFill>
                <a:uFillTx/>
                <a:latin charset="0" panose="020F0502020204030204" pitchFamily="34" typeface="Calibri"/>
              </a:rPr>
              <a:t>Current Biology</a:t>
            </a:r>
            <a:r>
              <a:rPr dirty="0" lang="en-US" sz="4000">
                <a:solidFill>
                  <a:srgbClr val="000000"/>
                </a:solidFill>
                <a:uFillTx/>
                <a:latin charset="0" panose="020F0502020204030204" pitchFamily="34" typeface="Calibri"/>
              </a:rPr>
              <a:t>, attempting to multitask reduces productivity by around 40%. </a:t>
            </a:r>
            <a:r>
              <a:rPr dirty="0" i="1" lang="en-US" sz="4000">
                <a:solidFill>
                  <a:srgbClr val="000000"/>
                </a:solidFill>
                <a:uFillTx/>
                <a:latin charset="0" panose="020F0502020204030204" pitchFamily="34" typeface="Calibri"/>
              </a:rPr>
              <a:t>SMF Mutual Insurance</a:t>
            </a:r>
            <a:r>
              <a:rPr dirty="0" lang="en-US" sz="4000">
                <a:solidFill>
                  <a:srgbClr val="000000"/>
                </a:solidFill>
                <a:uFillTx/>
                <a:latin charset="0" panose="020F0502020204030204" pitchFamily="34" typeface="Calibri"/>
              </a:rPr>
              <a:t> adds that multitasking can lead to dexterity incidents while performing hands-on work.</a:t>
            </a:r>
            <a:endParaRPr dirty="0" lang="en-US" sz="4000">
              <a:uFillTx/>
            </a:endParaRPr>
          </a:p>
          <a:p>
            <a:r>
              <a:rPr b="1" dirty="0" lang="en-US" sz="4000">
                <a:solidFill>
                  <a:srgbClr val="FF0000"/>
                </a:solidFill>
                <a:uFillTx/>
                <a:latin charset="0" panose="020F0502020204030204" pitchFamily="34" typeface="Calibri"/>
              </a:rPr>
              <a:t>Need: </a:t>
            </a:r>
            <a:r>
              <a:rPr dirty="0" lang="en-US" sz="4000">
                <a:solidFill>
                  <a:srgbClr val="000000"/>
                </a:solidFill>
                <a:uFillTx/>
                <a:latin charset="0" panose="020F0502020204030204" pitchFamily="34" typeface="Calibri"/>
              </a:rPr>
              <a:t>A tool that will help the user multitask, increase productivity and avoid dexterity incidents.</a:t>
            </a:r>
            <a:endParaRPr dirty="0" lang="en-US" sz="4000">
              <a:uFillTx/>
            </a:endParaRP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774260" y="4876796"/>
            <a:ext cx="20752255" cy="3170099"/>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Purpose</a:t>
            </a:r>
            <a:endParaRPr dirty="0" lang="en-US" sz="8000">
              <a:uFillTx/>
            </a:endParaRPr>
          </a:p>
          <a:p>
            <a:pPr algn="ctr"/>
            <a:r>
              <a:rPr dirty="0" lang="en-US" sz="4000">
                <a:solidFill>
                  <a:srgbClr val="000000"/>
                </a:solidFill>
                <a:uFillTx/>
                <a:latin charset="0" panose="020F0502020204030204" pitchFamily="34" typeface="Calibri"/>
              </a:rPr>
              <a:t>A voice activated, assistive robotic arm that will retrieve items from within its workspace upon request. It is designed to assist those who are limited in physical capacity while also being able to increase overall productivity.</a:t>
            </a:r>
            <a:endParaRPr dirty="0" lang="en-US" sz="4000">
              <a:uFillTx/>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 y="-1"/>
            <a:ext cx="43891201" cy="4691825"/>
          </a:xfrm>
          <a:prstGeom prst="rect">
            <a:avLst/>
          </a:prstGeom>
          <a:solidFill>
            <a:srgbClr val="FF0000"/>
          </a:solidFill>
          <a:ln>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a:uFillTx/>
            </a:endParaRPr>
          </a:p>
        </p:txBody>
      </p:sp>
      <p:sp>
        <p:nvSpPr>
          <p:cNvPr xmlns:c="http://schemas.openxmlformats.org/drawingml/2006/chart" xmlns:pic="http://schemas.openxmlformats.org/drawingml/2006/picture" xmlns:dgm="http://schemas.openxmlformats.org/drawingml/2006/diagram" id="10" name="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087960" y="787846"/>
            <a:ext cx="21945600" cy="1862048"/>
          </a:xfrm>
          <a:prstGeom prst="rect">
            <a:avLst/>
          </a:prstGeom>
        </p:spPr>
        <p:txBody xmlns:c="http://schemas.openxmlformats.org/drawingml/2006/chart" xmlns:pic="http://schemas.openxmlformats.org/drawingml/2006/picture" xmlns:dgm="http://schemas.openxmlformats.org/drawingml/2006/diagram">
          <a:bodyPr>
            <a:spAutoFit/>
          </a:bodyPr>
          <a:lstStyle/>
          <a:p>
            <a:pPr algn="ctr"/>
            <a:r>
              <a:rPr b="1" dirty="0" lang="en-US" sz="11500">
                <a:solidFill>
                  <a:srgbClr val="FFFFFF"/>
                </a:solidFill>
                <a:uFillTx/>
                <a:latin charset="0" panose="020F0502020204030204" pitchFamily="34" typeface="Calibri"/>
              </a:rPr>
              <a:t>Knuckles, The Assistive Robotic Arm</a:t>
            </a:r>
            <a:endParaRPr dirty="0" lang="en-US" sz="2000">
              <a:uFillTx/>
            </a:endParaRPr>
          </a:p>
        </p:txBody>
      </p:sp>
      <p:sp>
        <p:nvSpPr>
          <p:cNvPr xmlns:c="http://schemas.openxmlformats.org/drawingml/2006/chart" xmlns:pic="http://schemas.openxmlformats.org/drawingml/2006/picture" xmlns:dgm="http://schemas.openxmlformats.org/drawingml/2006/diagram" id="11" name="Rectangl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275752" y="2561664"/>
            <a:ext cx="21945600" cy="1569660"/>
          </a:xfrm>
          <a:prstGeom prst="rect">
            <a:avLst/>
          </a:prstGeom>
        </p:spPr>
        <p:txBody xmlns:c="http://schemas.openxmlformats.org/drawingml/2006/chart" xmlns:pic="http://schemas.openxmlformats.org/drawingml/2006/picture" xmlns:dgm="http://schemas.openxmlformats.org/drawingml/2006/diagram">
          <a:bodyPr>
            <a:spAutoFit/>
          </a:bodyPr>
          <a:lstStyle/>
          <a:p>
            <a:pPr algn="ctr"/>
            <a:r>
              <a:rPr b="1" dirty="0" lang="en-US" sz="4800">
                <a:solidFill>
                  <a:srgbClr val="FFFFFF"/>
                </a:solidFill>
                <a:uFillTx/>
                <a:latin charset="0" panose="020F0502020204030204" pitchFamily="34" typeface="Calibri"/>
              </a:rPr>
              <a:t>Andrew Blanchard, Matthew van </a:t>
            </a:r>
            <a:r>
              <a:rPr b="1" dirty="0" err="1" lang="en-US" sz="4800">
                <a:solidFill>
                  <a:srgbClr val="FFFFFF"/>
                </a:solidFill>
                <a:uFillTx/>
                <a:latin charset="0" panose="020F0502020204030204" pitchFamily="34" typeface="Calibri"/>
              </a:rPr>
              <a:t>Zuilekom</a:t>
            </a:r>
            <a:r>
              <a:rPr b="1" dirty="0" lang="en-US" sz="4800">
                <a:solidFill>
                  <a:srgbClr val="FFFFFF"/>
                </a:solidFill>
                <a:uFillTx/>
                <a:latin charset="0" panose="020F0502020204030204" pitchFamily="34" typeface="Calibri"/>
              </a:rPr>
              <a:t>, </a:t>
            </a:r>
            <a:r>
              <a:rPr b="1" dirty="0" err="1" lang="en-US" sz="4800">
                <a:solidFill>
                  <a:srgbClr val="FFFFFF"/>
                </a:solidFill>
                <a:uFillTx/>
                <a:latin charset="0" panose="020F0502020204030204" pitchFamily="34" typeface="Calibri"/>
              </a:rPr>
              <a:t>Rym</a:t>
            </a:r>
            <a:r>
              <a:rPr b="1" dirty="0" lang="en-US" sz="4800">
                <a:solidFill>
                  <a:srgbClr val="FFFFFF"/>
                </a:solidFill>
                <a:uFillTx/>
                <a:latin charset="0" panose="020F0502020204030204" pitchFamily="34" typeface="Calibri"/>
              </a:rPr>
              <a:t> </a:t>
            </a:r>
            <a:r>
              <a:rPr b="1" dirty="0" err="1" lang="en-US" sz="4800">
                <a:solidFill>
                  <a:srgbClr val="FFFFFF"/>
                </a:solidFill>
                <a:uFillTx/>
                <a:latin charset="0" panose="020F0502020204030204" pitchFamily="34" typeface="Calibri"/>
              </a:rPr>
              <a:t>Benchaabane</a:t>
            </a:r>
            <a:r>
              <a:rPr b="1" dirty="0" lang="en-US" sz="4800">
                <a:solidFill>
                  <a:srgbClr val="FFFFFF"/>
                </a:solidFill>
                <a:uFillTx/>
                <a:latin charset="0" panose="020F0502020204030204" pitchFamily="34" typeface="Calibri"/>
              </a:rPr>
              <a:t>, Paola Hernandez</a:t>
            </a:r>
            <a:br>
              <a:rPr b="1" dirty="0" lang="en-US" sz="4800">
                <a:solidFill>
                  <a:srgbClr val="FFFFFF"/>
                </a:solidFill>
                <a:uFillTx/>
                <a:latin charset="0" panose="020F0502020204030204" pitchFamily="34" typeface="Calibri"/>
              </a:rPr>
            </a:br>
            <a:r>
              <a:rPr b="1" dirty="0" lang="en-US" sz="4800">
                <a:solidFill>
                  <a:srgbClr val="FFFFFF"/>
                </a:solidFill>
                <a:uFillTx/>
                <a:latin charset="0" panose="020F0502020204030204" pitchFamily="34" typeface="Calibri"/>
              </a:rPr>
              <a:t>Sponsored by IEEE UH Makers</a:t>
            </a:r>
            <a:endParaRPr dirty="0" lang="en-US" sz="4800">
              <a:uFillTx/>
            </a:endParaRPr>
          </a:p>
        </p:txBody>
      </p:sp>
      <p:pic>
        <p:nvPicPr>
          <p:cNvPr xmlns:c="http://schemas.openxmlformats.org/drawingml/2006/chart" xmlns:pic="http://schemas.openxmlformats.org/drawingml/2006/picture" xmlns:dgm="http://schemas.openxmlformats.org/drawingml/2006/diagram" descr="https://lh3.googleusercontent.com/BhVPtmhB2L4xXqdKw3Rbtr4n8d1PkOElipfEWbJqoj9BZdy4ar1GfPO73oZRmCBcBm8MXJ0aG85Shgf2YBBN7PluMWt6lBRHB2HVxf5X6NPDT1enoVw9VayR-eY3malgEdUBRhq3H-U"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lum bright="70000" contrast="-70000"/>
          </a:blip>
          <a:srcRect/>
          <a:stretch>
            <a:fillRect/>
          </a:stretch>
        </p:blipFill>
        <p:spPr xmlns:c="http://schemas.openxmlformats.org/drawingml/2006/chart" xmlns:pic="http://schemas.openxmlformats.org/drawingml/2006/picture" xmlns:dgm="http://schemas.openxmlformats.org/drawingml/2006/diagram" bwMode="auto">
          <a:xfrm>
            <a:off x="34794581" y="397497"/>
            <a:ext cx="6864599" cy="2225274"/>
          </a:xfrm>
          <a:prstGeom prst="rect">
            <a:avLst/>
          </a:prstGeom>
          <a:noFill/>
        </p:spPr>
      </p:pic>
      <p:grpSp>
        <p:nvGrpSpPr>
          <p:cNvPr xmlns:c="http://schemas.openxmlformats.org/drawingml/2006/chart" xmlns:pic="http://schemas.openxmlformats.org/drawingml/2006/picture" xmlns:dgm="http://schemas.openxmlformats.org/drawingml/2006/diagram" id="14" name="Group 1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4202659" y="2561664"/>
            <a:ext cx="13211121" cy="1975325"/>
            <a:chOff x="34632900" y="2438399"/>
            <a:chExt cx="9258300" cy="1384300"/>
          </a:xfrm>
        </p:grpSpPr>
        <p:sp>
          <p:nvSpPr>
            <p:cNvPr xmlns:c="http://schemas.openxmlformats.org/drawingml/2006/chart" xmlns:pic="http://schemas.openxmlformats.org/drawingml/2006/picture" xmlns:dgm="http://schemas.openxmlformats.org/drawingml/2006/diagram" id="13" name="Rectangl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6017200" y="2507923"/>
              <a:ext cx="7874000" cy="1304916"/>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45720" compatLnSpc="1" lIns="91440" numCol="1" rIns="91440" tIns="45720" vert="horz" wrap="square">
              <a:prstTxWarp prst="textNoShape">
                <a:avLst/>
              </a:prstTxWarp>
              <a:spAutoFit/>
            </a:bodyPr>
            <a:lstStyle/>
            <a:p>
              <a:pPr algn="l" defTabSz="914400" eaLnBrk="0" fontAlgn="base" hangingPunct="0" indent="0" latinLnBrk="0" lvl="0" marL="0" marR="0" rtl="0">
                <a:lnSpc>
                  <a:spcPct val="100000"/>
                </a:lnSpc>
                <a:spcBef>
                  <a:spcPct val="0"/>
                </a:spcBef>
                <a:spcAft>
                  <a:spcPct val="0"/>
                </a:spcAft>
                <a:buFontTx/>
                <a:buNone/>
              </a:pPr>
              <a:r>
                <a:rPr altLang="en-US" b="1" baseline="0" cap="none" dirty="0" i="0" kumimoji="0" lang="en-US" normalizeH="0" strike="noStrike" sz="11500" u="none">
                  <a:ln>
                    <a:noFill/>
                  </a:ln>
                  <a:solidFill>
                    <a:srgbClr val="FFFFFF"/>
                  </a:solidFill>
                  <a:effectLst/>
                  <a:uFillTx/>
                  <a:latin charset="0" panose="020F0502020204030204" pitchFamily="34" typeface="Calibri"/>
                  <a:cs charset="0" panose="020F0502020204030204" pitchFamily="34" typeface="Calibri"/>
                </a:rPr>
                <a:t>UH Makers</a:t>
              </a:r>
              <a:endParaRPr altLang="en-US" b="0" baseline="0" cap="none" dirty="0" i="0" kumimoji="0" lang="en-US" normalizeH="0" strike="noStrike" sz="4000" u="none">
                <a:ln>
                  <a:noFill/>
                </a:ln>
                <a:solidFill>
                  <a:schemeClr val="tx1"/>
                </a:solidFill>
                <a:effectLst/>
                <a:uFillTx/>
              </a:endParaRPr>
            </a:p>
          </p:txBody>
        </p:sp>
        <p:pic>
          <p:nvPicPr>
            <p:cNvPr xmlns:c="http://schemas.openxmlformats.org/drawingml/2006/chart" xmlns:pic="http://schemas.openxmlformats.org/drawingml/2006/picture" xmlns:dgm="http://schemas.openxmlformats.org/drawingml/2006/diagram" descr="https://lh3.googleusercontent.com/LfFj4MyNFwt91UoyIs2VR20BcRr1lez-sQDNoe_6vlZGLNtvWffI-HQ7My5nF6cnJWhZRKMxrPj0fm3pu6_dNKl2ujPtUO2SyMZpfyAsqZ1QP6ksXbfFacdAMkZbTRsWpDbHF1q-avA" id="1030"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34632900" y="2438399"/>
              <a:ext cx="1384300" cy="1384300"/>
            </a:xfrm>
            <a:prstGeom prst="rect">
              <a:avLst/>
            </a:prstGeom>
            <a:noFill/>
          </p:spPr>
        </p:pic>
      </p:grpSp>
      <p:pic>
        <p:nvPicPr>
          <p:cNvPr xmlns:c="http://schemas.openxmlformats.org/drawingml/2006/chart" xmlns:pic="http://schemas.openxmlformats.org/drawingml/2006/picture" xmlns:dgm="http://schemas.openxmlformats.org/drawingml/2006/diagram" descr="https://lh4.googleusercontent.com/XRX-uHXTAs1WMHNktdq_WRdODc5-W2q9oaNgK1Q5170nCsVhjZQvM0jBZVo1883NiZNg3iWd5vMeV2vMfYww3kmj6f4_d8UJ0ABrrbGeV_JxCOmojr7JC7KCPGoEM4_ONnFY078smE8" id="1032" name="Picture 8"/>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4"/>
          <a:srcRect b="36354" t="37422"/>
          <a:stretch/>
        </p:blipFill>
        <p:spPr xmlns:c="http://schemas.openxmlformats.org/drawingml/2006/chart" xmlns:pic="http://schemas.openxmlformats.org/drawingml/2006/picture" xmlns:dgm="http://schemas.openxmlformats.org/drawingml/2006/diagram" bwMode="auto">
          <a:xfrm>
            <a:off x="916248" y="1083353"/>
            <a:ext cx="9753600" cy="2557689"/>
          </a:xfrm>
          <a:prstGeom prst="rect">
            <a:avLst/>
          </a:prstGeom>
          <a:noFill/>
        </p:spPr>
      </p:pic>
      <p:sp>
        <p:nvSpPr>
          <p:cNvPr xmlns:c="http://schemas.openxmlformats.org/drawingml/2006/chart" xmlns:pic="http://schemas.openxmlformats.org/drawingml/2006/picture" xmlns:dgm="http://schemas.openxmlformats.org/drawingml/2006/diagram" id="15" name="Rectangle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3178" y="5102054"/>
            <a:ext cx="9144000" cy="7017306"/>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Specifications</a:t>
            </a:r>
            <a:endParaRPr dirty="0" lang="en-US" sz="8000">
              <a:uFillTx/>
            </a:endParaRPr>
          </a:p>
          <a:p>
            <a:pPr fontAlgn="base" indent="-571500" marL="571500">
              <a:spcBef>
                <a:spcPts val="600"/>
              </a:spcBef>
              <a:buFont charset="0" panose="020B0604020202020204" pitchFamily="34" typeface="Arial"/>
              <a:buChar char="•"/>
            </a:pPr>
            <a:r>
              <a:rPr dirty="0" lang="en-US" sz="4000">
                <a:solidFill>
                  <a:srgbClr val="000000"/>
                </a:solidFill>
                <a:uFillTx/>
                <a:latin charset="0" panose="020F0502020204030204" pitchFamily="34" typeface="Calibri"/>
              </a:rPr>
              <a:t>Degrees of Freedom (DOF) Arm – 5</a:t>
            </a:r>
            <a:endParaRPr dirty="0" lang="en-US" sz="4000">
              <a:solidFill>
                <a:srgbClr val="FF0000"/>
              </a:solidFill>
              <a:uFillTx/>
              <a:latin charset="0" panose="020F0502020204030204" pitchFamily="34" typeface="Calibri"/>
            </a:endParaRPr>
          </a:p>
          <a:p>
            <a:pPr fontAlgn="base" indent="-571500" marL="571500">
              <a:spcBef>
                <a:spcPts val="600"/>
              </a:spcBef>
              <a:buFont charset="0" panose="020B0604020202020204" pitchFamily="34" typeface="Arial"/>
              <a:buChar char="•"/>
            </a:pPr>
            <a:r>
              <a:rPr dirty="0" lang="en-US" sz="4000">
                <a:solidFill>
                  <a:srgbClr val="000000"/>
                </a:solidFill>
                <a:uFillTx/>
                <a:latin charset="0" panose="020F0502020204030204" pitchFamily="34" typeface="Calibri"/>
              </a:rPr>
              <a:t>Accuracy Voice Interpretation – 95%</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Minimum Voltage for Motors – 12 [V]</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Object Detection – AprilTags</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Object Count Library – 8 items</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Response phrases – 64</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Response Time – 7 [s]</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Maximum Grabbing Reach  – 0.5 [m]</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Maximum Weight Rating – 0.5 [kg]</a:t>
            </a:r>
            <a:endParaRPr dirty="0" lang="en-US" sz="4000">
              <a:solidFill>
                <a:srgbClr val="FF0000"/>
              </a:solidFill>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16" name="Rectangle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3177" y="12351888"/>
            <a:ext cx="9891367" cy="5632311"/>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Features</a:t>
            </a:r>
            <a:endParaRPr dirty="0" lang="en-US" sz="8000">
              <a:uFillTx/>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Powered by Mains: 120 [VAC]</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Integrated Microphone</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Integrated Camera</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Voice-Controlled using Alexa Voice Service </a:t>
            </a: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Object Detection with AprilTags</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User-friendly GUI</a:t>
            </a:r>
            <a:endParaRPr dirty="0" lang="en-US" sz="4000">
              <a:solidFill>
                <a:srgbClr val="FF0000"/>
              </a:solidFill>
              <a:uFillTx/>
              <a:latin charset="0" panose="020F0502020204030204" pitchFamily="34" typeface="Calibri"/>
            </a:endParaRPr>
          </a:p>
          <a:p>
            <a:pPr fontAlgn="base" indent="-571500" marL="571500">
              <a:buFont charset="0" panose="020B0604020202020204" pitchFamily="34" typeface="Arial"/>
              <a:buChar char="•"/>
            </a:pPr>
            <a:r>
              <a:rPr dirty="0" lang="en-US" sz="4000">
                <a:solidFill>
                  <a:srgbClr val="000000"/>
                </a:solidFill>
                <a:uFillTx/>
                <a:latin charset="0" panose="020F0502020204030204" pitchFamily="34" typeface="Calibri"/>
              </a:rPr>
              <a:t>Wi-Fi required</a:t>
            </a:r>
            <a:endParaRPr dirty="0" lang="en-US" sz="4000">
              <a:solidFill>
                <a:srgbClr val="FF0000"/>
              </a:solidFill>
              <a:uFillTx/>
              <a:latin charset="0" panose="020F0502020204030204" pitchFamily="34" typeface="Calibri"/>
            </a:endParaRPr>
          </a:p>
        </p:txBody>
      </p:sp>
      <p:pic>
        <p:nvPicPr>
          <p:cNvPr xmlns:c="http://schemas.openxmlformats.org/drawingml/2006/chart" xmlns:pic="http://schemas.openxmlformats.org/drawingml/2006/picture" xmlns:dgm="http://schemas.openxmlformats.org/drawingml/2006/diagram" descr="https://lh5.googleusercontent.com/t58fR1QI3uNS0wYCDDEifDo_X4XlEC8GtwfJCTkv6Pw64eKdphvJ1ZVpZjp1aG5yZTtBKd-SbKMjGiXgvijjIvYVs338JF0-aRoLFAuZoqLlatgZ4yjovIHJ0IbgA1viQU7a4-pBtK8" id="1034" name="Picture 10"/>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5"/>
          <a:srcRect/>
          <a:stretch>
            <a:fillRect/>
          </a:stretch>
        </p:blipFill>
        <p:spPr xmlns:c="http://schemas.openxmlformats.org/drawingml/2006/chart" xmlns:pic="http://schemas.openxmlformats.org/drawingml/2006/picture" xmlns:dgm="http://schemas.openxmlformats.org/drawingml/2006/diagram" bwMode="auto">
          <a:xfrm>
            <a:off x="33102549" y="18216727"/>
            <a:ext cx="4940183" cy="7220083"/>
          </a:xfrm>
          <a:prstGeom prst="rect">
            <a:avLst/>
          </a:prstGeom>
          <a:noFill/>
        </p:spPr>
      </p:pic>
      <p:pic>
        <p:nvPicPr>
          <p:cNvPr xmlns:c="http://schemas.openxmlformats.org/drawingml/2006/chart" xmlns:pic="http://schemas.openxmlformats.org/drawingml/2006/picture" xmlns:dgm="http://schemas.openxmlformats.org/drawingml/2006/diagram" descr="https://lh3.googleusercontent.com/Vcw-83tuqHtbutIGrr0Zi52pUHo2ncWlWmLoiIv-Vy9YgrUz_XENNr_kSGi1GoGqbgk-dVTR5XXpyYTicKjQ0ddbcbkWlAaHGBcUkeFMf8oYTqMiVZo2wIFNTR4iP6MZLAbCva2vjos" id="1036" name="Picture 1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6"/>
          <a:srcRect b="11709" t="7473"/>
          <a:stretch/>
        </p:blipFill>
        <p:spPr xmlns:c="http://schemas.openxmlformats.org/drawingml/2006/chart" xmlns:pic="http://schemas.openxmlformats.org/drawingml/2006/picture" xmlns:dgm="http://schemas.openxmlformats.org/drawingml/2006/diagram" bwMode="auto">
          <a:xfrm>
            <a:off x="38226881" y="18288000"/>
            <a:ext cx="4897664" cy="7148808"/>
          </a:xfrm>
          <a:prstGeom prst="rect">
            <a:avLst/>
          </a:prstGeom>
          <a:noFill/>
        </p:spPr>
      </p:pic>
      <p:sp>
        <p:nvSpPr>
          <p:cNvPr xmlns:c="http://schemas.openxmlformats.org/drawingml/2006/chart" xmlns:pic="http://schemas.openxmlformats.org/drawingml/2006/picture" xmlns:dgm="http://schemas.openxmlformats.org/drawingml/2006/diagram" id="17" name="Rectangle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918399" y="26856704"/>
            <a:ext cx="10382251" cy="378565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Acknowledgements</a:t>
            </a:r>
            <a:r>
              <a:rPr dirty="0" lang="en-US" sz="4000">
                <a:solidFill>
                  <a:srgbClr val="000000"/>
                </a:solidFill>
                <a:uFillTx/>
                <a:latin charset="0" panose="020F0502020204030204" pitchFamily="34" typeface="Calibri"/>
              </a:rPr>
              <a:t> </a:t>
            </a:r>
            <a:br>
              <a:rPr dirty="0" lang="en-US" sz="4000">
                <a:solidFill>
                  <a:srgbClr val="000000"/>
                </a:solidFill>
                <a:uFillTx/>
                <a:latin charset="0" panose="020F0502020204030204" pitchFamily="34" typeface="Calibri"/>
              </a:rPr>
            </a:br>
            <a:r>
              <a:rPr dirty="0" lang="en-US" sz="4000">
                <a:solidFill>
                  <a:srgbClr val="000000"/>
                </a:solidFill>
                <a:uFillTx/>
                <a:latin charset="0" panose="020F0502020204030204" pitchFamily="34" typeface="Calibri"/>
              </a:rPr>
              <a:t>Our team would like to thank Dr. </a:t>
            </a:r>
            <a:r>
              <a:rPr dirty="0" err="1" lang="en-US" sz="4000">
                <a:solidFill>
                  <a:srgbClr val="000000"/>
                </a:solidFill>
                <a:uFillTx/>
                <a:latin charset="0" panose="020F0502020204030204" pitchFamily="34" typeface="Calibri"/>
              </a:rPr>
              <a:t>Roysam</a:t>
            </a:r>
            <a:r>
              <a:rPr dirty="0" lang="en-US" sz="4000">
                <a:solidFill>
                  <a:srgbClr val="000000"/>
                </a:solidFill>
                <a:uFillTx/>
                <a:latin charset="0" panose="020F0502020204030204" pitchFamily="34" typeface="Calibri"/>
              </a:rPr>
              <a:t>, </a:t>
            </a:r>
          </a:p>
          <a:p>
            <a:pPr algn="ctr"/>
            <a:r>
              <a:rPr dirty="0" lang="en-US" sz="4000">
                <a:solidFill>
                  <a:srgbClr val="000000"/>
                </a:solidFill>
                <a:uFillTx/>
                <a:latin charset="0" panose="020F0502020204030204" pitchFamily="34" typeface="Calibri"/>
              </a:rPr>
              <a:t>Dr. Becker, Dr. </a:t>
            </a:r>
            <a:r>
              <a:rPr dirty="0" err="1" lang="en-US" sz="4000">
                <a:solidFill>
                  <a:srgbClr val="000000"/>
                </a:solidFill>
                <a:uFillTx/>
                <a:latin charset="0" panose="020F0502020204030204" pitchFamily="34" typeface="Calibri"/>
              </a:rPr>
              <a:t>Trombetta</a:t>
            </a:r>
            <a:r>
              <a:rPr dirty="0" lang="en-US" sz="4000">
                <a:solidFill>
                  <a:srgbClr val="000000"/>
                </a:solidFill>
                <a:uFillTx/>
                <a:latin charset="0" panose="020F0502020204030204" pitchFamily="34" typeface="Calibri"/>
              </a:rPr>
              <a:t>, Dr. Litvinov, Rhema Ike, George Godinez, Yang Nguyen &amp; Aaron </a:t>
            </a:r>
            <a:r>
              <a:rPr dirty="0" err="1" lang="en-US" sz="4000">
                <a:solidFill>
                  <a:srgbClr val="000000"/>
                </a:solidFill>
                <a:uFillTx/>
                <a:latin charset="0" panose="020F0502020204030204" pitchFamily="34" typeface="Calibri"/>
              </a:rPr>
              <a:t>Hollaway</a:t>
            </a:r>
            <a:r>
              <a:rPr dirty="0" lang="en-US" sz="4000">
                <a:solidFill>
                  <a:srgbClr val="000000"/>
                </a:solidFill>
                <a:uFillTx/>
                <a:latin charset="0" panose="020F0502020204030204" pitchFamily="34" typeface="Calibri"/>
              </a:rPr>
              <a:t> for their advice and valuable contribution.</a:t>
            </a:r>
            <a:endParaRPr dirty="0" lang="en-US" sz="4000">
              <a:uFillTx/>
            </a:endParaRPr>
          </a:p>
        </p:txBody>
      </p:sp>
      <p:sp>
        <p:nvSpPr>
          <p:cNvPr xmlns:c="http://schemas.openxmlformats.org/drawingml/2006/chart" xmlns:pic="http://schemas.openxmlformats.org/drawingml/2006/picture" xmlns:dgm="http://schemas.openxmlformats.org/drawingml/2006/diagram" id="18" name="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2918400" y="25513009"/>
            <a:ext cx="10190388" cy="1077218"/>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i="1" lang="en-US" sz="3200">
                <a:solidFill>
                  <a:srgbClr val="000000"/>
                </a:solidFill>
                <a:uFillTx/>
                <a:latin charset="0" panose="020F0502020204030204" pitchFamily="34" typeface="Calibri"/>
              </a:rPr>
              <a:t>Figure 5: Left: Knuckles providing a wallet to the user</a:t>
            </a:r>
          </a:p>
          <a:p>
            <a:pPr algn="ctr"/>
            <a:r>
              <a:rPr dirty="0" i="1" lang="en-US" sz="3200">
                <a:solidFill>
                  <a:srgbClr val="000000"/>
                </a:solidFill>
                <a:uFillTx/>
                <a:latin charset="0" panose="020F0502020204030204" pitchFamily="34" typeface="Calibri"/>
              </a:rPr>
              <a:t>Right: Knuckles in upright position</a:t>
            </a:r>
            <a:endParaRPr dirty="0" i="1" lang="en-US" sz="3200">
              <a:uFillTx/>
            </a:endParaRPr>
          </a:p>
        </p:txBody>
      </p:sp>
      <p:sp>
        <p:nvSpPr>
          <p:cNvPr xmlns:c="http://schemas.openxmlformats.org/drawingml/2006/chart" xmlns:pic="http://schemas.openxmlformats.org/drawingml/2006/picture" xmlns:dgm="http://schemas.openxmlformats.org/drawingml/2006/diagram" id="19" name="Rectangle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129406" y="26002649"/>
            <a:ext cx="19632386" cy="5632311"/>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Conclusions</a:t>
            </a:r>
            <a:endParaRPr dirty="0" lang="en-US" sz="8000">
              <a:uFillTx/>
            </a:endParaRPr>
          </a:p>
          <a:p>
            <a:r>
              <a:rPr b="1" dirty="0" lang="en-US" sz="4000">
                <a:solidFill>
                  <a:srgbClr val="FF0000"/>
                </a:solidFill>
                <a:uFillTx/>
                <a:latin charset="0" panose="020F0502020204030204" pitchFamily="34" typeface="Calibri"/>
              </a:rPr>
              <a:t>Impact: </a:t>
            </a:r>
            <a:r>
              <a:rPr dirty="0" lang="en-US" sz="4000">
                <a:solidFill>
                  <a:srgbClr val="000000"/>
                </a:solidFill>
                <a:uFillTx/>
                <a:latin charset="0" panose="020F0502020204030204" pitchFamily="34" typeface="Calibri"/>
              </a:rPr>
              <a:t>Proof of concept for a voice controlled home robotics and automation system to assist users with physical limitations in completing common tasks.</a:t>
            </a:r>
            <a:endParaRPr dirty="0" lang="en-US" sz="4000">
              <a:uFillTx/>
            </a:endParaRPr>
          </a:p>
          <a:p>
            <a:r>
              <a:rPr b="1" dirty="0" lang="en-US" sz="4000">
                <a:solidFill>
                  <a:srgbClr val="FF0000"/>
                </a:solidFill>
                <a:uFillTx/>
                <a:latin charset="0" panose="020F0502020204030204" pitchFamily="34" typeface="Calibri"/>
              </a:rPr>
              <a:t>Future work:</a:t>
            </a:r>
            <a:r>
              <a:rPr b="1" dirty="0" lang="en-US" sz="4000">
                <a:solidFill>
                  <a:srgbClr val="000000"/>
                </a:solidFill>
                <a:uFillTx/>
                <a:latin charset="0" panose="020F0502020204030204" pitchFamily="34" typeface="Calibri"/>
              </a:rPr>
              <a:t> </a:t>
            </a:r>
            <a:endParaRPr b="1" dirty="0" lang="en-US" sz="4000">
              <a:uFillTx/>
            </a:endParaRPr>
          </a:p>
          <a:p>
            <a:pPr indent="-571500" marL="571500">
              <a:buFont charset="0" panose="020B0604020202020204" pitchFamily="34" typeface="Arial"/>
              <a:buChar char="•"/>
            </a:pPr>
            <a:r>
              <a:rPr dirty="0" lang="en-US" sz="4000">
                <a:solidFill>
                  <a:srgbClr val="000000"/>
                </a:solidFill>
                <a:uFillTx/>
                <a:latin charset="0" panose="020F0502020204030204" pitchFamily="34" typeface="Calibri"/>
              </a:rPr>
              <a:t>Implementation of object detection and recognition.</a:t>
            </a:r>
          </a:p>
          <a:p>
            <a:pPr indent="-571500" marL="571500">
              <a:buFont charset="0" panose="020B0604020202020204" pitchFamily="34" typeface="Arial"/>
              <a:buChar char="•"/>
            </a:pPr>
            <a:r>
              <a:rPr dirty="0" lang="en-US" sz="4000">
                <a:solidFill>
                  <a:srgbClr val="000000"/>
                </a:solidFill>
                <a:uFillTx/>
                <a:latin charset="0" panose="020F0502020204030204" pitchFamily="34" typeface="Calibri"/>
              </a:rPr>
              <a:t>Enhanced position awareness using limiters and encoders.</a:t>
            </a:r>
          </a:p>
          <a:p>
            <a:pPr indent="-571500" marL="571500">
              <a:buFont charset="0" panose="020B0604020202020204" pitchFamily="34" typeface="Arial"/>
              <a:buChar char="•"/>
            </a:pPr>
            <a:r>
              <a:rPr dirty="0" lang="en-US" sz="4000">
                <a:solidFill>
                  <a:srgbClr val="000000"/>
                </a:solidFill>
                <a:uFillTx/>
                <a:latin charset="0" panose="020F0502020204030204" pitchFamily="34" typeface="Calibri"/>
              </a:rPr>
              <a:t>Upgraded internalized cabling and base stepper motor to increase range of workspace.</a:t>
            </a:r>
          </a:p>
          <a:p>
            <a:pPr indent="-571500" marL="571500">
              <a:buFont charset="0" panose="020B0604020202020204" pitchFamily="34" typeface="Arial"/>
              <a:buChar char="•"/>
            </a:pPr>
            <a:r>
              <a:rPr dirty="0" lang="en-US" sz="4000">
                <a:solidFill>
                  <a:srgbClr val="000000"/>
                </a:solidFill>
                <a:uFillTx/>
                <a:latin charset="0" panose="020F0502020204030204" pitchFamily="34" typeface="Calibri"/>
              </a:rPr>
              <a:t>Improved special methods in searching for user using the multi-directional microphone.</a:t>
            </a:r>
            <a:endParaRPr dirty="0" lang="en-US" sz="4000">
              <a:solidFill>
                <a:srgbClr val="FF0000"/>
              </a:solidFill>
              <a:uFillTx/>
              <a:latin charset="0" panose="020F0502020204030204" pitchFamily="34" typeface="Calibri"/>
            </a:endParaRPr>
          </a:p>
        </p:txBody>
      </p:sp>
      <p:sp>
        <p:nvSpPr>
          <p:cNvPr xmlns:c="http://schemas.openxmlformats.org/drawingml/2006/chart" xmlns:pic="http://schemas.openxmlformats.org/drawingml/2006/picture" xmlns:dgm="http://schemas.openxmlformats.org/drawingml/2006/diagram" id="20" name="Rectangle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28624" y="11274536"/>
            <a:ext cx="11345636" cy="1363450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dirty="0" lang="en-US" sz="8000">
                <a:solidFill>
                  <a:srgbClr val="000000"/>
                </a:solidFill>
                <a:uFillTx/>
                <a:latin charset="0" panose="020F0502020204030204" pitchFamily="34" typeface="Calibri"/>
              </a:rPr>
              <a:t>Design Considerations</a:t>
            </a:r>
            <a:endParaRPr dirty="0" lang="en-US" sz="8000">
              <a:uFillTx/>
            </a:endParaRPr>
          </a:p>
          <a:p>
            <a:pPr fontAlgn="base" indent="-571500" marL="571500">
              <a:buFont charset="0" panose="020B0604020202020204" pitchFamily="34" typeface="Arial"/>
              <a:buChar char="•"/>
            </a:pPr>
            <a:r>
              <a:rPr b="1" dirty="0" lang="en-US" sz="4000">
                <a:solidFill>
                  <a:srgbClr val="000000"/>
                </a:solidFill>
                <a:uFillTx/>
                <a:latin charset="0" panose="020F0502020204030204" pitchFamily="34" typeface="Calibri"/>
              </a:rPr>
              <a:t>Voice Input</a:t>
            </a:r>
            <a:endParaRPr b="1" dirty="0" lang="en-US" sz="4000">
              <a:solidFill>
                <a:srgbClr val="FF0000"/>
              </a:solidFill>
              <a:uFillTx/>
              <a:latin charset="0" panose="020F0502020204030204" pitchFamily="34" typeface="Calibri"/>
            </a:endParaRP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Multi-directional Microphone:</a:t>
            </a:r>
            <a:r>
              <a:rPr dirty="0" lang="en-US" sz="4000">
                <a:solidFill>
                  <a:srgbClr val="000000"/>
                </a:solidFill>
                <a:uFillTx/>
                <a:latin charset="0" panose="020F0502020204030204" pitchFamily="34" typeface="Calibri"/>
              </a:rPr>
              <a:t> Allows user to be heard from anywhere within room</a:t>
            </a: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Alexa Voice Service:</a:t>
            </a:r>
            <a:r>
              <a:rPr dirty="0" lang="en-US" sz="4000">
                <a:solidFill>
                  <a:srgbClr val="000000"/>
                </a:solidFill>
                <a:uFillTx/>
                <a:latin charset="0" panose="020F0502020204030204" pitchFamily="34" typeface="Calibri"/>
              </a:rPr>
              <a:t> Convert voice-to-text without developing a voice recognition library</a:t>
            </a:r>
          </a:p>
          <a:p>
            <a:pPr fontAlgn="base" indent="-571500" marL="571500">
              <a:buFont charset="0" panose="020B0604020202020204" pitchFamily="34" typeface="Arial"/>
              <a:buChar char="•"/>
            </a:pPr>
            <a:r>
              <a:rPr b="1" dirty="0" lang="en-US" sz="4000">
                <a:solidFill>
                  <a:srgbClr val="000000"/>
                </a:solidFill>
                <a:uFillTx/>
                <a:latin charset="0" panose="020F0502020204030204" pitchFamily="34" typeface="Calibri"/>
              </a:rPr>
              <a:t>Camera Input </a:t>
            </a:r>
            <a:endParaRPr b="1" dirty="0" lang="en-US" sz="4000">
              <a:solidFill>
                <a:srgbClr val="FF0000"/>
              </a:solidFill>
              <a:uFillTx/>
              <a:latin charset="0" panose="020F0502020204030204" pitchFamily="34" typeface="Calibri"/>
            </a:endParaRP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RealSense Camera:</a:t>
            </a:r>
            <a:r>
              <a:rPr dirty="0" lang="en-US" sz="4000">
                <a:solidFill>
                  <a:srgbClr val="000000"/>
                </a:solidFill>
                <a:uFillTx/>
                <a:latin charset="0" panose="020F0502020204030204" pitchFamily="34" typeface="Calibri"/>
              </a:rPr>
              <a:t> Small lightweight camera </a:t>
            </a:r>
            <a:endParaRPr b="1" dirty="0" lang="en-US" sz="4000">
              <a:solidFill>
                <a:srgbClr val="FF0000"/>
              </a:solidFill>
              <a:uFillTx/>
              <a:latin charset="0" panose="020F0502020204030204" pitchFamily="34" typeface="Calibri"/>
            </a:endParaRPr>
          </a:p>
          <a:p>
            <a:pPr fontAlgn="base" indent="-571500" lvl="1" marL="1028700">
              <a:buFont charset="0" panose="020B0604020202020204" pitchFamily="34" typeface="Arial"/>
              <a:buChar char="•"/>
            </a:pPr>
            <a:r>
              <a:rPr b="1" dirty="0" lang="en-US" sz="4000" u="sng">
                <a:solidFill>
                  <a:srgbClr val="FF0000"/>
                </a:solidFill>
                <a:uFillTx/>
                <a:latin charset="0" panose="020F0502020204030204" pitchFamily="34" typeface="Calibri"/>
              </a:rPr>
              <a:t>AprilTags:</a:t>
            </a:r>
            <a:r>
              <a:rPr b="1" dirty="0" lang="en-US" sz="4000">
                <a:solidFill>
                  <a:srgbClr val="000000"/>
                </a:solidFill>
                <a:uFillTx/>
                <a:latin charset="0" panose="020F0502020204030204" pitchFamily="34" typeface="Calibri"/>
              </a:rPr>
              <a:t> </a:t>
            </a:r>
            <a:r>
              <a:rPr dirty="0" lang="en-US" sz="4000">
                <a:solidFill>
                  <a:srgbClr val="000000"/>
                </a:solidFill>
                <a:uFillTx/>
                <a:latin charset="0" panose="020F0502020204030204" pitchFamily="34" typeface="Calibri"/>
              </a:rPr>
              <a:t>Tags provide the translation, distance, and orientation with respect to the camera instead of using an object detection algorithm</a:t>
            </a:r>
          </a:p>
          <a:p>
            <a:pPr fontAlgn="base" indent="-571500" marL="571500">
              <a:buFont charset="0" panose="020B0604020202020204" pitchFamily="34" typeface="Arial"/>
              <a:buChar char="•"/>
            </a:pPr>
            <a:r>
              <a:rPr b="1" dirty="0" lang="en-US" sz="4000">
                <a:solidFill>
                  <a:srgbClr val="000000"/>
                </a:solidFill>
                <a:uFillTx/>
                <a:latin charset="0" panose="020F0502020204030204" pitchFamily="34" typeface="Calibri"/>
              </a:rPr>
              <a:t>Power System</a:t>
            </a:r>
            <a:endParaRPr b="1" dirty="0" lang="en-US" sz="4000">
              <a:solidFill>
                <a:srgbClr val="FF0000"/>
              </a:solidFill>
              <a:uFillTx/>
              <a:latin charset="0" panose="020F0502020204030204" pitchFamily="34" typeface="Calibri"/>
            </a:endParaRP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120 [VAC] Mains: </a:t>
            </a:r>
            <a:r>
              <a:rPr dirty="0" lang="en-US" sz="4000">
                <a:solidFill>
                  <a:srgbClr val="000000"/>
                </a:solidFill>
                <a:uFillTx/>
                <a:latin charset="0" panose="020F0502020204030204" pitchFamily="34" typeface="Calibri"/>
              </a:rPr>
              <a:t>Knuckles can easily be plugged in anywhere</a:t>
            </a: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24 [V] Converter:</a:t>
            </a:r>
            <a:r>
              <a:rPr b="1" dirty="0" lang="en-US" sz="4000">
                <a:solidFill>
                  <a:srgbClr val="000000"/>
                </a:solidFill>
                <a:uFillTx/>
                <a:latin charset="0" panose="020F0502020204030204" pitchFamily="34" typeface="Calibri"/>
              </a:rPr>
              <a:t> </a:t>
            </a:r>
            <a:r>
              <a:rPr dirty="0" lang="en-US" sz="4000">
                <a:solidFill>
                  <a:srgbClr val="000000"/>
                </a:solidFill>
                <a:uFillTx/>
                <a:latin charset="0" panose="020F0502020204030204" pitchFamily="34" typeface="Calibri"/>
              </a:rPr>
              <a:t>To provide 24 [V] to stepper motors drivers</a:t>
            </a: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24 to 12 [V] Converter:</a:t>
            </a:r>
            <a:r>
              <a:rPr dirty="0" lang="en-US" sz="4000">
                <a:solidFill>
                  <a:srgbClr val="000000"/>
                </a:solidFill>
                <a:uFillTx/>
                <a:latin charset="0" panose="020F0502020204030204" pitchFamily="34" typeface="Calibri"/>
              </a:rPr>
              <a:t> To provide 12 [V] to stepper motor controller</a:t>
            </a:r>
          </a:p>
          <a:p>
            <a:pPr fontAlgn="base" indent="-571500" marL="571500">
              <a:buFont charset="0" panose="020B0604020202020204" pitchFamily="34" typeface="Arial"/>
              <a:buChar char="•"/>
            </a:pPr>
            <a:r>
              <a:rPr b="1" dirty="0" lang="en-US" sz="4000">
                <a:solidFill>
                  <a:srgbClr val="000000"/>
                </a:solidFill>
                <a:uFillTx/>
                <a:latin charset="0" panose="020F0502020204030204" pitchFamily="34" typeface="Calibri"/>
              </a:rPr>
              <a:t>Graphical User Interface</a:t>
            </a:r>
            <a:endParaRPr b="1" dirty="0" lang="en-US" sz="4000">
              <a:solidFill>
                <a:srgbClr val="FF0000"/>
              </a:solidFill>
              <a:uFillTx/>
              <a:latin charset="0" panose="020F0502020204030204" pitchFamily="34" typeface="Calibri"/>
            </a:endParaRPr>
          </a:p>
          <a:p>
            <a:pPr fontAlgn="base" indent="-571500" lvl="1" marL="1028700">
              <a:buFont charset="0" panose="020B0604020202020204" pitchFamily="34" typeface="Arial"/>
              <a:buChar char="•"/>
            </a:pPr>
            <a:r>
              <a:rPr b="1" dirty="0" lang="en-US" sz="4000">
                <a:solidFill>
                  <a:srgbClr val="FF0000"/>
                </a:solidFill>
                <a:uFillTx/>
                <a:latin charset="0" panose="020F0502020204030204" pitchFamily="34" typeface="Calibri"/>
              </a:rPr>
              <a:t>User-friendly Interface:</a:t>
            </a:r>
            <a:r>
              <a:rPr b="1" dirty="0" lang="en-US" sz="4000">
                <a:solidFill>
                  <a:srgbClr val="000000"/>
                </a:solidFill>
                <a:uFillTx/>
                <a:latin charset="0" panose="020F0502020204030204" pitchFamily="34" typeface="Calibri"/>
              </a:rPr>
              <a:t> </a:t>
            </a:r>
            <a:r>
              <a:rPr dirty="0" lang="en-US" sz="4000">
                <a:solidFill>
                  <a:srgbClr val="000000"/>
                </a:solidFill>
                <a:uFillTx/>
                <a:latin charset="0" panose="020F0502020204030204" pitchFamily="34" typeface="Calibri"/>
              </a:rPr>
              <a:t>To view Knuckles’ status and program updates</a:t>
            </a:r>
          </a:p>
        </p:txBody>
      </p:sp>
      <p:pic>
        <p:nvPicPr>
          <p:cNvPr xmlns:c="http://schemas.openxmlformats.org/drawingml/2006/chart" xmlns:pic="http://schemas.openxmlformats.org/drawingml/2006/picture" xmlns:dgm="http://schemas.openxmlformats.org/drawingml/2006/diagram" descr="https://lh4.googleusercontent.com/1UUQIIhaQR54sT1WAstBEY52NU3Ck4l6G8EFX9YPnJydTlxHlmSTp2NIyhK9k_MiT-of-JBwLf8348hDxqSQMIsKhc5vcp-SIDACrZxA-gYX1JxBKXhMHSvg9-TKFE51l5NzdPhYUMk" id="1038" name="Picture 1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7"/>
          <a:srcRect b="29380" l="15952" r="8492" t="8749"/>
          <a:stretch/>
        </p:blipFill>
        <p:spPr xmlns:c="http://schemas.openxmlformats.org/drawingml/2006/chart" xmlns:pic="http://schemas.openxmlformats.org/drawingml/2006/picture" xmlns:dgm="http://schemas.openxmlformats.org/drawingml/2006/diagram" bwMode="auto">
          <a:xfrm>
            <a:off x="652813" y="24903563"/>
            <a:ext cx="10102597" cy="6204586"/>
          </a:xfrm>
          <a:prstGeom prst="rect">
            <a:avLst/>
          </a:prstGeom>
          <a:noFill/>
        </p:spPr>
      </p:pic>
      <p:sp>
        <p:nvSpPr>
          <p:cNvPr xmlns:c="http://schemas.openxmlformats.org/drawingml/2006/chart" xmlns:pic="http://schemas.openxmlformats.org/drawingml/2006/picture" xmlns:dgm="http://schemas.openxmlformats.org/drawingml/2006/diagram" id="21" name="Rectangle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905804" y="31114072"/>
            <a:ext cx="5981700" cy="584775"/>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dirty="0" i="1" lang="en-US" sz="3200">
                <a:solidFill>
                  <a:srgbClr val="000000"/>
                </a:solidFill>
                <a:uFillTx/>
                <a:latin charset="0" panose="020F0502020204030204" pitchFamily="34" typeface="Calibri"/>
              </a:rPr>
              <a:t>Figure 1:  Graphical User Interface</a:t>
            </a:r>
            <a:endParaRPr dirty="0" i="1" lang="en-US" sz="3200">
              <a:uFillTx/>
            </a:endParaRPr>
          </a:p>
        </p:txBody>
      </p:sp>
      <p:sp>
        <p:nvSpPr>
          <p:cNvPr xmlns:c="http://schemas.openxmlformats.org/drawingml/2006/chart" xmlns:pic="http://schemas.openxmlformats.org/drawingml/2006/picture" xmlns:dgm="http://schemas.openxmlformats.org/drawingml/2006/diagram" id="29" name="Rectangle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 y="31933271"/>
            <a:ext cx="43891200" cy="985129"/>
          </a:xfrm>
          <a:prstGeom prst="rect">
            <a:avLst/>
          </a:prstGeom>
          <a:solidFill>
            <a:srgbClr val="FF0000"/>
          </a:solidFill>
          <a:ln>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a:uFillTx/>
            </a:endParaRPr>
          </a:p>
        </p:txBody>
      </p:sp>
      <p:grpSp>
        <p:nvGrpSpPr>
          <p:cNvPr xmlns:c="http://schemas.openxmlformats.org/drawingml/2006/chart" xmlns:pic="http://schemas.openxmlformats.org/drawingml/2006/picture" xmlns:dgm="http://schemas.openxmlformats.org/drawingml/2006/diagram" id="23" name="Group 2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1774261" y="8407405"/>
            <a:ext cx="20752255" cy="7959691"/>
            <a:chOff x="11774261" y="8693550"/>
            <a:chExt cx="19987531" cy="7666373"/>
          </a:xfrm>
        </p:grpSpPr>
        <p:sp>
          <p:nvSpPr>
            <p:cNvPr xmlns:c="http://schemas.openxmlformats.org/drawingml/2006/chart" xmlns:pic="http://schemas.openxmlformats.org/drawingml/2006/picture" xmlns:dgm="http://schemas.openxmlformats.org/drawingml/2006/diagram" id="31" name="Rectangle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774261" y="8693550"/>
              <a:ext cx="19987531" cy="7478971"/>
            </a:xfrm>
            <a:prstGeom prst="rect">
              <a:avLst/>
            </a:prstGeom>
            <a:solidFill>
              <a:srgbClr val="FF0000"/>
            </a:solidFill>
            <a:ln>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a:uFillTx/>
              </a:endParaRPr>
            </a:p>
          </p:txBody>
        </p:sp>
        <p:pic>
          <p:nvPicPr>
            <p:cNvPr xmlns:c="http://schemas.openxmlformats.org/drawingml/2006/chart" xmlns:pic="http://schemas.openxmlformats.org/drawingml/2006/picture" xmlns:dgm="http://schemas.openxmlformats.org/drawingml/2006/diagram" descr="https://lh3.googleusercontent.com/ksdogEgzLYxbuKr2vI6EPhomG6jn1LIEGVCug2jbNSX7lKQOIx9DHzwCok8EsfiO7qwRLFO9Vw6QYkLEACNmIXCL-W5u9RhokUGmu2n5XlE0AiB6yDHhc-J66qzXQiyzbOXsEA9TScA" id="1040" name="Picture 1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8"/>
            <a:srcRect/>
            <a:stretch>
              <a:fillRect/>
            </a:stretch>
          </p:blipFill>
          <p:spPr xmlns:c="http://schemas.openxmlformats.org/drawingml/2006/chart" xmlns:pic="http://schemas.openxmlformats.org/drawingml/2006/picture" xmlns:dgm="http://schemas.openxmlformats.org/drawingml/2006/diagram" bwMode="auto">
            <a:xfrm>
              <a:off x="11774261" y="8952044"/>
              <a:ext cx="19987531" cy="7407879"/>
            </a:xfrm>
            <a:prstGeom prst="rect">
              <a:avLst/>
            </a:prstGeom>
            <a:noFill/>
          </p:spPr>
        </p:pic>
      </p:grpSp>
      <p:sp>
        <p:nvSpPr>
          <p:cNvPr xmlns:c="http://schemas.openxmlformats.org/drawingml/2006/chart" xmlns:pic="http://schemas.openxmlformats.org/drawingml/2006/picture" xmlns:dgm="http://schemas.openxmlformats.org/drawingml/2006/diagram" id="24" name="Rectangle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972800" y="16357492"/>
            <a:ext cx="21945600" cy="584775"/>
          </a:xfrm>
          <a:prstGeom prst="rect">
            <a:avLst/>
          </a:prstGeom>
        </p:spPr>
        <p:txBody xmlns:c="http://schemas.openxmlformats.org/drawingml/2006/chart" xmlns:pic="http://schemas.openxmlformats.org/drawingml/2006/picture" xmlns:dgm="http://schemas.openxmlformats.org/drawingml/2006/diagram">
          <a:bodyPr>
            <a:spAutoFit/>
          </a:bodyPr>
          <a:lstStyle/>
          <a:p>
            <a:pPr algn="ctr"/>
            <a:r>
              <a:rPr dirty="0" i="1" lang="en-US" sz="3200">
                <a:uFillTx/>
              </a:rPr>
              <a:t>Figure 2:  Overview diagram of Knuckles’ functionalities</a:t>
            </a:r>
          </a:p>
        </p:txBody>
      </p:sp>
      <p:pic>
        <p:nvPicPr>
          <p:cNvPr xmlns:c="http://schemas.openxmlformats.org/drawingml/2006/chart" xmlns:pic="http://schemas.openxmlformats.org/drawingml/2006/picture" xmlns:dgm="http://schemas.openxmlformats.org/drawingml/2006/diagram" descr="https://lh5.googleusercontent.com/UGjESYWiEfX2JkKVxJrhMIGkNb3cyhwpBPvFHAJFyEDtm1pKZhg7qkPFdflBz30unv1C-0hI3dp-tEJyeQJPsL98jQUDNGuzHJqpzZMcMQm8JSu1Nqi9BYwhutuZ6fSY97zjikLk5S0" id="1042" name="Picture 18"/>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9"/>
          <a:srcRect b="2652"/>
          <a:stretch/>
        </p:blipFill>
        <p:spPr xmlns:c="http://schemas.openxmlformats.org/drawingml/2006/chart" xmlns:pic="http://schemas.openxmlformats.org/drawingml/2006/picture" xmlns:dgm="http://schemas.openxmlformats.org/drawingml/2006/diagram" bwMode="auto">
          <a:xfrm>
            <a:off x="11774261" y="17624087"/>
            <a:ext cx="10286499" cy="7122771"/>
          </a:xfrm>
          <a:prstGeom prst="rect">
            <a:avLst/>
          </a:prstGeom>
          <a:noFill/>
        </p:spPr>
      </p:pic>
      <p:sp>
        <p:nvSpPr>
          <p:cNvPr xmlns:c="http://schemas.openxmlformats.org/drawingml/2006/chart" xmlns:pic="http://schemas.openxmlformats.org/drawingml/2006/picture" xmlns:dgm="http://schemas.openxmlformats.org/drawingml/2006/diagram" id="25" name="Rectangle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047399" y="24949181"/>
            <a:ext cx="9740222" cy="584775"/>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dirty="0" i="1" lang="en-US" sz="3200">
                <a:solidFill>
                  <a:srgbClr val="000000"/>
                </a:solidFill>
                <a:uFillTx/>
              </a:rPr>
              <a:t>Figure 3: ROS Simulation of </a:t>
            </a:r>
            <a:r>
              <a:rPr dirty="0" err="1" i="1" lang="en-US" sz="3200">
                <a:solidFill>
                  <a:srgbClr val="000000"/>
                </a:solidFill>
                <a:uFillTx/>
              </a:rPr>
              <a:t>AprilTag</a:t>
            </a:r>
            <a:r>
              <a:rPr dirty="0" i="1" lang="en-US" sz="3200">
                <a:solidFill>
                  <a:srgbClr val="000000"/>
                </a:solidFill>
                <a:uFillTx/>
              </a:rPr>
              <a:t> detection on </a:t>
            </a:r>
            <a:r>
              <a:rPr dirty="0" err="1" i="1" lang="en-US" sz="3200">
                <a:solidFill>
                  <a:srgbClr val="000000"/>
                </a:solidFill>
                <a:uFillTx/>
              </a:rPr>
              <a:t>Rviz</a:t>
            </a:r>
            <a:endParaRPr dirty="0" i="1" lang="en-US" sz="3200">
              <a:uFillTx/>
            </a:endParaRPr>
          </a:p>
        </p:txBody>
      </p:sp>
      <p:sp>
        <p:nvSpPr>
          <p:cNvPr xmlns:c="http://schemas.openxmlformats.org/drawingml/2006/chart" xmlns:pic="http://schemas.openxmlformats.org/drawingml/2006/picture" xmlns:dgm="http://schemas.openxmlformats.org/drawingml/2006/diagram" id="26" name="Rectangle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3207327" y="24866798"/>
            <a:ext cx="8111613" cy="584775"/>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dirty="0" i="1" lang="en-US" sz="3200">
                <a:solidFill>
                  <a:srgbClr val="000000"/>
                </a:solidFill>
                <a:uFillTx/>
              </a:rPr>
              <a:t>Figure 4: Voice input processing block-diagram</a:t>
            </a:r>
            <a:endParaRPr dirty="0" i="1" lang="en-US" sz="3200">
              <a:uFillTx/>
            </a:endParaRPr>
          </a:p>
        </p:txBody>
      </p:sp>
      <p:grpSp>
        <p:nvGrpSpPr>
          <p:cNvPr xmlns:c="http://schemas.openxmlformats.org/drawingml/2006/chart" xmlns:pic="http://schemas.openxmlformats.org/drawingml/2006/picture" xmlns:dgm="http://schemas.openxmlformats.org/drawingml/2006/diagram" id="39" name="Group 3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2244909" y="17616754"/>
            <a:ext cx="10287000" cy="7123176"/>
            <a:chOff x="13507811" y="18039945"/>
            <a:chExt cx="10287000" cy="7123176"/>
          </a:xfrm>
        </p:grpSpPr>
        <p:sp>
          <p:nvSpPr>
            <p:cNvPr xmlns:c="http://schemas.openxmlformats.org/drawingml/2006/chart" xmlns:pic="http://schemas.openxmlformats.org/drawingml/2006/picture" xmlns:dgm="http://schemas.openxmlformats.org/drawingml/2006/diagram" id="40" name="Rectangle 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507811" y="18039945"/>
              <a:ext cx="10287000" cy="7123176"/>
            </a:xfrm>
            <a:prstGeom prst="rect">
              <a:avLst/>
            </a:prstGeom>
            <a:noFill/>
            <a:ln w="25400">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41" name="TextBox 4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346384" y="18215494"/>
              <a:ext cx="2609850" cy="584775"/>
            </a:xfrm>
            <a:prstGeom prst="rect">
              <a:avLst/>
            </a:prstGeom>
            <a:solidFill>
              <a:schemeClr val="accent5"/>
            </a:solidFill>
            <a:ln w="25400">
              <a:solidFill>
                <a:schemeClr val="tx1"/>
              </a:solidFill>
            </a:ln>
          </p:spPr>
          <p:txBody xmlns:c="http://schemas.openxmlformats.org/drawingml/2006/chart" xmlns:pic="http://schemas.openxmlformats.org/drawingml/2006/picture" xmlns:dgm="http://schemas.openxmlformats.org/drawingml/2006/diagram">
            <a:bodyPr rtlCol="0" wrap="square">
              <a:spAutoFit/>
            </a:bodyPr>
            <a:lstStyle/>
            <a:p>
              <a:pPr algn="ctr"/>
              <a:r>
                <a:rPr b="1" dirty="0" lang="en-US" sz="3200">
                  <a:uFillTx/>
                </a:rPr>
                <a:t>Voice Input</a:t>
              </a:r>
            </a:p>
          </p:txBody>
        </p:sp>
        <p:sp>
          <p:nvSpPr>
            <p:cNvPr xmlns:c="http://schemas.openxmlformats.org/drawingml/2006/chart" xmlns:pic="http://schemas.openxmlformats.org/drawingml/2006/picture" xmlns:dgm="http://schemas.openxmlformats.org/drawingml/2006/diagram" id="42" name="TextBox 4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296712" y="19154195"/>
              <a:ext cx="6709194" cy="1077218"/>
            </a:xfrm>
            <a:prstGeom prst="rect">
              <a:avLst/>
            </a:prstGeom>
            <a:solidFill>
              <a:schemeClr val="bg2">
                <a:lumMod val="90000"/>
              </a:schemeClr>
            </a:solidFill>
            <a:ln w="25400">
              <a:solidFill>
                <a:schemeClr val="tx1"/>
              </a:solidFill>
            </a:ln>
          </p:spPr>
          <p:txBody xmlns:c="http://schemas.openxmlformats.org/drawingml/2006/chart" xmlns:pic="http://schemas.openxmlformats.org/drawingml/2006/picture" xmlns:dgm="http://schemas.openxmlformats.org/drawingml/2006/diagram">
            <a:bodyPr rtlCol="0" wrap="square">
              <a:spAutoFit/>
            </a:bodyPr>
            <a:lstStyle/>
            <a:p>
              <a:pPr algn="ctr"/>
              <a:r>
                <a:rPr dirty="0" lang="en-US" sz="3200">
                  <a:uFillTx/>
                </a:rPr>
                <a:t>Intel Speech Enabling Development Kit</a:t>
              </a:r>
            </a:p>
            <a:p>
              <a:pPr algn="ctr"/>
              <a:r>
                <a:rPr b="1" dirty="0" lang="en-US" sz="3200">
                  <a:uFillTx/>
                </a:rPr>
                <a:t>(Microphone)</a:t>
              </a:r>
            </a:p>
          </p:txBody>
        </p:sp>
        <p:sp>
          <p:nvSpPr>
            <p:cNvPr xmlns:c="http://schemas.openxmlformats.org/drawingml/2006/chart" xmlns:pic="http://schemas.openxmlformats.org/drawingml/2006/picture" xmlns:dgm="http://schemas.openxmlformats.org/drawingml/2006/diagram" id="43" name="TextBox 4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841559" y="20725563"/>
              <a:ext cx="3619500" cy="584775"/>
            </a:xfrm>
            <a:prstGeom prst="rect">
              <a:avLst/>
            </a:prstGeom>
            <a:solidFill>
              <a:schemeClr val="bg2">
                <a:lumMod val="90000"/>
              </a:schemeClr>
            </a:solidFill>
            <a:ln w="25400">
              <a:solidFill>
                <a:schemeClr val="tx1"/>
              </a:solidFill>
            </a:ln>
          </p:spPr>
          <p:txBody xmlns:c="http://schemas.openxmlformats.org/drawingml/2006/chart" xmlns:pic="http://schemas.openxmlformats.org/drawingml/2006/picture" xmlns:dgm="http://schemas.openxmlformats.org/drawingml/2006/diagram">
            <a:bodyPr rtlCol="0" wrap="square">
              <a:spAutoFit/>
            </a:bodyPr>
            <a:lstStyle/>
            <a:p>
              <a:pPr algn="ctr"/>
              <a:r>
                <a:rPr dirty="0" lang="en-US" sz="3200">
                  <a:uFillTx/>
                </a:rPr>
                <a:t>Raspberry Pi 3 B+</a:t>
              </a:r>
            </a:p>
          </p:txBody>
        </p:sp>
        <p:sp>
          <p:nvSpPr>
            <p:cNvPr xmlns:c="http://schemas.openxmlformats.org/drawingml/2006/chart" xmlns:pic="http://schemas.openxmlformats.org/drawingml/2006/picture" xmlns:dgm="http://schemas.openxmlformats.org/drawingml/2006/diagram" id="44" name="TextBox 4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720575" y="21794890"/>
              <a:ext cx="5861469" cy="1077218"/>
            </a:xfrm>
            <a:prstGeom prst="rect">
              <a:avLst/>
            </a:prstGeom>
            <a:solidFill>
              <a:schemeClr val="bg2">
                <a:lumMod val="90000"/>
              </a:schemeClr>
            </a:solidFill>
            <a:ln w="25400">
              <a:solidFill>
                <a:schemeClr val="tx1"/>
              </a:solidFill>
            </a:ln>
          </p:spPr>
          <p:txBody xmlns:c="http://schemas.openxmlformats.org/drawingml/2006/chart" xmlns:pic="http://schemas.openxmlformats.org/drawingml/2006/picture" xmlns:dgm="http://schemas.openxmlformats.org/drawingml/2006/diagram">
            <a:bodyPr rtlCol="0" wrap="square">
              <a:spAutoFit/>
            </a:bodyPr>
            <a:lstStyle/>
            <a:p>
              <a:pPr algn="ctr"/>
              <a:r>
                <a:rPr dirty="0" lang="en-US" sz="3200">
                  <a:uFillTx/>
                </a:rPr>
                <a:t>Amazon Alexa Voice Service</a:t>
              </a:r>
            </a:p>
            <a:p>
              <a:pPr algn="ctr"/>
              <a:r>
                <a:rPr dirty="0" lang="en-US" sz="3200">
                  <a:uFillTx/>
                </a:rPr>
                <a:t>IFTTT (Alexa Skill)</a:t>
              </a:r>
            </a:p>
          </p:txBody>
        </p:sp>
        <p:sp>
          <p:nvSpPr>
            <p:cNvPr xmlns:c="http://schemas.openxmlformats.org/drawingml/2006/chart" xmlns:pic="http://schemas.openxmlformats.org/drawingml/2006/picture" xmlns:dgm="http://schemas.openxmlformats.org/drawingml/2006/diagram" id="45" name="TextBox 4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841559" y="23360864"/>
              <a:ext cx="3619500" cy="584775"/>
            </a:xfrm>
            <a:prstGeom prst="rect">
              <a:avLst/>
            </a:prstGeom>
            <a:solidFill>
              <a:schemeClr val="bg2">
                <a:lumMod val="90000"/>
              </a:schemeClr>
            </a:solidFill>
            <a:ln w="25400">
              <a:solidFill>
                <a:schemeClr val="tx1"/>
              </a:solidFill>
            </a:ln>
          </p:spPr>
          <p:txBody xmlns:c="http://schemas.openxmlformats.org/drawingml/2006/chart" xmlns:pic="http://schemas.openxmlformats.org/drawingml/2006/picture" xmlns:dgm="http://schemas.openxmlformats.org/drawingml/2006/diagram">
            <a:bodyPr rtlCol="0" wrap="square">
              <a:spAutoFit/>
            </a:bodyPr>
            <a:lstStyle/>
            <a:p>
              <a:pPr algn="ctr"/>
              <a:r>
                <a:rPr dirty="0" lang="en-US" sz="3200">
                  <a:uFillTx/>
                </a:rPr>
                <a:t>Webhook </a:t>
              </a:r>
              <a:r>
                <a:rPr dirty="0" err="1" lang="en-US" sz="3200">
                  <a:uFillTx/>
                </a:rPr>
                <a:t>PubNub</a:t>
              </a:r>
              <a:endParaRPr dirty="0" lang="en-US" sz="3200">
                <a:uFillTx/>
              </a:endParaRPr>
            </a:p>
          </p:txBody>
        </p:sp>
        <p:sp>
          <p:nvSpPr>
            <p:cNvPr xmlns:c="http://schemas.openxmlformats.org/drawingml/2006/chart" xmlns:pic="http://schemas.openxmlformats.org/drawingml/2006/picture" xmlns:dgm="http://schemas.openxmlformats.org/drawingml/2006/diagram" id="46" name="TextBox 4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841559" y="24412841"/>
              <a:ext cx="3619500" cy="584775"/>
            </a:xfrm>
            <a:prstGeom prst="rect">
              <a:avLst/>
            </a:prstGeom>
            <a:solidFill>
              <a:schemeClr val="bg2">
                <a:lumMod val="90000"/>
              </a:schemeClr>
            </a:solidFill>
            <a:ln w="25400">
              <a:solidFill>
                <a:schemeClr val="tx1"/>
              </a:solidFill>
            </a:ln>
          </p:spPr>
          <p:txBody xmlns:c="http://schemas.openxmlformats.org/drawingml/2006/chart" xmlns:pic="http://schemas.openxmlformats.org/drawingml/2006/picture" xmlns:dgm="http://schemas.openxmlformats.org/drawingml/2006/diagram">
            <a:bodyPr rtlCol="0" wrap="square">
              <a:spAutoFit/>
            </a:bodyPr>
            <a:lstStyle/>
            <a:p>
              <a:pPr algn="ctr"/>
              <a:r>
                <a:rPr dirty="0" lang="en-US" sz="3200">
                  <a:uFillTx/>
                </a:rPr>
                <a:t>ROS</a:t>
              </a:r>
            </a:p>
          </p:txBody>
        </p:sp>
        <p:cxnSp>
          <p:nvCxnSpPr>
            <p:cNvPr xmlns:c="http://schemas.openxmlformats.org/drawingml/2006/chart" xmlns:pic="http://schemas.openxmlformats.org/drawingml/2006/picture" xmlns:dgm="http://schemas.openxmlformats.org/drawingml/2006/diagram" id="47" name="Straight Arrow Connector 46"/>
            <p:cNvCxnSpPr xmlns:c="http://schemas.openxmlformats.org/drawingml/2006/chart" xmlns:pic="http://schemas.openxmlformats.org/drawingml/2006/picture" xmlns:dgm="http://schemas.openxmlformats.org/drawingml/2006/diagram">
              <a:stCxn id="41" idx="2"/>
              <a:endCxn id="42" idx="0"/>
            </p:cNvCxnSpPr>
            <p:nvPr/>
          </p:nvCxnSpPr>
          <p:spPr xmlns:c="http://schemas.openxmlformats.org/drawingml/2006/chart" xmlns:pic="http://schemas.openxmlformats.org/drawingml/2006/picture" xmlns:dgm="http://schemas.openxmlformats.org/drawingml/2006/diagram">
            <a:xfrm>
              <a:off x="18651309" y="18800269"/>
              <a:ext cx="0" cy="353926"/>
            </a:xfrm>
            <a:prstGeom prst="straightConnector1">
              <a:avLst/>
            </a:prstGeom>
            <a:ln w="63500">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8" name="Straight Arrow Connector 47"/>
            <p:cNvCxnSpPr xmlns:c="http://schemas.openxmlformats.org/drawingml/2006/chart" xmlns:pic="http://schemas.openxmlformats.org/drawingml/2006/picture" xmlns:dgm="http://schemas.openxmlformats.org/drawingml/2006/diagram">
              <a:stCxn id="42" idx="2"/>
              <a:endCxn id="43" idx="0"/>
            </p:cNvCxnSpPr>
            <p:nvPr/>
          </p:nvCxnSpPr>
          <p:spPr xmlns:c="http://schemas.openxmlformats.org/drawingml/2006/chart" xmlns:pic="http://schemas.openxmlformats.org/drawingml/2006/picture" xmlns:dgm="http://schemas.openxmlformats.org/drawingml/2006/diagram">
            <a:xfrm>
              <a:off x="18651309" y="20231413"/>
              <a:ext cx="0" cy="494150"/>
            </a:xfrm>
            <a:prstGeom prst="straightConnector1">
              <a:avLst/>
            </a:prstGeom>
            <a:ln w="63500">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9" name="Straight Arrow Connector 48"/>
            <p:cNvCxnSpPr xmlns:c="http://schemas.openxmlformats.org/drawingml/2006/chart" xmlns:pic="http://schemas.openxmlformats.org/drawingml/2006/picture" xmlns:dgm="http://schemas.openxmlformats.org/drawingml/2006/diagram">
              <a:stCxn id="43" idx="2"/>
              <a:endCxn id="44" idx="0"/>
            </p:cNvCxnSpPr>
            <p:nvPr/>
          </p:nvCxnSpPr>
          <p:spPr xmlns:c="http://schemas.openxmlformats.org/drawingml/2006/chart" xmlns:pic="http://schemas.openxmlformats.org/drawingml/2006/picture" xmlns:dgm="http://schemas.openxmlformats.org/drawingml/2006/diagram">
            <a:xfrm>
              <a:off x="18651309" y="21310338"/>
              <a:ext cx="1" cy="484552"/>
            </a:xfrm>
            <a:prstGeom prst="straightConnector1">
              <a:avLst/>
            </a:prstGeom>
            <a:ln w="63500">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50" name="Straight Arrow Connector 49"/>
            <p:cNvCxnSpPr xmlns:c="http://schemas.openxmlformats.org/drawingml/2006/chart" xmlns:pic="http://schemas.openxmlformats.org/drawingml/2006/picture" xmlns:dgm="http://schemas.openxmlformats.org/drawingml/2006/diagram">
              <a:stCxn id="44" idx="2"/>
              <a:endCxn id="45" idx="0"/>
            </p:cNvCxnSpPr>
            <p:nvPr/>
          </p:nvCxnSpPr>
          <p:spPr xmlns:c="http://schemas.openxmlformats.org/drawingml/2006/chart" xmlns:pic="http://schemas.openxmlformats.org/drawingml/2006/picture" xmlns:dgm="http://schemas.openxmlformats.org/drawingml/2006/diagram">
            <a:xfrm flipH="1">
              <a:off x="18651309" y="22872108"/>
              <a:ext cx="1" cy="488756"/>
            </a:xfrm>
            <a:prstGeom prst="straightConnector1">
              <a:avLst/>
            </a:prstGeom>
            <a:ln w="63500">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51" name="Straight Arrow Connector 50"/>
            <p:cNvCxnSpPr xmlns:c="http://schemas.openxmlformats.org/drawingml/2006/chart" xmlns:pic="http://schemas.openxmlformats.org/drawingml/2006/picture" xmlns:dgm="http://schemas.openxmlformats.org/drawingml/2006/diagram">
              <a:stCxn id="45" idx="2"/>
              <a:endCxn id="46" idx="0"/>
            </p:cNvCxnSpPr>
            <p:nvPr/>
          </p:nvCxnSpPr>
          <p:spPr xmlns:c="http://schemas.openxmlformats.org/drawingml/2006/chart" xmlns:pic="http://schemas.openxmlformats.org/drawingml/2006/picture" xmlns:dgm="http://schemas.openxmlformats.org/drawingml/2006/diagram">
            <a:xfrm>
              <a:off x="18651309" y="23945639"/>
              <a:ext cx="0" cy="467202"/>
            </a:xfrm>
            <a:prstGeom prst="straightConnector1">
              <a:avLst/>
            </a:prstGeom>
            <a:ln w="63500">
              <a:solidFill>
                <a:schemeClr val="tx1"/>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52" name="TextBox 5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828196" y="20241305"/>
              <a:ext cx="2933692"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400">
                  <a:uFillTx/>
                </a:rPr>
                <a:t>Digital Signal of Input</a:t>
              </a:r>
            </a:p>
          </p:txBody>
        </p:sp>
        <p:sp>
          <p:nvSpPr>
            <p:cNvPr xmlns:c="http://schemas.openxmlformats.org/drawingml/2006/chart" xmlns:pic="http://schemas.openxmlformats.org/drawingml/2006/picture" xmlns:dgm="http://schemas.openxmlformats.org/drawingml/2006/diagram" id="53" name="TextBox 5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828196" y="21326961"/>
              <a:ext cx="2933692"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400">
                  <a:uFillTx/>
                </a:rPr>
                <a:t>Digitized Voice Input</a:t>
              </a:r>
            </a:p>
          </p:txBody>
        </p:sp>
        <p:sp>
          <p:nvSpPr>
            <p:cNvPr xmlns:c="http://schemas.openxmlformats.org/drawingml/2006/chart" xmlns:pic="http://schemas.openxmlformats.org/drawingml/2006/picture" xmlns:dgm="http://schemas.openxmlformats.org/drawingml/2006/diagram" id="54" name="TextBox 5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573662" y="21326960"/>
              <a:ext cx="900761"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400">
                  <a:uFillTx/>
                </a:rPr>
                <a:t>Wi-Fi</a:t>
              </a:r>
            </a:p>
          </p:txBody>
        </p:sp>
        <p:sp>
          <p:nvSpPr>
            <p:cNvPr xmlns:c="http://schemas.openxmlformats.org/drawingml/2006/chart" xmlns:pic="http://schemas.openxmlformats.org/drawingml/2006/picture" xmlns:dgm="http://schemas.openxmlformats.org/drawingml/2006/diagram" id="55" name="TextBox 5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828196" y="22890438"/>
              <a:ext cx="2933692"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400">
                  <a:uFillTx/>
                </a:rPr>
                <a:t>Speech-to-Text</a:t>
              </a:r>
            </a:p>
          </p:txBody>
        </p:sp>
        <p:sp>
          <p:nvSpPr>
            <p:cNvPr xmlns:c="http://schemas.openxmlformats.org/drawingml/2006/chart" xmlns:pic="http://schemas.openxmlformats.org/drawingml/2006/picture" xmlns:dgm="http://schemas.openxmlformats.org/drawingml/2006/diagram" id="56" name="TextBox 5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828196" y="23946992"/>
              <a:ext cx="2933692"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400">
                  <a:uFillTx/>
                </a:rPr>
                <a:t>Text Command</a:t>
              </a:r>
            </a:p>
          </p:txBody>
        </p:sp>
      </p:gr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195</TotalTime>
  <Words>468</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Blanchard</dc:creator>
  <cp:lastModifiedBy>Rym Bc</cp:lastModifiedBy>
  <cp:revision>15</cp:revision>
  <dcterms:created xsi:type="dcterms:W3CDTF">2019-04-02T03:09:50Z</dcterms:created>
  <dcterms:modified xsi:type="dcterms:W3CDTF">2019-04-02T15:33:34Z</dcterms:modified>
</cp:coreProperties>
</file>