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ixie One"/>
      <p:regular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ixieOn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image with reflection image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424b5f57d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g424b5f5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image with reflection image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◇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To summarize, multitasking can be impractical, sometimes dangerous, and time consuming. 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◇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Knuckles is a robotic arm that will assist the user with handing requested tools through voice commands to make the task more convenient and accomplish work goals more efficiently.</a:t>
            </a:r>
            <a:endParaRPr sz="1200"/>
          </a:p>
        </p:txBody>
      </p:sp>
      <p:sp>
        <p:nvSpPr>
          <p:cNvPr id="1155" name="Google Shape;1155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0" name="Google Shape;10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◇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In today’s society, people are rushed and tend to multitask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◇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According to research from the scientific journal,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Current Biology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, shifting focus and attempting to multitask reduces productivity by around 40%.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"/>
              <a:buChar char="￭"/>
            </a:pPr>
            <a:r>
              <a:rPr i="1" lang="en-US">
                <a:latin typeface="Tahoma"/>
                <a:ea typeface="Tahoma"/>
                <a:cs typeface="Tahoma"/>
                <a:sym typeface="Tahoma"/>
              </a:rPr>
              <a:t>SMF Mutual Insurance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adds that multitasking can lead to dexterity incidents while performing hands-on work.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image with reflection image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◇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Problem: People tend to  multi-task and have to worry about multiple actions at once. 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￭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This can lead to dexterity incidents, increasing time and sometimes costs in case of production or research contexts. 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◇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Needed: Avoid dexterity accidents. Knuckles provides a literal helping hand, flexibility; allowing a scientist to work without human assistance and still achieve results. 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￭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To reduce time searching for items, reduce injury, reduce wasted research time. Researcher can work on their own if no other scientist is available. 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71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None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Knuckles: </a:t>
            </a: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Assistive robotic arm that will hand the user requested objects and tools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1" marL="571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None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Purpose: </a:t>
            </a: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Assistant that will increase the user’s productivity and decrease the risk of dexterity incidents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8" name="Google Shape;1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image with reflection image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image with reflection image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4" name="Google Shape;1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◇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Knuckles is currently being developed for lab researchers, mechanics and people with disabilities. 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◇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Knuckles can be used for residential purposes. 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￭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 Users will not require much training, as Knuckles will be controlled through voice commands. 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◇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Knuckles will be in need of a power plug, computer, program to activate key words for voice commands.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42d8556f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42d8556f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7" name="Google Shape;1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image with reflection image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1243" y="66044"/>
            <a:ext cx="501894" cy="52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3698914" y="50516"/>
            <a:ext cx="1758133" cy="1523097"/>
            <a:chOff x="4088875" y="1431100"/>
            <a:chExt cx="3293000" cy="2852775"/>
          </a:xfrm>
        </p:grpSpPr>
        <p:sp>
          <p:nvSpPr>
            <p:cNvPr id="12" name="Google Shape;12;p2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69525" y="2990200"/>
              <a:ext cx="1307149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43451" y="2513049"/>
              <a:ext cx="1814525" cy="1770826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92100" y="2082948"/>
              <a:ext cx="2133749" cy="2163976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33226" y="1837676"/>
              <a:ext cx="2133749" cy="2163949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0201" y="1777174"/>
              <a:ext cx="2130376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07150" y="1713351"/>
              <a:ext cx="2130374" cy="2163949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749281" y="1653713"/>
              <a:ext cx="2130400" cy="2163976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7725" y="1592374"/>
              <a:ext cx="2130374" cy="2160601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928925" y="1431100"/>
              <a:ext cx="2120301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26374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3825" y="1431100"/>
              <a:ext cx="1995974" cy="1955624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05125" y="1431100"/>
              <a:ext cx="1629724" cy="1586001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 flipH="1" rot="10800000">
            <a:off x="3920312" y="3981676"/>
            <a:ext cx="1303377" cy="1127987"/>
            <a:chOff x="238125" y="1431100"/>
            <a:chExt cx="3296350" cy="2852775"/>
          </a:xfrm>
        </p:grpSpPr>
        <p:sp>
          <p:nvSpPr>
            <p:cNvPr id="64" name="Google Shape;64;p2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152" name="Google Shape;152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953" y="381641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3260" y="957361"/>
            <a:ext cx="597802" cy="5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4057071" y="153939"/>
            <a:ext cx="1074505" cy="12126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"/>
          <p:cNvGrpSpPr/>
          <p:nvPr/>
        </p:nvGrpSpPr>
        <p:grpSpPr>
          <a:xfrm>
            <a:off x="4442184" y="4326083"/>
            <a:ext cx="247469" cy="392302"/>
            <a:chOff x="6718575" y="2318625"/>
            <a:chExt cx="256950" cy="407375"/>
          </a:xfrm>
        </p:grpSpPr>
        <p:sp>
          <p:nvSpPr>
            <p:cNvPr id="162" name="Google Shape;16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9363" y="-3631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75" name="Google Shape;175;p3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76" name="Google Shape;176;p3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224" name="Google Shape;224;p3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6" name="Google Shape;316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" name="Google Shape;3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581516" y="270176"/>
            <a:ext cx="914859" cy="1032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"/>
          <p:cNvGrpSpPr/>
          <p:nvPr/>
        </p:nvGrpSpPr>
        <p:grpSpPr>
          <a:xfrm>
            <a:off x="7981129" y="3891669"/>
            <a:ext cx="342882" cy="350068"/>
            <a:chOff x="3951850" y="2985350"/>
            <a:chExt cx="407950" cy="416500"/>
          </a:xfrm>
        </p:grpSpPr>
        <p:sp>
          <p:nvSpPr>
            <p:cNvPr id="325" name="Google Shape;325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8826078" y="3771310"/>
            <a:ext cx="247469" cy="392302"/>
            <a:chOff x="6718575" y="2318625"/>
            <a:chExt cx="256950" cy="407375"/>
          </a:xfrm>
        </p:grpSpPr>
        <p:sp>
          <p:nvSpPr>
            <p:cNvPr id="330" name="Google Shape;330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40" name="Google Shape;340;p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341" name="Google Shape;341;p4"/>
          <p:cNvGrpSpPr/>
          <p:nvPr/>
        </p:nvGrpSpPr>
        <p:grpSpPr>
          <a:xfrm flipH="1" rot="10800000">
            <a:off x="421029" y="1677114"/>
            <a:ext cx="2064711" cy="1788690"/>
            <a:chOff x="4088875" y="1431100"/>
            <a:chExt cx="3293000" cy="2852775"/>
          </a:xfrm>
        </p:grpSpPr>
        <p:sp>
          <p:nvSpPr>
            <p:cNvPr id="342" name="Google Shape;342;p4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4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4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394" name="Google Shape;394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4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403" name="Google Shape;403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4"/>
          <p:cNvGrpSpPr/>
          <p:nvPr/>
        </p:nvGrpSpPr>
        <p:grpSpPr>
          <a:xfrm flipH="1" rot="10800000">
            <a:off x="-88363" y="302262"/>
            <a:ext cx="1034724" cy="895486"/>
            <a:chOff x="238125" y="1431100"/>
            <a:chExt cx="3296350" cy="2852775"/>
          </a:xfrm>
        </p:grpSpPr>
        <p:sp>
          <p:nvSpPr>
            <p:cNvPr id="408" name="Google Shape;408;p4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4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496" name="Google Shape;496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2" name="Google Shape;50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8277" y="968857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99" y="3232627"/>
            <a:ext cx="501894" cy="5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71" y="439865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891922" y="1934244"/>
            <a:ext cx="1074505" cy="121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09" name="Google Shape;509;p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0" name="Google Shape;510;p5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1" name="Google Shape;511;p5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2" name="Google Shape;512;p5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13" name="Google Shape;513;p5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565" name="Google Shape;5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9" name="Google Shape;5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470" y="-3724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"/>
          <p:cNvPicPr preferRelativeResize="0"/>
          <p:nvPr/>
        </p:nvPicPr>
        <p:blipFill rotWithShape="1">
          <a:blip r:embed="rId4">
            <a:alphaModFix/>
          </a:blip>
          <a:srcRect b="31032" l="0" r="0" t="0"/>
          <a:stretch/>
        </p:blipFill>
        <p:spPr>
          <a:xfrm>
            <a:off x="607708" y="279089"/>
            <a:ext cx="916057" cy="1033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5"/>
          <p:cNvGrpSpPr/>
          <p:nvPr/>
        </p:nvGrpSpPr>
        <p:grpSpPr>
          <a:xfrm>
            <a:off x="104863" y="534178"/>
            <a:ext cx="247469" cy="392302"/>
            <a:chOff x="6718575" y="2318625"/>
            <a:chExt cx="256950" cy="407375"/>
          </a:xfrm>
        </p:grpSpPr>
        <p:sp>
          <p:nvSpPr>
            <p:cNvPr id="572" name="Google Shape;572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82" name="Google Shape;582;p6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83" name="Google Shape;583;p6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635" name="Google Shape;635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6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640" name="Google Shape;640;p6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2" name="Google Shape;722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728" name="Google Shape;728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4" name="Google Shape;7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8479" y="-29173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6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627572" y="342599"/>
            <a:ext cx="871610" cy="983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6"/>
          <p:cNvGrpSpPr/>
          <p:nvPr/>
        </p:nvGrpSpPr>
        <p:grpSpPr>
          <a:xfrm>
            <a:off x="8067196" y="3984019"/>
            <a:ext cx="247469" cy="392302"/>
            <a:chOff x="6718575" y="2318625"/>
            <a:chExt cx="256950" cy="407375"/>
          </a:xfrm>
        </p:grpSpPr>
        <p:sp>
          <p:nvSpPr>
            <p:cNvPr id="739" name="Google Shape;739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  <p:grpSp>
        <p:nvGrpSpPr>
          <p:cNvPr id="749" name="Google Shape;749;p7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750" name="Google Shape;750;p7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Google Shape;801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802" name="Google Shape;802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7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807" name="Google Shape;807;p7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4" name="Google Shape;894;p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895" name="Google Shape;895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1" name="Google Shape;90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7777" y="-35992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614671" y="320002"/>
            <a:ext cx="893927" cy="10088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7"/>
          <p:cNvGrpSpPr/>
          <p:nvPr/>
        </p:nvGrpSpPr>
        <p:grpSpPr>
          <a:xfrm>
            <a:off x="8061706" y="3951668"/>
            <a:ext cx="247469" cy="392302"/>
            <a:chOff x="6718575" y="2318625"/>
            <a:chExt cx="256950" cy="407375"/>
          </a:xfrm>
        </p:grpSpPr>
        <p:sp>
          <p:nvSpPr>
            <p:cNvPr id="906" name="Google Shape;906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8"/>
          <p:cNvGrpSpPr/>
          <p:nvPr/>
        </p:nvGrpSpPr>
        <p:grpSpPr>
          <a:xfrm flipH="1" rot="10800000">
            <a:off x="316371" y="178888"/>
            <a:ext cx="1088337" cy="942842"/>
            <a:chOff x="4088875" y="1431100"/>
            <a:chExt cx="3293000" cy="2852775"/>
          </a:xfrm>
        </p:grpSpPr>
        <p:sp>
          <p:nvSpPr>
            <p:cNvPr id="916" name="Google Shape;916;p8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p8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8"/>
          <p:cNvGrpSpPr/>
          <p:nvPr/>
        </p:nvGrpSpPr>
        <p:grpSpPr>
          <a:xfrm flipH="1" rot="10800000">
            <a:off x="8218343" y="4123089"/>
            <a:ext cx="685311" cy="593092"/>
            <a:chOff x="238125" y="1431100"/>
            <a:chExt cx="3296350" cy="2852775"/>
          </a:xfrm>
        </p:grpSpPr>
        <p:sp>
          <p:nvSpPr>
            <p:cNvPr id="968" name="Google Shape;968;p8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p8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8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8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4" name="Google Shape;1054;p8"/>
          <p:cNvPicPr preferRelativeResize="0"/>
          <p:nvPr/>
        </p:nvPicPr>
        <p:blipFill rotWithShape="1">
          <a:blip r:embed="rId2">
            <a:alphaModFix/>
          </a:blip>
          <a:srcRect b="31032" l="0" r="0" t="0"/>
          <a:stretch/>
        </p:blipFill>
        <p:spPr>
          <a:xfrm>
            <a:off x="496669" y="235871"/>
            <a:ext cx="708522" cy="79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8"/>
          <p:cNvSpPr/>
          <p:nvPr/>
        </p:nvSpPr>
        <p:spPr>
          <a:xfrm>
            <a:off x="1418723" y="83785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6" name="Google Shape;1056;p8"/>
          <p:cNvGrpSpPr/>
          <p:nvPr/>
        </p:nvGrpSpPr>
        <p:grpSpPr>
          <a:xfrm>
            <a:off x="8423195" y="4261410"/>
            <a:ext cx="280482" cy="332772"/>
            <a:chOff x="5241175" y="4959100"/>
            <a:chExt cx="539775" cy="517775"/>
          </a:xfrm>
        </p:grpSpPr>
        <p:sp>
          <p:nvSpPr>
            <p:cNvPr id="1057" name="Google Shape;1057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3" name="Google Shape;10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2" y="946565"/>
            <a:ext cx="390342" cy="390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4" name="Google Shape;1064;p8"/>
          <p:cNvGrpSpPr/>
          <p:nvPr/>
        </p:nvGrpSpPr>
        <p:grpSpPr>
          <a:xfrm>
            <a:off x="8866870" y="4543782"/>
            <a:ext cx="247469" cy="392302"/>
            <a:chOff x="6718575" y="2318625"/>
            <a:chExt cx="256950" cy="407375"/>
          </a:xfrm>
        </p:grpSpPr>
        <p:sp>
          <p:nvSpPr>
            <p:cNvPr id="1065" name="Google Shape;1065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76" name="Google Shape;10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79" name="Google Shape;1079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80" name="Google Shape;108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"/>
          <p:cNvSpPr txBox="1"/>
          <p:nvPr>
            <p:ph type="ctrTitle"/>
          </p:nvPr>
        </p:nvSpPr>
        <p:spPr>
          <a:xfrm>
            <a:off x="271820" y="1728277"/>
            <a:ext cx="871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1" lang="en-US" sz="4800" u="none" cap="none" strike="noStrike">
                <a:solidFill>
                  <a:srgbClr val="19BBD5"/>
                </a:solidFill>
              </a:rPr>
              <a:t>Knuckles, The Robotic Arm</a:t>
            </a:r>
            <a:endParaRPr b="1" sz="4800" u="none" cap="none" strike="noStrike">
              <a:solidFill>
                <a:srgbClr val="19BBD5"/>
              </a:solidFill>
            </a:endParaRPr>
          </a:p>
        </p:txBody>
      </p:sp>
      <p:sp>
        <p:nvSpPr>
          <p:cNvPr id="1086" name="Google Shape;1086;p11"/>
          <p:cNvSpPr txBox="1"/>
          <p:nvPr>
            <p:ph type="ctrTitle"/>
          </p:nvPr>
        </p:nvSpPr>
        <p:spPr>
          <a:xfrm>
            <a:off x="866775" y="2601425"/>
            <a:ext cx="752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0" i="0" lang="en-US" sz="20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Andrew Blanchard, Matthew </a:t>
            </a:r>
            <a:r>
              <a:rPr lang="en-US" sz="2000">
                <a:solidFill>
                  <a:srgbClr val="C6DAEC"/>
                </a:solidFill>
              </a:rPr>
              <a:t>van Zuilekom</a:t>
            </a:r>
            <a:r>
              <a:rPr b="0" i="0" lang="en-US" sz="20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,                    Rym Benchaabane, Paola Hernandez</a:t>
            </a:r>
            <a:endParaRPr b="0" i="0" sz="2000" u="none" cap="none" strike="noStrike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87" name="Google Shape;1087;p11"/>
          <p:cNvSpPr txBox="1"/>
          <p:nvPr/>
        </p:nvSpPr>
        <p:spPr>
          <a:xfrm>
            <a:off x="124675" y="4737200"/>
            <a:ext cx="2464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ECE 4335: ECE Systems Design</a:t>
            </a:r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0"/>
          <p:cNvSpPr txBox="1"/>
          <p:nvPr>
            <p:ph type="title"/>
          </p:nvPr>
        </p:nvSpPr>
        <p:spPr>
          <a:xfrm>
            <a:off x="1985308" y="633850"/>
            <a:ext cx="7311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3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Division of Labor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46" name="Google Shape;1146;p20"/>
          <p:cNvSpPr txBox="1"/>
          <p:nvPr>
            <p:ph idx="1" type="body"/>
          </p:nvPr>
        </p:nvSpPr>
        <p:spPr>
          <a:xfrm>
            <a:off x="735025" y="1279725"/>
            <a:ext cx="8270400" cy="24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b="1"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Andrew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 – Team Leader - Computer and Embedded Systems Engineer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Skills: Robotics, OpenCV and Programming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Tasks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Build the arm and gripper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Install hardware on robot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Robot motion simulation on ROS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b="1"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Matthew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Computer and Embedded Systems Engineer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Skills: Robotics, Programming and ROS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Tasks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ROS simulation and 3D mapping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Modify gripper design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Build the arm and gripper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i="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1"/>
          <p:cNvSpPr txBox="1"/>
          <p:nvPr>
            <p:ph type="title"/>
          </p:nvPr>
        </p:nvSpPr>
        <p:spPr>
          <a:xfrm>
            <a:off x="2061508" y="557650"/>
            <a:ext cx="7311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3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Division of Labor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52" name="Google Shape;1152;p21"/>
          <p:cNvSpPr txBox="1"/>
          <p:nvPr>
            <p:ph idx="1" type="body"/>
          </p:nvPr>
        </p:nvSpPr>
        <p:spPr>
          <a:xfrm>
            <a:off x="947800" y="1279150"/>
            <a:ext cx="7894200" cy="24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Paola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 – Computer Engineer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Skills: Programming, Robotics, Embedded Systems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Tasks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ROS simulation and actual object recognition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Programming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Build the arm and gripper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Rym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 – Signals, Controls and Communications Engineer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Skills: Voice Analysis Project, Algorithms and Programming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Tasks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Voice recognition software and simulation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Modify gripper design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Build the arm and gripper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i="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>
            <p:ph type="title"/>
          </p:nvPr>
        </p:nvSpPr>
        <p:spPr>
          <a:xfrm>
            <a:off x="1808900" y="668227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3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Project Conclusion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58" name="Google Shape;1158;p22"/>
          <p:cNvSpPr txBox="1"/>
          <p:nvPr>
            <p:ph idx="1" type="body"/>
          </p:nvPr>
        </p:nvSpPr>
        <p:spPr>
          <a:xfrm>
            <a:off x="1265025" y="1464425"/>
            <a:ext cx="61905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ultitasking can be: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mpractical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ometimes dangerous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ime consuming</a:t>
            </a:r>
            <a:endParaRPr i="0" sz="18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◇"/>
            </a:pPr>
            <a:r>
              <a:rPr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Knuckles is a robotic arm: 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ssist user with handing requested tools through voice commands </a:t>
            </a:r>
            <a:endParaRPr i="0" sz="18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ahom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Make</a:t>
            </a:r>
            <a:r>
              <a:rPr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task more convenient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ccomplish work goals more efficiently</a:t>
            </a:r>
            <a:br>
              <a:rPr b="0" i="0" lang="en-US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2"/>
          <p:cNvSpPr txBox="1"/>
          <p:nvPr>
            <p:ph type="title"/>
          </p:nvPr>
        </p:nvSpPr>
        <p:spPr>
          <a:xfrm>
            <a:off x="1703911" y="672728"/>
            <a:ext cx="8431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3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Background Info. </a:t>
            </a:r>
            <a:r>
              <a:rPr lang="en-US" sz="3200"/>
              <a:t>a</a:t>
            </a:r>
            <a:r>
              <a:rPr b="0" i="0" lang="en-US" sz="3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nd Research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93" name="Google Shape;1093;p12"/>
          <p:cNvSpPr txBox="1"/>
          <p:nvPr>
            <p:ph idx="1" type="body"/>
          </p:nvPr>
        </p:nvSpPr>
        <p:spPr>
          <a:xfrm>
            <a:off x="1198236" y="1466500"/>
            <a:ext cx="5945084" cy="2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Multitasking lifestyle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◇"/>
            </a:pPr>
            <a:r>
              <a:rPr b="0" i="1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Current Biology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shifting focus and attempting to multitask reduces productivity by around 40%</a:t>
            </a:r>
            <a:endParaRPr b="0" i="0" sz="18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800"/>
              <a:buFont typeface="Tahoma"/>
              <a:buChar char="◇"/>
            </a:pPr>
            <a:r>
              <a:rPr b="0" i="1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SMF Mutual Insurance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adds that multitasking can lead to dexterity incidents while performing hands-on work</a:t>
            </a:r>
            <a:endParaRPr b="0" i="0" sz="18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3"/>
          <p:cNvSpPr txBox="1"/>
          <p:nvPr>
            <p:ph type="title"/>
          </p:nvPr>
        </p:nvSpPr>
        <p:spPr>
          <a:xfrm>
            <a:off x="2373250" y="416250"/>
            <a:ext cx="6168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600"/>
              <a:t>Problem</a:t>
            </a:r>
            <a:r>
              <a:rPr b="0" i="0" lang="en-US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&amp; </a:t>
            </a:r>
            <a:r>
              <a:rPr lang="en-US" sz="3600"/>
              <a:t>Need</a:t>
            </a:r>
            <a:endParaRPr b="0" i="0" sz="36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99" name="Google Shape;1099;p13"/>
          <p:cNvSpPr txBox="1"/>
          <p:nvPr>
            <p:ph idx="1" type="body"/>
          </p:nvPr>
        </p:nvSpPr>
        <p:spPr>
          <a:xfrm>
            <a:off x="1511612" y="987088"/>
            <a:ext cx="66189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Problem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: p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eople tend to multitask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B5D6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Consequence: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exterity incidents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ime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consumption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￮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Increase of p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roduction or research co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sts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Need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600"/>
              <a:buFont typeface="Tahoma"/>
              <a:buChar char="￭"/>
            </a:pP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Avoid dexterity accidents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B5D6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A helping hand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B5D6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More flexibility </a:t>
            </a:r>
            <a:endParaRPr sz="1600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B5D6"/>
              </a:buClr>
              <a:buSzPts val="1600"/>
              <a:buFont typeface="Tahoma"/>
              <a:buChar char="￭"/>
            </a:pPr>
            <a:r>
              <a:rPr lang="en-US" sz="1600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educe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ime searching for items</a:t>
            </a:r>
            <a:endParaRPr i="0" sz="16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4"/>
          <p:cNvSpPr txBox="1"/>
          <p:nvPr>
            <p:ph type="title"/>
          </p:nvPr>
        </p:nvSpPr>
        <p:spPr>
          <a:xfrm>
            <a:off x="1801451" y="52169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Overall Project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05" name="Google Shape;1105;p14"/>
          <p:cNvSpPr txBox="1"/>
          <p:nvPr>
            <p:ph idx="1" type="body"/>
          </p:nvPr>
        </p:nvSpPr>
        <p:spPr>
          <a:xfrm>
            <a:off x="1303597" y="1280218"/>
            <a:ext cx="5802506" cy="2783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What is 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Knuckles?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Assistive robotic arm that will hand the user requested objects and tools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◇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Purpose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ncrease the user’s productivity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Verdana"/>
              <a:buChar char="￭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18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ecrease the risk of dexterity incidents</a:t>
            </a:r>
            <a:endParaRPr b="0" i="0" sz="18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5"/>
          <p:cNvSpPr txBox="1"/>
          <p:nvPr>
            <p:ph type="title"/>
          </p:nvPr>
        </p:nvSpPr>
        <p:spPr>
          <a:xfrm>
            <a:off x="2419866" y="443065"/>
            <a:ext cx="4303715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Meet Knuckles!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111" name="Google Shape;1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100" y="1826125"/>
            <a:ext cx="2536550" cy="29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15"/>
          <p:cNvPicPr preferRelativeResize="0"/>
          <p:nvPr/>
        </p:nvPicPr>
        <p:blipFill rotWithShape="1">
          <a:blip r:embed="rId4">
            <a:alphaModFix/>
          </a:blip>
          <a:srcRect b="2874" l="1018" r="1459" t="4809"/>
          <a:stretch/>
        </p:blipFill>
        <p:spPr>
          <a:xfrm>
            <a:off x="3976925" y="1067175"/>
            <a:ext cx="3262650" cy="243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5"/>
          <p:cNvSpPr txBox="1"/>
          <p:nvPr>
            <p:ph idx="1" type="body"/>
          </p:nvPr>
        </p:nvSpPr>
        <p:spPr>
          <a:xfrm>
            <a:off x="3859731" y="3616801"/>
            <a:ext cx="38595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◇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BCN3D Technologies – BCN3D Moveo 	 (Spain)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◇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Three-Finger Underactuated Adaptive Gripper (Kazakhstan/Australia)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96850" lvl="0" marL="2857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6"/>
          <p:cNvSpPr txBox="1"/>
          <p:nvPr>
            <p:ph type="title"/>
          </p:nvPr>
        </p:nvSpPr>
        <p:spPr>
          <a:xfrm>
            <a:off x="2131988" y="745000"/>
            <a:ext cx="3570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Deliverables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19" name="Google Shape;1119;p16"/>
          <p:cNvSpPr txBox="1"/>
          <p:nvPr>
            <p:ph idx="1" type="body"/>
          </p:nvPr>
        </p:nvSpPr>
        <p:spPr>
          <a:xfrm>
            <a:off x="263700" y="1729525"/>
            <a:ext cx="4290600" cy="28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◇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Fall 2018:</a:t>
            </a:r>
            <a:endParaRPr i="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￭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Physical arm and gripper prototype build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￭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Hardware (In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tel RealSense Camera, Multidirectional Mic, tactile pads)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￭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Simulation using Rviz on ROS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￮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Text commands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￮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Object recognition</a:t>
            </a:r>
            <a:endParaRPr i="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￮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Manual control of arm and gripper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0" name="Google Shape;1120;p16"/>
          <p:cNvSpPr txBox="1"/>
          <p:nvPr/>
        </p:nvSpPr>
        <p:spPr>
          <a:xfrm>
            <a:off x="4554200" y="1729525"/>
            <a:ext cx="3862500" cy="28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Tahoma"/>
              <a:buChar char="◇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Spring 2019</a:t>
            </a: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[ Mid-March ]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￭"/>
            </a:pP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Complete s</a:t>
            </a: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oftware and automation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￮"/>
            </a:pPr>
            <a:r>
              <a:rPr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Voice </a:t>
            </a: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commands</a:t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￮"/>
            </a:pP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Object recognition</a:t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￭"/>
            </a:pP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Fully built robot:</a:t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B5D6"/>
              </a:buClr>
              <a:buSzPts val="1400"/>
              <a:buFont typeface="Tahoma"/>
              <a:buChar char="￮"/>
            </a:pPr>
            <a:r>
              <a:rPr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Tuned gripper and arm</a:t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For a f</a:t>
            </a:r>
            <a:r>
              <a:rPr b="1" i="0" lang="en-US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ully functional robot!</a:t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1" i="0" sz="12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21" name="Google Shape;1121;p16"/>
          <p:cNvCxnSpPr/>
          <p:nvPr/>
        </p:nvCxnSpPr>
        <p:spPr>
          <a:xfrm flipH="1" rot="-5400000">
            <a:off x="3056550" y="3374150"/>
            <a:ext cx="2918400" cy="48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3DDC9"/>
            </a:solidFill>
            <a:prstDash val="lg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7"/>
          <p:cNvSpPr txBox="1"/>
          <p:nvPr>
            <p:ph type="title"/>
          </p:nvPr>
        </p:nvSpPr>
        <p:spPr>
          <a:xfrm>
            <a:off x="1985936" y="592600"/>
            <a:ext cx="7311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3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User Analysis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27" name="Google Shape;1127;p17"/>
          <p:cNvSpPr txBox="1"/>
          <p:nvPr>
            <p:ph idx="1" type="body"/>
          </p:nvPr>
        </p:nvSpPr>
        <p:spPr>
          <a:xfrm>
            <a:off x="1352303" y="1237897"/>
            <a:ext cx="7311000" cy="28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Examples of users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ab researchers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Mec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hanics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eople with disabilities</a:t>
            </a:r>
            <a:endParaRPr i="0" sz="16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User training requirement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Not 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much training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; only 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voice commands</a:t>
            </a:r>
            <a:endParaRPr i="0" sz="16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User support requirements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ower plug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omputer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rogram to activate key words for voice commands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(GUI)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8"/>
          <p:cNvSpPr txBox="1"/>
          <p:nvPr>
            <p:ph type="title"/>
          </p:nvPr>
        </p:nvSpPr>
        <p:spPr>
          <a:xfrm>
            <a:off x="1861500" y="8154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Progress</a:t>
            </a:r>
            <a:endParaRPr/>
          </a:p>
        </p:txBody>
      </p:sp>
      <p:pic>
        <p:nvPicPr>
          <p:cNvPr id="1133" name="Google Shape;1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50" y="1654000"/>
            <a:ext cx="2976719" cy="31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175" y="1654000"/>
            <a:ext cx="2087750" cy="31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9"/>
          <p:cNvSpPr txBox="1"/>
          <p:nvPr>
            <p:ph type="title"/>
          </p:nvPr>
        </p:nvSpPr>
        <p:spPr>
          <a:xfrm>
            <a:off x="2227141" y="356552"/>
            <a:ext cx="7311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3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Significance</a:t>
            </a: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40" name="Google Shape;1140;p19"/>
          <p:cNvSpPr txBox="1"/>
          <p:nvPr>
            <p:ph idx="1" type="body"/>
          </p:nvPr>
        </p:nvSpPr>
        <p:spPr>
          <a:xfrm>
            <a:off x="1607325" y="909200"/>
            <a:ext cx="69792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Advantages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Convenience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roductivity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ost effectiveness </a:t>
            </a:r>
            <a:endParaRPr i="0" sz="16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All potential users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 willing to use an extra hand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: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Technicians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eople with disabilities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pen-source robotics community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esearchers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 etc.</a:t>
            </a:r>
            <a:endParaRPr i="0" sz="16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◇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Best Application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onducting hands-on work 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&amp; 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not able to get up from work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Tahoma"/>
              <a:buChar char="￭"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i="0" lang="en-US" sz="16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rPr>
              <a:t>ffectively find objects </a:t>
            </a:r>
            <a:endParaRPr i="0" sz="1600" u="none" cap="none" strike="noStrike">
              <a:solidFill>
                <a:srgbClr val="C6DAE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