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58" r:id="rId3"/>
    <p:sldId id="276" r:id="rId4"/>
    <p:sldId id="278" r:id="rId5"/>
    <p:sldId id="280" r:id="rId6"/>
    <p:sldId id="286" r:id="rId7"/>
    <p:sldId id="287" r:id="rId8"/>
    <p:sldId id="288" r:id="rId9"/>
    <p:sldId id="282" r:id="rId10"/>
    <p:sldId id="289" r:id="rId11"/>
  </p:sldIdLst>
  <p:sldSz cx="9144000" cy="5143500" type="screen16x9"/>
  <p:notesSz cx="6858000" cy="9144000"/>
  <p:embeddedFontLst>
    <p:embeddedFont>
      <p:font typeface="Nixie One" panose="020B0604020202020204" charset="0"/>
      <p:regular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Muli" panose="020B060402020202020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D8CB"/>
    <a:srgbClr val="3292E1"/>
    <a:srgbClr val="19BBD5"/>
    <a:srgbClr val="29A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746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34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Shape 1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209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1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75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88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5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17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Replace image with reflection image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2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4456DE-8CFE-4D79-BB76-B5A85F8BC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1243" y="66044"/>
            <a:ext cx="501894" cy="523101"/>
          </a:xfrm>
          <a:prstGeom prst="rect">
            <a:avLst/>
          </a:prstGeom>
        </p:spPr>
      </p:pic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8914" y="50516"/>
            <a:ext cx="1758133" cy="1523097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1" y="2513049"/>
              <a:ext cx="1814525" cy="1770826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48"/>
              <a:ext cx="2133749" cy="2163976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6" y="1837676"/>
              <a:ext cx="2133749" cy="2163949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1" y="1777174"/>
              <a:ext cx="2130376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1"/>
              <a:ext cx="2130374" cy="2163949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9281" y="1653713"/>
              <a:ext cx="2130400" cy="2163976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4"/>
              <a:ext cx="2130374" cy="2160601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1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4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4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4" cy="1586001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 rot="10800000" flipH="1">
            <a:off x="3920312" y="3981676"/>
            <a:ext cx="1303377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41F905C-8EF3-459D-B2E9-0E35EE81ED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87000"/>
                    </a14:imgEffect>
                    <a14:imgEffect>
                      <a14:brightnessContrast bright="25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953" y="381641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xmlns="" id="{0F5238E2-597A-431B-BAB0-C45FDB5673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3260" y="957361"/>
            <a:ext cx="597802" cy="59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4057071" y="153939"/>
            <a:ext cx="1074505" cy="1212646"/>
          </a:xfrm>
          <a:prstGeom prst="rect">
            <a:avLst/>
          </a:prstGeom>
        </p:spPr>
      </p:pic>
      <p:grpSp>
        <p:nvGrpSpPr>
          <p:cNvPr id="175" name="Shape 235"/>
          <p:cNvGrpSpPr/>
          <p:nvPr userDrawn="1"/>
        </p:nvGrpSpPr>
        <p:grpSpPr>
          <a:xfrm>
            <a:off x="4442184" y="4326083"/>
            <a:ext cx="247469" cy="392302"/>
            <a:chOff x="6718575" y="2318625"/>
            <a:chExt cx="256950" cy="407375"/>
          </a:xfrm>
        </p:grpSpPr>
        <p:sp>
          <p:nvSpPr>
            <p:cNvPr id="17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9" y="1677114"/>
            <a:ext cx="2064711" cy="1788690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2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ACDED7B7-E077-489B-BFC9-47442BDD4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277" y="968857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xmlns="" id="{F96B3FFA-0316-485C-8358-F320C703CC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899" y="3232627"/>
            <a:ext cx="501894" cy="52310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0095555A-5CFE-4F84-9002-220E1C261B6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287000"/>
                    </a14:imgEffect>
                    <a14:imgEffect>
                      <a14:brightnessContrast bright="25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71" y="4398655"/>
            <a:ext cx="539550" cy="5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Picture 16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891922" y="1934244"/>
            <a:ext cx="1074505" cy="1212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70">
            <a:extLst>
              <a:ext uri="{FF2B5EF4-FFF2-40B4-BE49-F238E27FC236}">
                <a16:creationId xmlns:a16="http://schemas.microsoft.com/office/drawing/2014/main" xmlns="" id="{AC01FE9D-3499-485B-B056-7F27E35C5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9363" y="-3631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9BE09F14-256F-4F72-86EF-C01CB258EA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0" y="1217877"/>
            <a:ext cx="378505" cy="394498"/>
          </a:xfrm>
          <a:prstGeom prst="rect">
            <a:avLst/>
          </a:prstGeom>
        </p:spPr>
      </p:pic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 userDrawn="1"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 userDrawn="1"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xmlns="" id="{EF67193B-130B-485A-80ED-C5748B042F4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287000"/>
                    </a14:imgEffect>
                    <a14:imgEffect>
                      <a14:brightnessContrast bright="25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Picture 26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581516" y="270176"/>
            <a:ext cx="914859" cy="1032476"/>
          </a:xfrm>
          <a:prstGeom prst="rect">
            <a:avLst/>
          </a:prstGeom>
        </p:spPr>
      </p:pic>
      <p:grpSp>
        <p:nvGrpSpPr>
          <p:cNvPr id="265" name="Shape 995"/>
          <p:cNvGrpSpPr/>
          <p:nvPr userDrawn="1"/>
        </p:nvGrpSpPr>
        <p:grpSpPr>
          <a:xfrm>
            <a:off x="7981129" y="3891669"/>
            <a:ext cx="342882" cy="350068"/>
            <a:chOff x="3951850" y="2985350"/>
            <a:chExt cx="407950" cy="416500"/>
          </a:xfrm>
        </p:grpSpPr>
        <p:sp>
          <p:nvSpPr>
            <p:cNvPr id="26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Shape 235"/>
          <p:cNvGrpSpPr/>
          <p:nvPr userDrawn="1"/>
        </p:nvGrpSpPr>
        <p:grpSpPr>
          <a:xfrm>
            <a:off x="8826078" y="3771310"/>
            <a:ext cx="247469" cy="392302"/>
            <a:chOff x="6718575" y="2318625"/>
            <a:chExt cx="256950" cy="407375"/>
          </a:xfrm>
        </p:grpSpPr>
        <p:sp>
          <p:nvSpPr>
            <p:cNvPr id="271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8126ECE6-2B7A-432A-93D6-C88802F06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0" y="1217877"/>
            <a:ext cx="378505" cy="394498"/>
          </a:xfrm>
          <a:prstGeom prst="rect">
            <a:avLst/>
          </a:prstGeom>
        </p:spPr>
      </p:pic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Shape 92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A267E335-90C6-4BF4-AB4F-01DB7907F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8470" y="-37241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607708" y="279089"/>
            <a:ext cx="916057" cy="1033827"/>
          </a:xfrm>
          <a:prstGeom prst="rect">
            <a:avLst/>
          </a:prstGeom>
        </p:spPr>
      </p:pic>
      <p:grpSp>
        <p:nvGrpSpPr>
          <p:cNvPr id="75" name="Shape 235"/>
          <p:cNvGrpSpPr/>
          <p:nvPr userDrawn="1"/>
        </p:nvGrpSpPr>
        <p:grpSpPr>
          <a:xfrm>
            <a:off x="104863" y="534178"/>
            <a:ext cx="247469" cy="392302"/>
            <a:chOff x="6718575" y="2318625"/>
            <a:chExt cx="256950" cy="407375"/>
          </a:xfrm>
        </p:grpSpPr>
        <p:sp>
          <p:nvSpPr>
            <p:cNvPr id="78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Shape 99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66E1B88C-B09B-4F74-B59E-9252CE752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8479" y="-29173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xmlns="" id="{21BCC85B-921C-48C5-AB4D-9E93CE8FD0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0" y="1217877"/>
            <a:ext cx="378505" cy="394498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E5B99AAD-714E-4F87-91AA-9373EB1F52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287000"/>
                    </a14:imgEffect>
                    <a14:imgEffect>
                      <a14:brightnessContrast bright="25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Picture 16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627572" y="342599"/>
            <a:ext cx="871610" cy="983666"/>
          </a:xfrm>
          <a:prstGeom prst="rect">
            <a:avLst/>
          </a:prstGeom>
        </p:spPr>
      </p:pic>
      <p:grpSp>
        <p:nvGrpSpPr>
          <p:cNvPr id="171" name="Shape 235"/>
          <p:cNvGrpSpPr/>
          <p:nvPr userDrawn="1"/>
        </p:nvGrpSpPr>
        <p:grpSpPr>
          <a:xfrm>
            <a:off x="8067196" y="3984019"/>
            <a:ext cx="247469" cy="392302"/>
            <a:chOff x="6718575" y="2318625"/>
            <a:chExt cx="256950" cy="407375"/>
          </a:xfrm>
        </p:grpSpPr>
        <p:sp>
          <p:nvSpPr>
            <p:cNvPr id="172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grpSp>
        <p:nvGrpSpPr>
          <p:cNvPr id="1098" name="Shape 1098"/>
          <p:cNvGrpSpPr/>
          <p:nvPr/>
        </p:nvGrpSpPr>
        <p:grpSpPr>
          <a:xfrm rot="10800000" flipH="1">
            <a:off x="411207" y="245768"/>
            <a:ext cx="1322798" cy="1145960"/>
            <a:chOff x="4088875" y="1431100"/>
            <a:chExt cx="3293000" cy="2852775"/>
          </a:xfrm>
        </p:grpSpPr>
        <p:sp>
          <p:nvSpPr>
            <p:cNvPr id="1099" name="Shape 109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Shape 114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Shape 116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64" name="Shape 116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Shape 1168"/>
          <p:cNvGrpSpPr/>
          <p:nvPr/>
        </p:nvGrpSpPr>
        <p:grpSpPr>
          <a:xfrm rot="10800000" flipH="1">
            <a:off x="7663687" y="3682712"/>
            <a:ext cx="1034724" cy="895486"/>
            <a:chOff x="238125" y="1431100"/>
            <a:chExt cx="3296350" cy="2852775"/>
          </a:xfrm>
        </p:grpSpPr>
        <p:sp>
          <p:nvSpPr>
            <p:cNvPr id="1169" name="Shape 1169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Shape 125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Shape 125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Shape 125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Shape 125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Shape 125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57" name="Shape 125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xmlns="" id="{D58B6155-AF3E-47FD-A025-C99C54F12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7777" y="-35992"/>
            <a:ext cx="518175" cy="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xmlns="" id="{057E4E2B-6FDE-4B0E-AE6E-25F0CFFD6B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1"/>
                    </a14:imgEffect>
                    <a14:imgEffect>
                      <a14:brightnessContrast bright="62000" contras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80" y="1217877"/>
            <a:ext cx="378505" cy="394498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2797171D-1917-4CFB-98B0-F4C28790B3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287000"/>
                    </a14:imgEffect>
                    <a14:imgEffect>
                      <a14:brightnessContrast bright="25000" contrast="-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1207" y="3081195"/>
            <a:ext cx="410963" cy="41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Picture 16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614671" y="320002"/>
            <a:ext cx="893927" cy="1008852"/>
          </a:xfrm>
          <a:prstGeom prst="rect">
            <a:avLst/>
          </a:prstGeom>
        </p:spPr>
      </p:pic>
      <p:grpSp>
        <p:nvGrpSpPr>
          <p:cNvPr id="170" name="Shape 235"/>
          <p:cNvGrpSpPr/>
          <p:nvPr userDrawn="1"/>
        </p:nvGrpSpPr>
        <p:grpSpPr>
          <a:xfrm>
            <a:off x="8061706" y="3951668"/>
            <a:ext cx="247469" cy="392302"/>
            <a:chOff x="6718575" y="2318625"/>
            <a:chExt cx="256950" cy="407375"/>
          </a:xfrm>
        </p:grpSpPr>
        <p:sp>
          <p:nvSpPr>
            <p:cNvPr id="172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8"/>
            <a:ext cx="1088337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3" y="4123089"/>
            <a:ext cx="685311" cy="593092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2"/>
          <a:stretch/>
        </p:blipFill>
        <p:spPr>
          <a:xfrm>
            <a:off x="496669" y="235871"/>
            <a:ext cx="708522" cy="799611"/>
          </a:xfrm>
          <a:prstGeom prst="rect">
            <a:avLst/>
          </a:prstGeom>
        </p:spPr>
      </p:pic>
      <p:sp>
        <p:nvSpPr>
          <p:cNvPr id="142" name="Shape 660"/>
          <p:cNvSpPr/>
          <p:nvPr userDrawn="1"/>
        </p:nvSpPr>
        <p:spPr>
          <a:xfrm>
            <a:off x="1418723" y="83785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Shape 661"/>
          <p:cNvGrpSpPr/>
          <p:nvPr userDrawn="1"/>
        </p:nvGrpSpPr>
        <p:grpSpPr>
          <a:xfrm>
            <a:off x="8423195" y="4261410"/>
            <a:ext cx="280482" cy="332772"/>
            <a:chOff x="5241175" y="4959100"/>
            <a:chExt cx="539775" cy="517775"/>
          </a:xfrm>
        </p:grpSpPr>
        <p:sp>
          <p:nvSpPr>
            <p:cNvPr id="144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D58B6155-AF3E-47FD-A025-C99C54F123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52" y="946565"/>
            <a:ext cx="390342" cy="3903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Shape 235"/>
          <p:cNvGrpSpPr/>
          <p:nvPr userDrawn="1"/>
        </p:nvGrpSpPr>
        <p:grpSpPr>
          <a:xfrm>
            <a:off x="8866870" y="4543782"/>
            <a:ext cx="247469" cy="392302"/>
            <a:chOff x="6718575" y="2318625"/>
            <a:chExt cx="256950" cy="407375"/>
          </a:xfrm>
        </p:grpSpPr>
        <p:sp>
          <p:nvSpPr>
            <p:cNvPr id="159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Shape 140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07" name="Shape 14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0" name="Shape 14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1" name="Shape 14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/>
          </p:nvPr>
        </p:nvSpPr>
        <p:spPr>
          <a:xfrm>
            <a:off x="271820" y="1880677"/>
            <a:ext cx="871120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Knuckles, The Robotic Arm</a:t>
            </a:r>
            <a:endParaRPr b="1" dirty="0"/>
          </a:p>
        </p:txBody>
      </p:sp>
      <p:sp>
        <p:nvSpPr>
          <p:cNvPr id="1423" name="Shape 1423"/>
          <p:cNvSpPr txBox="1">
            <a:spLocks noGrp="1"/>
          </p:cNvSpPr>
          <p:nvPr>
            <p:ph type="ctrTitle"/>
          </p:nvPr>
        </p:nvSpPr>
        <p:spPr>
          <a:xfrm>
            <a:off x="866775" y="2601425"/>
            <a:ext cx="7521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Andrew, Matthew, </a:t>
            </a:r>
            <a:r>
              <a:rPr lang="en-US" sz="2800" dirty="0" err="1" smtClean="0"/>
              <a:t>Rym</a:t>
            </a:r>
            <a:r>
              <a:rPr lang="en-US" sz="2800" dirty="0" smtClean="0"/>
              <a:t>, Paola</a:t>
            </a:r>
            <a:endParaRPr sz="2800" dirty="0"/>
          </a:p>
        </p:txBody>
      </p:sp>
      <p:sp>
        <p:nvSpPr>
          <p:cNvPr id="4" name="Shape 1430"/>
          <p:cNvSpPr txBox="1"/>
          <p:nvPr/>
        </p:nvSpPr>
        <p:spPr>
          <a:xfrm>
            <a:off x="124672" y="4737202"/>
            <a:ext cx="2274768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ECE 4335: ECE Systems Design</a:t>
            </a:r>
            <a:endParaRPr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896827"/>
            <a:ext cx="4944300" cy="645300"/>
          </a:xfrm>
        </p:spPr>
        <p:txBody>
          <a:bodyPr/>
          <a:lstStyle/>
          <a:p>
            <a:r>
              <a:rPr lang="en-US" dirty="0" smtClean="0"/>
              <a:t>Project 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035" y="1464415"/>
            <a:ext cx="5411965" cy="24506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/>
              <a:t>To summarize, multitasking can be </a:t>
            </a:r>
            <a:r>
              <a:rPr lang="en-US" sz="1600" dirty="0" smtClean="0"/>
              <a:t>impractical, sometimes dangerous, </a:t>
            </a:r>
            <a:r>
              <a:rPr lang="en-US" sz="1600" dirty="0"/>
              <a:t>and time consuming. 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Knuckles </a:t>
            </a:r>
            <a:r>
              <a:rPr lang="en-US" sz="1600" dirty="0"/>
              <a:t>is a robotic arm that will assist the user with handing requested tools through voice commands to make the task more convenient and accomplish work goals more efficiently.</a:t>
            </a:r>
            <a:endParaRPr lang="en-US" sz="1600" dirty="0"/>
          </a:p>
          <a:p>
            <a:pPr marL="1397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 txBox="1">
            <a:spLocks noGrp="1"/>
          </p:cNvSpPr>
          <p:nvPr>
            <p:ph type="title"/>
          </p:nvPr>
        </p:nvSpPr>
        <p:spPr>
          <a:xfrm>
            <a:off x="1801451" y="786824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Overall Project</a:t>
            </a:r>
            <a:endParaRPr dirty="0"/>
          </a:p>
        </p:txBody>
      </p:sp>
      <p:sp>
        <p:nvSpPr>
          <p:cNvPr id="1429" name="Shape 1429"/>
          <p:cNvSpPr txBox="1">
            <a:spLocks noGrp="1"/>
          </p:cNvSpPr>
          <p:nvPr>
            <p:ph type="body" idx="1"/>
          </p:nvPr>
        </p:nvSpPr>
        <p:spPr>
          <a:xfrm>
            <a:off x="1303597" y="1280218"/>
            <a:ext cx="5802506" cy="2783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lnSpc>
                <a:spcPct val="200000"/>
              </a:lnSpc>
              <a:spcBef>
                <a:spcPts val="0"/>
              </a:spcBef>
              <a:buSzPts val="1800"/>
              <a:buFont typeface="Verdana"/>
              <a:buChar char="◇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Knuckles</a:t>
            </a:r>
          </a:p>
          <a:p>
            <a:pPr marL="571500" lvl="1" indent="0">
              <a:lnSpc>
                <a:spcPct val="200000"/>
              </a:lnSpc>
              <a:buSzPts val="1800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Assistive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robotic arm that will hand the user requested objects and tools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indent="-342900">
              <a:lnSpc>
                <a:spcPct val="200000"/>
              </a:lnSpc>
              <a:spcBef>
                <a:spcPts val="0"/>
              </a:spcBef>
              <a:buSzPts val="1800"/>
              <a:buFont typeface="Verdana"/>
              <a:buChar char="◇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</a:p>
          <a:p>
            <a:pPr marL="571500" lvl="1" indent="0">
              <a:lnSpc>
                <a:spcPct val="200000"/>
              </a:lnSpc>
              <a:buSzPts val="1800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increase the user’s productivity and decrease the risk of dexterity incidents.</a:t>
            </a: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1703911" y="821200"/>
            <a:ext cx="8431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Background Info. And Research</a:t>
            </a:r>
            <a:endParaRPr sz="3200" dirty="0"/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1198236" y="1466500"/>
            <a:ext cx="5945084" cy="28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today’s society, people are rushed and tend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multitask.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research from the scientific journal,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Biology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shifting focus and attempting to multitask reduces productivity by around 40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%.</a:t>
            </a:r>
          </a:p>
          <a:p>
            <a:pPr lvl="1">
              <a:lnSpc>
                <a:spcPct val="200000"/>
              </a:lnSpc>
            </a:pP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Mutual Insurance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adds that multitasking can lead to dexterity incidents while performing hands-on work.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2275840" y="821200"/>
            <a:ext cx="395308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Issue &amp; Solution</a:t>
            </a:r>
            <a:endParaRPr sz="3600" dirty="0"/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881977" y="1349622"/>
            <a:ext cx="6618853" cy="3545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/>
              <a:t>Problem: People tend to  multi-task and have to worry about multiple actions at once. </a:t>
            </a:r>
            <a:endParaRPr lang="en-US" sz="1200" b="1" dirty="0" smtClean="0"/>
          </a:p>
          <a:p>
            <a:pPr lvl="1">
              <a:lnSpc>
                <a:spcPct val="200000"/>
              </a:lnSpc>
            </a:pPr>
            <a:r>
              <a:rPr lang="en-US" sz="1200" b="1" dirty="0" smtClean="0"/>
              <a:t>This </a:t>
            </a:r>
            <a:r>
              <a:rPr lang="en-US" sz="1200" b="1" dirty="0"/>
              <a:t>can lead to dexterity incidents, increasing time and sometimes costs in case of production or research contexts. </a:t>
            </a:r>
            <a:endParaRPr lang="en-US" sz="1200" b="1" dirty="0"/>
          </a:p>
          <a:p>
            <a:pPr>
              <a:lnSpc>
                <a:spcPct val="200000"/>
              </a:lnSpc>
            </a:pPr>
            <a:r>
              <a:rPr lang="en-US" sz="1200" b="1" dirty="0" smtClean="0"/>
              <a:t>Needed: Avoid </a:t>
            </a:r>
            <a:r>
              <a:rPr lang="en-US" sz="1200" b="1" dirty="0"/>
              <a:t>dexterity </a:t>
            </a:r>
            <a:r>
              <a:rPr lang="en-US" sz="1200" b="1" dirty="0" smtClean="0"/>
              <a:t>accidents. Knuckles </a:t>
            </a:r>
            <a:r>
              <a:rPr lang="en-US" sz="1200" b="1" dirty="0"/>
              <a:t>provides a literal helping hand</a:t>
            </a:r>
            <a:r>
              <a:rPr lang="en-US" sz="1200" b="1" dirty="0" smtClean="0"/>
              <a:t>, flexibility; </a:t>
            </a:r>
            <a:r>
              <a:rPr lang="en-US" sz="1200" b="1" dirty="0"/>
              <a:t>allowing a scientist to work without human assistance and still achieve </a:t>
            </a:r>
            <a:r>
              <a:rPr lang="en-US" sz="1200" b="1" dirty="0" smtClean="0"/>
              <a:t>results. </a:t>
            </a:r>
          </a:p>
          <a:p>
            <a:pPr lvl="1">
              <a:lnSpc>
                <a:spcPct val="200000"/>
              </a:lnSpc>
            </a:pPr>
            <a:r>
              <a:rPr lang="en-US" sz="1200" b="1" dirty="0" smtClean="0"/>
              <a:t>To </a:t>
            </a:r>
            <a:r>
              <a:rPr lang="en-US" sz="1200" b="1" dirty="0"/>
              <a:t>reduce time searching for items, reduce injury, reduce wasted research time. Researcher can work on their own if no other scientist is </a:t>
            </a:r>
            <a:r>
              <a:rPr lang="en-US" sz="1200" b="1" dirty="0" smtClean="0"/>
              <a:t>available.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775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2419866" y="443065"/>
            <a:ext cx="430371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Meet Knuckles!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57" y="1623858"/>
            <a:ext cx="2667974" cy="306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809" r="1460" b="2874"/>
          <a:stretch/>
        </p:blipFill>
        <p:spPr>
          <a:xfrm>
            <a:off x="3994485" y="1143365"/>
            <a:ext cx="3245088" cy="2435656"/>
          </a:xfrm>
          <a:prstGeom prst="rect">
            <a:avLst/>
          </a:prstGeom>
        </p:spPr>
      </p:pic>
      <p:sp>
        <p:nvSpPr>
          <p:cNvPr id="12" name="Shape 1436"/>
          <p:cNvSpPr txBox="1">
            <a:spLocks noGrp="1"/>
          </p:cNvSpPr>
          <p:nvPr>
            <p:ph type="body" idx="1"/>
          </p:nvPr>
        </p:nvSpPr>
        <p:spPr>
          <a:xfrm>
            <a:off x="3843231" y="3475026"/>
            <a:ext cx="3859441" cy="176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1050" b="1" dirty="0" smtClean="0"/>
              <a:t>BCN3D Technologies –</a:t>
            </a:r>
            <a:r>
              <a:rPr lang="en-US" sz="1050" b="1" dirty="0"/>
              <a:t> </a:t>
            </a:r>
            <a:r>
              <a:rPr lang="en-US" sz="1050" b="1" dirty="0" smtClean="0"/>
              <a:t>BCN3D </a:t>
            </a:r>
            <a:r>
              <a:rPr lang="en-US" sz="1050" b="1" dirty="0" err="1" smtClean="0"/>
              <a:t>Moveo</a:t>
            </a:r>
            <a:r>
              <a:rPr lang="en-US" sz="1050" b="1" dirty="0"/>
              <a:t> </a:t>
            </a:r>
            <a:r>
              <a:rPr lang="en-US" sz="1050" b="1" dirty="0" smtClean="0"/>
              <a:t>	 (Spain)</a:t>
            </a:r>
          </a:p>
          <a:p>
            <a:pPr marL="285750" indent="-285750">
              <a:lnSpc>
                <a:spcPct val="200000"/>
              </a:lnSpc>
            </a:pPr>
            <a:r>
              <a:rPr lang="en-US" sz="1050" b="1" dirty="0"/>
              <a:t>Three-Finger </a:t>
            </a:r>
            <a:r>
              <a:rPr lang="en-US" sz="1050" b="1" dirty="0" err="1"/>
              <a:t>Underactuated</a:t>
            </a:r>
            <a:r>
              <a:rPr lang="en-US" sz="1050" b="1" dirty="0"/>
              <a:t> </a:t>
            </a:r>
            <a:r>
              <a:rPr lang="en-US" sz="1050" b="1" dirty="0" smtClean="0"/>
              <a:t>Adaptive (Kazakhstan/Australia)</a:t>
            </a:r>
          </a:p>
          <a:p>
            <a:pPr marL="285750" indent="-285750">
              <a:lnSpc>
                <a:spcPct val="20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69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2208188" y="821200"/>
            <a:ext cx="357082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Deliverables</a:t>
            </a:r>
            <a:endParaRPr dirty="0"/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950729" y="1653325"/>
            <a:ext cx="3532260" cy="28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1200" b="1" dirty="0" smtClean="0"/>
              <a:t>Fall 2018: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Hardware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Text commands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Object recognition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Simulation using </a:t>
            </a:r>
            <a:r>
              <a:rPr lang="en-US" sz="1200" b="1" dirty="0" err="1" smtClean="0"/>
              <a:t>Rviz</a:t>
            </a:r>
            <a:r>
              <a:rPr lang="en-US" sz="1200" b="1" dirty="0" smtClean="0"/>
              <a:t> on ROS</a:t>
            </a:r>
            <a:endParaRPr lang="en-US" sz="1200" b="1" dirty="0"/>
          </a:p>
        </p:txBody>
      </p:sp>
      <p:sp>
        <p:nvSpPr>
          <p:cNvPr id="5" name="Shape 1436"/>
          <p:cNvSpPr txBox="1">
            <a:spLocks/>
          </p:cNvSpPr>
          <p:nvPr/>
        </p:nvSpPr>
        <p:spPr>
          <a:xfrm>
            <a:off x="3993598" y="1669160"/>
            <a:ext cx="3532260" cy="28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en-US" sz="1200" b="1" dirty="0" smtClean="0"/>
              <a:t>Spring 2019: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/>
              <a:t>Software portion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200" b="1" dirty="0"/>
              <a:t>Voice </a:t>
            </a:r>
            <a:r>
              <a:rPr lang="en-US" sz="1200" b="1" dirty="0" smtClean="0"/>
              <a:t>&amp; Facial recognition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Testing &amp; Demo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sz="1200" b="1" dirty="0" smtClean="0"/>
              <a:t>Fully </a:t>
            </a:r>
            <a:r>
              <a:rPr lang="en-US" sz="1200" b="1" dirty="0"/>
              <a:t>functional </a:t>
            </a:r>
            <a:r>
              <a:rPr lang="en-US" sz="1200" b="1" dirty="0" smtClean="0"/>
              <a:t>robot</a:t>
            </a:r>
          </a:p>
          <a:p>
            <a:pPr marL="914400" lvl="2" indent="0">
              <a:lnSpc>
                <a:spcPct val="200000"/>
              </a:lnSpc>
              <a:buNone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0010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2138336" y="821200"/>
            <a:ext cx="731109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User Analysis</a:t>
            </a:r>
            <a:endParaRPr dirty="0"/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895728" y="1342747"/>
            <a:ext cx="7311092" cy="28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Knuckles is currently being developed </a:t>
            </a:r>
            <a:r>
              <a:rPr lang="en-US" b="1" dirty="0" smtClean="0"/>
              <a:t>for </a:t>
            </a:r>
            <a:r>
              <a:rPr lang="en-US" b="1" dirty="0"/>
              <a:t>lab researchers, mechanics and people with </a:t>
            </a:r>
            <a:r>
              <a:rPr lang="en-US" b="1" dirty="0" smtClean="0"/>
              <a:t>disabilities.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Knuckles can be used for residential purposes. 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 Users will not require much training, as Knuckles will be controlled     through voice commands. 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/>
              <a:t>Knuckles will </a:t>
            </a:r>
            <a:r>
              <a:rPr lang="en-US" b="1" dirty="0" smtClean="0"/>
              <a:t>be in need of a power plug, computer, program to activate key words for voice commands.</a:t>
            </a:r>
          </a:p>
        </p:txBody>
      </p:sp>
    </p:spTree>
    <p:extLst>
      <p:ext uri="{BB962C8B-B14F-4D97-AF65-F5344CB8AC3E}">
        <p14:creationId xmlns:p14="http://schemas.microsoft.com/office/powerpoint/2010/main" val="8781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2303341" y="889952"/>
            <a:ext cx="731109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Significance </a:t>
            </a:r>
            <a:endParaRPr dirty="0"/>
          </a:p>
        </p:txBody>
      </p:sp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943854" y="1466500"/>
            <a:ext cx="6742606" cy="346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/>
              <a:t>Convenience, productivity and cost effectiveness. </a:t>
            </a:r>
            <a:endParaRPr lang="en-US" sz="1200" b="1" dirty="0" smtClean="0"/>
          </a:p>
          <a:p>
            <a:pPr>
              <a:lnSpc>
                <a:spcPct val="200000"/>
              </a:lnSpc>
            </a:pPr>
            <a:r>
              <a:rPr lang="en-US" sz="1200" b="1" dirty="0" smtClean="0"/>
              <a:t>Anyone </a:t>
            </a:r>
            <a:r>
              <a:rPr lang="en-US" sz="1200" b="1" dirty="0"/>
              <a:t>willing to use an extra hand would care about our project</a:t>
            </a:r>
            <a:r>
              <a:rPr lang="en-US" sz="12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200" b="1" dirty="0" smtClean="0"/>
              <a:t>Technicians</a:t>
            </a:r>
            <a:r>
              <a:rPr lang="en-US" sz="1200" b="1" dirty="0"/>
              <a:t>, people with disabilities, open-source robotics community, and researchers are all potential users. </a:t>
            </a:r>
            <a:endParaRPr lang="en-US" sz="1200" b="1" dirty="0" smtClean="0"/>
          </a:p>
          <a:p>
            <a:pPr>
              <a:lnSpc>
                <a:spcPct val="200000"/>
              </a:lnSpc>
            </a:pPr>
            <a:r>
              <a:rPr lang="en-US" sz="1200" b="1" dirty="0" smtClean="0"/>
              <a:t>The </a:t>
            </a:r>
            <a:r>
              <a:rPr lang="en-US" sz="1200" b="1" dirty="0"/>
              <a:t>robotic arm will be best applied when the user is conducting hands-on work and is not able to get up from their work. </a:t>
            </a:r>
            <a:endParaRPr lang="en-US" sz="1200" b="1" dirty="0" smtClean="0"/>
          </a:p>
          <a:p>
            <a:pPr>
              <a:lnSpc>
                <a:spcPct val="200000"/>
              </a:lnSpc>
            </a:pPr>
            <a:r>
              <a:rPr lang="en-US" sz="1200" b="1" dirty="0" smtClean="0"/>
              <a:t>The </a:t>
            </a:r>
            <a:r>
              <a:rPr lang="en-US" sz="1200" b="1" dirty="0"/>
              <a:t>user will not only save time and production costs but will also avoid injuries, as well as effectively find objects</a:t>
            </a:r>
            <a:r>
              <a:rPr lang="en-US" b="1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51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Shape 1435"/>
          <p:cNvSpPr txBox="1">
            <a:spLocks noGrp="1"/>
          </p:cNvSpPr>
          <p:nvPr>
            <p:ph type="title"/>
          </p:nvPr>
        </p:nvSpPr>
        <p:spPr>
          <a:xfrm>
            <a:off x="1832908" y="862450"/>
            <a:ext cx="7311092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Division of Labor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4559" y="1432125"/>
            <a:ext cx="6084388" cy="2448525"/>
          </a:xfrm>
        </p:spPr>
        <p:txBody>
          <a:bodyPr/>
          <a:lstStyle/>
          <a:p>
            <a:pPr fontAlgn="base"/>
            <a:r>
              <a:rPr lang="en-US" sz="2000" dirty="0"/>
              <a:t>Andrew Blanchard </a:t>
            </a:r>
            <a:r>
              <a:rPr lang="en-US" sz="2000" dirty="0" smtClean="0"/>
              <a:t>-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Team </a:t>
            </a:r>
            <a:r>
              <a:rPr lang="en-US" sz="2000" dirty="0"/>
              <a:t>captain, ROS, </a:t>
            </a:r>
            <a:r>
              <a:rPr lang="en-US" sz="2000" dirty="0" smtClean="0"/>
              <a:t>face </a:t>
            </a:r>
            <a:r>
              <a:rPr lang="en-US" sz="2000" dirty="0"/>
              <a:t>recognition, hardware</a:t>
            </a:r>
          </a:p>
          <a:p>
            <a:pPr fontAlgn="base"/>
            <a:r>
              <a:rPr lang="en-US" sz="2000" dirty="0"/>
              <a:t>Matthew van </a:t>
            </a:r>
            <a:r>
              <a:rPr lang="en-US" sz="2000" dirty="0" err="1"/>
              <a:t>Zuilekom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</a:p>
          <a:p>
            <a:pPr lvl="1" fontAlgn="base"/>
            <a:r>
              <a:rPr lang="en-US" sz="2000" dirty="0" smtClean="0"/>
              <a:t>ROS</a:t>
            </a:r>
            <a:r>
              <a:rPr lang="en-US" sz="2000" dirty="0"/>
              <a:t>, object recognition, hardware</a:t>
            </a:r>
          </a:p>
          <a:p>
            <a:pPr fontAlgn="base"/>
            <a:r>
              <a:rPr lang="en-US" sz="2000" dirty="0"/>
              <a:t>Paola Hernandez </a:t>
            </a:r>
            <a:r>
              <a:rPr lang="en-US" sz="2000" dirty="0" smtClean="0"/>
              <a:t>– </a:t>
            </a:r>
          </a:p>
          <a:p>
            <a:pPr lvl="1" fontAlgn="base"/>
            <a:r>
              <a:rPr lang="en-US" sz="2000" dirty="0" smtClean="0"/>
              <a:t>ROS</a:t>
            </a:r>
            <a:r>
              <a:rPr lang="en-US" sz="2000" dirty="0"/>
              <a:t>, object </a:t>
            </a:r>
            <a:r>
              <a:rPr lang="en-US" sz="2000" dirty="0" smtClean="0"/>
              <a:t>recognition, hardware</a:t>
            </a:r>
            <a:endParaRPr lang="en-US" sz="2000" dirty="0"/>
          </a:p>
          <a:p>
            <a:pPr fontAlgn="base"/>
            <a:r>
              <a:rPr lang="en-US" sz="2000" dirty="0" err="1"/>
              <a:t>Rym</a:t>
            </a:r>
            <a:r>
              <a:rPr lang="en-US" sz="2000" dirty="0"/>
              <a:t> </a:t>
            </a:r>
            <a:r>
              <a:rPr lang="en-US" sz="2000" dirty="0" err="1"/>
              <a:t>Benchaabane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</a:p>
          <a:p>
            <a:pPr lvl="1" fontAlgn="base"/>
            <a:r>
              <a:rPr lang="en-US" sz="2000" dirty="0" smtClean="0"/>
              <a:t>ROS</a:t>
            </a:r>
            <a:r>
              <a:rPr lang="en-US" sz="2000" dirty="0"/>
              <a:t>, voice </a:t>
            </a:r>
            <a:r>
              <a:rPr lang="en-US" sz="2000" dirty="0" smtClean="0"/>
              <a:t>recognition, hardware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89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383</Words>
  <Application>Microsoft Office PowerPoint</Application>
  <PresentationFormat>On-screen Show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Nixie One</vt:lpstr>
      <vt:lpstr>Tahoma</vt:lpstr>
      <vt:lpstr>Muli</vt:lpstr>
      <vt:lpstr>Verdana</vt:lpstr>
      <vt:lpstr>Arial</vt:lpstr>
      <vt:lpstr>Imogen template</vt:lpstr>
      <vt:lpstr>Knuckles, The Robotic Arm</vt:lpstr>
      <vt:lpstr>Overall Project</vt:lpstr>
      <vt:lpstr>Background Info. And Research</vt:lpstr>
      <vt:lpstr>Issue &amp; Solution</vt:lpstr>
      <vt:lpstr>Meet Knuckles!</vt:lpstr>
      <vt:lpstr>Deliverables</vt:lpstr>
      <vt:lpstr>User Analysis</vt:lpstr>
      <vt:lpstr>Significance </vt:lpstr>
      <vt:lpstr>Division of Labor</vt:lpstr>
      <vt:lpstr>Project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Sensor</dc:title>
  <dc:creator>Andrew Blanchard</dc:creator>
  <cp:lastModifiedBy>Paola Hernandez</cp:lastModifiedBy>
  <cp:revision>34</cp:revision>
  <dcterms:modified xsi:type="dcterms:W3CDTF">2018-09-25T22:12:38Z</dcterms:modified>
</cp:coreProperties>
</file>