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ixie One"/>
      <p:regular r:id="rId17"/>
    </p:embeddedFon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ixieOn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Tahoma-bold.fntdata"/><Relationship Id="rId6" Type="http://schemas.openxmlformats.org/officeDocument/2006/relationships/slide" Target="slides/slide2.xml"/><Relationship Id="rId18"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3" name="Google Shape;10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4" name="Google Shape;1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Round corners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000000"/>
              </a:buClr>
              <a:buSzPts val="1200"/>
              <a:buFont typeface="Tahoma"/>
              <a:buChar char="◇"/>
            </a:pPr>
            <a:r>
              <a:rPr lang="en-US" sz="1200">
                <a:solidFill>
                  <a:schemeClr val="dk1"/>
                </a:solidFill>
                <a:latin typeface="Times New Roman"/>
                <a:ea typeface="Times New Roman"/>
                <a:cs typeface="Times New Roman"/>
                <a:sym typeface="Times New Roman"/>
              </a:rPr>
              <a:t>By the end of the Fall semester, the physical robot arm will be constructed, and we can use a simulation in Rviz to control the robot through text commands. By the end of the Spring semester, the object detection and voice recognition of the project will be completed, and the user will be able to give voice commands to request objects from Knuckles. We will accomplish our Target Objective by following a modular test plan, allowing us to develop the hardware and software in tandem. We have ordered all the necessary components to build the robot arm, and will pick up the remaining fasteners from Home Depot. Through the IEEE Makerspace and the Robotics Lab, we have almost completed printing out the parts of the robot arm and prototype gripper. We are on track to complete our project by the end of the Spring semester.</a:t>
            </a:r>
            <a:endParaRPr sz="1200"/>
          </a:p>
        </p:txBody>
      </p:sp>
      <p:sp>
        <p:nvSpPr>
          <p:cNvPr id="1151" name="Google Shape;115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45fdc1f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p>
        </p:txBody>
      </p:sp>
      <p:sp>
        <p:nvSpPr>
          <p:cNvPr id="1157" name="Google Shape;1157;g445fdc1f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2" name="Google Shape;10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1" marL="571500" rtl="0" algn="l">
              <a:lnSpc>
                <a:spcPct val="200000"/>
              </a:lnSpc>
              <a:spcBef>
                <a:spcPts val="0"/>
              </a:spcBef>
              <a:spcAft>
                <a:spcPts val="0"/>
              </a:spcAft>
              <a:buClr>
                <a:srgbClr val="19BBD5"/>
              </a:buClr>
              <a:buSzPts val="1800"/>
              <a:buFont typeface="Muli"/>
              <a:buNone/>
            </a:pPr>
            <a:r>
              <a:rPr lang="en-US" sz="1200">
                <a:latin typeface="Tahoma"/>
                <a:ea typeface="Tahoma"/>
                <a:cs typeface="Tahoma"/>
                <a:sym typeface="Tahoma"/>
              </a:rPr>
              <a:t>Knuckles: </a:t>
            </a:r>
            <a:r>
              <a:rPr lang="en-US" sz="1200">
                <a:latin typeface="Tahoma"/>
                <a:ea typeface="Tahoma"/>
                <a:cs typeface="Tahoma"/>
                <a:sym typeface="Tahoma"/>
              </a:rPr>
              <a:t>Assistive robotic arm that will hand the user requested objects and tools</a:t>
            </a:r>
            <a:endParaRPr sz="1200">
              <a:latin typeface="Tahoma"/>
              <a:ea typeface="Tahoma"/>
              <a:cs typeface="Tahoma"/>
              <a:sym typeface="Tahoma"/>
            </a:endParaRPr>
          </a:p>
          <a:p>
            <a:pPr indent="0" lvl="1" marL="571500" rtl="0" algn="l">
              <a:lnSpc>
                <a:spcPct val="200000"/>
              </a:lnSpc>
              <a:spcBef>
                <a:spcPts val="0"/>
              </a:spcBef>
              <a:spcAft>
                <a:spcPts val="0"/>
              </a:spcAft>
              <a:buClr>
                <a:srgbClr val="19BBD5"/>
              </a:buClr>
              <a:buSzPts val="1800"/>
              <a:buFont typeface="Muli"/>
              <a:buNone/>
            </a:pPr>
            <a:r>
              <a:rPr lang="en-US" sz="1200">
                <a:latin typeface="Tahoma"/>
                <a:ea typeface="Tahoma"/>
                <a:cs typeface="Tahoma"/>
                <a:sym typeface="Tahoma"/>
              </a:rPr>
              <a:t>Purpose: </a:t>
            </a:r>
            <a:r>
              <a:rPr lang="en-US" sz="1200">
                <a:latin typeface="Tahoma"/>
                <a:ea typeface="Tahoma"/>
                <a:cs typeface="Tahoma"/>
                <a:sym typeface="Tahoma"/>
              </a:rPr>
              <a:t>Assistant that will increase the user’s productivity and decrease the risk of dexterity incidents</a:t>
            </a:r>
            <a:endParaRPr b="0" i="0" sz="1200" u="none" cap="none"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8" name="Google Shape;10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Round corners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4" name="Google Shape;1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Replace image with reflection image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2d8556f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2d8556f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445ac35e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445ac35e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5" name="Google Shape;1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600"/>
              </a:spcBef>
              <a:spcAft>
                <a:spcPts val="0"/>
              </a:spcAft>
              <a:buClr>
                <a:srgbClr val="000000"/>
              </a:buClr>
              <a:buSzPts val="1200"/>
              <a:buFont typeface="Tahoma"/>
              <a:buChar char="◇"/>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2" name="Google Shape;1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List test plan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445fdc1f59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8" name="Google Shape;1138;g445fdc1f5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Replace image with reflection image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3111243" y="66044"/>
            <a:ext cx="501894" cy="523101"/>
          </a:xfrm>
          <a:prstGeom prst="rect">
            <a:avLst/>
          </a:prstGeom>
          <a:noFill/>
          <a:ln>
            <a:noFill/>
          </a:ln>
        </p:spPr>
      </p:pic>
      <p:sp>
        <p:nvSpPr>
          <p:cNvPr id="10" name="Google Shape;10;p2"/>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1pPr>
            <a:lvl2pPr lvl="1"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2pPr>
            <a:lvl3pPr lvl="2"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3pPr>
            <a:lvl4pPr lvl="3"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4pPr>
            <a:lvl5pPr lvl="4"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5pPr>
            <a:lvl6pPr lvl="5"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6pPr>
            <a:lvl7pPr lvl="6"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7pPr>
            <a:lvl8pPr lvl="7"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8pPr>
            <a:lvl9pPr lvl="8" marR="0" rtl="0" algn="ctr">
              <a:lnSpc>
                <a:spcPct val="100000"/>
              </a:lnSpc>
              <a:spcBef>
                <a:spcPts val="0"/>
              </a:spcBef>
              <a:spcAft>
                <a:spcPts val="0"/>
              </a:spcAft>
              <a:buClr>
                <a:srgbClr val="19BBD5"/>
              </a:buClr>
              <a:buSzPts val="4800"/>
              <a:buFont typeface="Nixie One"/>
              <a:buNone/>
              <a:defRPr b="0" i="0" sz="4800" u="none" cap="none" strike="noStrike">
                <a:solidFill>
                  <a:srgbClr val="19BBD5"/>
                </a:solidFill>
                <a:latin typeface="Nixie One"/>
                <a:ea typeface="Nixie One"/>
                <a:cs typeface="Nixie One"/>
                <a:sym typeface="Nixie One"/>
              </a:defRPr>
            </a:lvl9pPr>
          </a:lstStyle>
          <a:p/>
        </p:txBody>
      </p:sp>
      <p:grpSp>
        <p:nvGrpSpPr>
          <p:cNvPr id="11" name="Google Shape;11;p2"/>
          <p:cNvGrpSpPr/>
          <p:nvPr/>
        </p:nvGrpSpPr>
        <p:grpSpPr>
          <a:xfrm flipH="1" rot="10800000">
            <a:off x="3698914" y="50516"/>
            <a:ext cx="1758133" cy="1523097"/>
            <a:chOff x="4088875" y="1431100"/>
            <a:chExt cx="3293000" cy="2852775"/>
          </a:xfrm>
        </p:grpSpPr>
        <p:sp>
          <p:nvSpPr>
            <p:cNvPr id="12" name="Google Shape;12;p2"/>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4169525" y="2990200"/>
              <a:ext cx="1307149"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4243451" y="2513049"/>
              <a:ext cx="1814525" cy="1770826"/>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4492100" y="2082948"/>
              <a:ext cx="2133749" cy="2163976"/>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4633226" y="1837676"/>
              <a:ext cx="2133749" cy="2163949"/>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4670201" y="1777174"/>
              <a:ext cx="2130376"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4707150" y="1713351"/>
              <a:ext cx="2130374" cy="2163949"/>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4749281" y="1653713"/>
              <a:ext cx="2130400" cy="2163976"/>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4777725" y="1592374"/>
              <a:ext cx="2130374" cy="2160601"/>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4928925" y="1431100"/>
              <a:ext cx="2120301"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5026374"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123825" y="1431100"/>
              <a:ext cx="1995974" cy="1955624"/>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5705125" y="1431100"/>
              <a:ext cx="1629724" cy="1586001"/>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
          <p:cNvGrpSpPr/>
          <p:nvPr/>
        </p:nvGrpSpPr>
        <p:grpSpPr>
          <a:xfrm flipH="1" rot="10800000">
            <a:off x="3920312" y="3981676"/>
            <a:ext cx="1303377" cy="1127987"/>
            <a:chOff x="238125" y="1431100"/>
            <a:chExt cx="3296350" cy="2852775"/>
          </a:xfrm>
        </p:grpSpPr>
        <p:sp>
          <p:nvSpPr>
            <p:cNvPr id="64" name="Google Shape;64;p2"/>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2"/>
          <p:cNvGrpSpPr/>
          <p:nvPr/>
        </p:nvGrpSpPr>
        <p:grpSpPr>
          <a:xfrm>
            <a:off x="5772008" y="4056440"/>
            <a:ext cx="573943" cy="550550"/>
            <a:chOff x="5241175" y="4959100"/>
            <a:chExt cx="539775" cy="517775"/>
          </a:xfrm>
        </p:grpSpPr>
        <p:sp>
          <p:nvSpPr>
            <p:cNvPr id="152" name="Google Shape;152;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8" name="Google Shape;158;p2"/>
          <p:cNvPicPr preferRelativeResize="0"/>
          <p:nvPr/>
        </p:nvPicPr>
        <p:blipFill rotWithShape="1">
          <a:blip r:embed="rId3">
            <a:alphaModFix/>
          </a:blip>
          <a:srcRect b="0" l="0" r="0" t="0"/>
          <a:stretch/>
        </p:blipFill>
        <p:spPr>
          <a:xfrm>
            <a:off x="3352953" y="3816415"/>
            <a:ext cx="539550" cy="539550"/>
          </a:xfrm>
          <a:prstGeom prst="rect">
            <a:avLst/>
          </a:prstGeom>
          <a:noFill/>
          <a:ln>
            <a:noFill/>
          </a:ln>
        </p:spPr>
      </p:pic>
      <p:pic>
        <p:nvPicPr>
          <p:cNvPr id="159" name="Google Shape;159;p2"/>
          <p:cNvPicPr preferRelativeResize="0"/>
          <p:nvPr/>
        </p:nvPicPr>
        <p:blipFill rotWithShape="1">
          <a:blip r:embed="rId4">
            <a:alphaModFix/>
          </a:blip>
          <a:srcRect b="0" l="0" r="0" t="0"/>
          <a:stretch/>
        </p:blipFill>
        <p:spPr>
          <a:xfrm>
            <a:off x="5453260" y="957361"/>
            <a:ext cx="597802" cy="597802"/>
          </a:xfrm>
          <a:prstGeom prst="rect">
            <a:avLst/>
          </a:prstGeom>
          <a:noFill/>
          <a:ln>
            <a:noFill/>
          </a:ln>
        </p:spPr>
      </p:pic>
      <p:pic>
        <p:nvPicPr>
          <p:cNvPr id="160" name="Google Shape;160;p2"/>
          <p:cNvPicPr preferRelativeResize="0"/>
          <p:nvPr/>
        </p:nvPicPr>
        <p:blipFill rotWithShape="1">
          <a:blip r:embed="rId5">
            <a:alphaModFix/>
          </a:blip>
          <a:srcRect b="31032" l="0" r="0" t="0"/>
          <a:stretch/>
        </p:blipFill>
        <p:spPr>
          <a:xfrm>
            <a:off x="4057071" y="153939"/>
            <a:ext cx="1074505" cy="1212646"/>
          </a:xfrm>
          <a:prstGeom prst="rect">
            <a:avLst/>
          </a:prstGeom>
          <a:noFill/>
          <a:ln>
            <a:noFill/>
          </a:ln>
        </p:spPr>
      </p:pic>
      <p:grpSp>
        <p:nvGrpSpPr>
          <p:cNvPr id="161" name="Google Shape;161;p2"/>
          <p:cNvGrpSpPr/>
          <p:nvPr/>
        </p:nvGrpSpPr>
        <p:grpSpPr>
          <a:xfrm>
            <a:off x="4442184" y="4326083"/>
            <a:ext cx="247469" cy="392302"/>
            <a:chOff x="6718575" y="2318625"/>
            <a:chExt cx="256950" cy="407375"/>
          </a:xfrm>
        </p:grpSpPr>
        <p:sp>
          <p:nvSpPr>
            <p:cNvPr id="162" name="Google Shape;16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70" name="Shape 170"/>
        <p:cNvGrpSpPr/>
        <p:nvPr/>
      </p:nvGrpSpPr>
      <p:grpSpPr>
        <a:xfrm>
          <a:off x="0" y="0"/>
          <a:ext cx="0" cy="0"/>
          <a:chOff x="0" y="0"/>
          <a:chExt cx="0" cy="0"/>
        </a:xfrm>
      </p:grpSpPr>
      <p:pic>
        <p:nvPicPr>
          <p:cNvPr id="171" name="Google Shape;171;p3"/>
          <p:cNvPicPr preferRelativeResize="0"/>
          <p:nvPr/>
        </p:nvPicPr>
        <p:blipFill rotWithShape="1">
          <a:blip r:embed="rId2">
            <a:alphaModFix/>
          </a:blip>
          <a:srcRect b="0" l="0" r="0" t="0"/>
          <a:stretch/>
        </p:blipFill>
        <p:spPr>
          <a:xfrm>
            <a:off x="1649363" y="-36311"/>
            <a:ext cx="518175" cy="518175"/>
          </a:xfrm>
          <a:prstGeom prst="rect">
            <a:avLst/>
          </a:prstGeom>
          <a:noFill/>
          <a:ln>
            <a:noFill/>
          </a:ln>
        </p:spPr>
      </p:pic>
      <p:pic>
        <p:nvPicPr>
          <p:cNvPr id="172" name="Google Shape;172;p3"/>
          <p:cNvPicPr preferRelativeResize="0"/>
          <p:nvPr/>
        </p:nvPicPr>
        <p:blipFill rotWithShape="1">
          <a:blip r:embed="rId3">
            <a:alphaModFix/>
          </a:blip>
          <a:srcRect b="0" l="0" r="0" t="0"/>
          <a:stretch/>
        </p:blipFill>
        <p:spPr>
          <a:xfrm>
            <a:off x="97880" y="1217877"/>
            <a:ext cx="378505" cy="394498"/>
          </a:xfrm>
          <a:prstGeom prst="rect">
            <a:avLst/>
          </a:prstGeom>
          <a:noFill/>
          <a:ln>
            <a:noFill/>
          </a:ln>
        </p:spPr>
      </p:pic>
      <p:sp>
        <p:nvSpPr>
          <p:cNvPr id="173" name="Google Shape;173;p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174" name="Google Shape;174;p3"/>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grpSp>
        <p:nvGrpSpPr>
          <p:cNvPr id="175" name="Google Shape;175;p3"/>
          <p:cNvGrpSpPr/>
          <p:nvPr/>
        </p:nvGrpSpPr>
        <p:grpSpPr>
          <a:xfrm flipH="1" rot="10800000">
            <a:off x="411207" y="245768"/>
            <a:ext cx="1322798" cy="1145960"/>
            <a:chOff x="4088875" y="1431100"/>
            <a:chExt cx="3293000" cy="2852775"/>
          </a:xfrm>
        </p:grpSpPr>
        <p:sp>
          <p:nvSpPr>
            <p:cNvPr id="176" name="Google Shape;176;p3"/>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3"/>
          <p:cNvGrpSpPr/>
          <p:nvPr/>
        </p:nvGrpSpPr>
        <p:grpSpPr>
          <a:xfrm flipH="1" rot="10800000">
            <a:off x="7663687" y="3682712"/>
            <a:ext cx="1034724" cy="895486"/>
            <a:chOff x="238125" y="1431100"/>
            <a:chExt cx="3296350" cy="2852775"/>
          </a:xfrm>
        </p:grpSpPr>
        <p:sp>
          <p:nvSpPr>
            <p:cNvPr id="224" name="Google Shape;224;p3"/>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3"/>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5" name="Google Shape;315;p3"/>
          <p:cNvGrpSpPr/>
          <p:nvPr/>
        </p:nvGrpSpPr>
        <p:grpSpPr>
          <a:xfrm>
            <a:off x="7354067" y="3426715"/>
            <a:ext cx="455624" cy="437054"/>
            <a:chOff x="5241175" y="4959100"/>
            <a:chExt cx="539775" cy="517775"/>
          </a:xfrm>
        </p:grpSpPr>
        <p:sp>
          <p:nvSpPr>
            <p:cNvPr id="316" name="Google Shape;316;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2" name="Google Shape;322;p3"/>
          <p:cNvPicPr preferRelativeResize="0"/>
          <p:nvPr/>
        </p:nvPicPr>
        <p:blipFill rotWithShape="1">
          <a:blip r:embed="rId4">
            <a:alphaModFix/>
          </a:blip>
          <a:srcRect b="0" l="0" r="0" t="0"/>
          <a:stretch/>
        </p:blipFill>
        <p:spPr>
          <a:xfrm>
            <a:off x="8021207" y="3081195"/>
            <a:ext cx="410963" cy="410963"/>
          </a:xfrm>
          <a:prstGeom prst="rect">
            <a:avLst/>
          </a:prstGeom>
          <a:noFill/>
          <a:ln>
            <a:noFill/>
          </a:ln>
        </p:spPr>
      </p:pic>
      <p:pic>
        <p:nvPicPr>
          <p:cNvPr id="323" name="Google Shape;323;p3"/>
          <p:cNvPicPr preferRelativeResize="0"/>
          <p:nvPr/>
        </p:nvPicPr>
        <p:blipFill rotWithShape="1">
          <a:blip r:embed="rId5">
            <a:alphaModFix/>
          </a:blip>
          <a:srcRect b="31032" l="0" r="0" t="0"/>
          <a:stretch/>
        </p:blipFill>
        <p:spPr>
          <a:xfrm>
            <a:off x="581516" y="270176"/>
            <a:ext cx="914859" cy="1032476"/>
          </a:xfrm>
          <a:prstGeom prst="rect">
            <a:avLst/>
          </a:prstGeom>
          <a:noFill/>
          <a:ln>
            <a:noFill/>
          </a:ln>
        </p:spPr>
      </p:pic>
      <p:grpSp>
        <p:nvGrpSpPr>
          <p:cNvPr id="324" name="Google Shape;324;p3"/>
          <p:cNvGrpSpPr/>
          <p:nvPr/>
        </p:nvGrpSpPr>
        <p:grpSpPr>
          <a:xfrm>
            <a:off x="7981129" y="3891669"/>
            <a:ext cx="342882" cy="350068"/>
            <a:chOff x="3951850" y="2985350"/>
            <a:chExt cx="407950" cy="416500"/>
          </a:xfrm>
        </p:grpSpPr>
        <p:sp>
          <p:nvSpPr>
            <p:cNvPr id="325" name="Google Shape;325;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3"/>
          <p:cNvGrpSpPr/>
          <p:nvPr/>
        </p:nvGrpSpPr>
        <p:grpSpPr>
          <a:xfrm>
            <a:off x="8826078" y="3771310"/>
            <a:ext cx="247469" cy="392302"/>
            <a:chOff x="6718575" y="2318625"/>
            <a:chExt cx="256950" cy="407375"/>
          </a:xfrm>
        </p:grpSpPr>
        <p:sp>
          <p:nvSpPr>
            <p:cNvPr id="330" name="Google Shape;330;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38" name="Shape 338"/>
        <p:cNvGrpSpPr/>
        <p:nvPr/>
      </p:nvGrpSpPr>
      <p:grpSpPr>
        <a:xfrm>
          <a:off x="0" y="0"/>
          <a:ext cx="0" cy="0"/>
          <a:chOff x="0" y="0"/>
          <a:chExt cx="0" cy="0"/>
        </a:xfrm>
      </p:grpSpPr>
      <p:sp>
        <p:nvSpPr>
          <p:cNvPr id="339" name="Google Shape;339;p4"/>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3600"/>
              <a:buFont typeface="Nixie One"/>
              <a:buNone/>
              <a:defRPr b="0" i="0" sz="3600" u="none" cap="none" strike="noStrike">
                <a:solidFill>
                  <a:srgbClr val="19BBD5"/>
                </a:solidFill>
                <a:latin typeface="Nixie One"/>
                <a:ea typeface="Nixie One"/>
                <a:cs typeface="Nixie One"/>
                <a:sym typeface="Nixie One"/>
              </a:defRPr>
            </a:lvl9pPr>
          </a:lstStyle>
          <a:p/>
        </p:txBody>
      </p:sp>
      <p:sp>
        <p:nvSpPr>
          <p:cNvPr id="340" name="Google Shape;340;p4"/>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1pPr>
            <a:lvl2pPr lvl="1"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2pPr>
            <a:lvl3pPr lvl="2"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3pPr>
            <a:lvl4pPr lvl="3"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4pPr>
            <a:lvl5pPr lvl="4" marR="0" rtl="0" algn="l">
              <a:lnSpc>
                <a:spcPct val="100000"/>
              </a:lnSpc>
              <a:spcBef>
                <a:spcPts val="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5pPr>
            <a:lvl6pPr lvl="5" marR="0" rtl="0" algn="l">
              <a:lnSpc>
                <a:spcPct val="100000"/>
              </a:lnSpc>
              <a:spcBef>
                <a:spcPts val="0"/>
              </a:spcBef>
              <a:spcAft>
                <a:spcPts val="0"/>
              </a:spcAft>
              <a:buClr>
                <a:srgbClr val="C6DAEC"/>
              </a:buClr>
              <a:buSzPts val="1400"/>
              <a:buFont typeface="Muli"/>
              <a:buNone/>
              <a:defRPr b="0" i="0" sz="1400" u="none" cap="none" strike="noStrike">
                <a:solidFill>
                  <a:srgbClr val="C6DAEC"/>
                </a:solidFill>
                <a:latin typeface="Muli"/>
                <a:ea typeface="Muli"/>
                <a:cs typeface="Muli"/>
                <a:sym typeface="Muli"/>
              </a:defRPr>
            </a:lvl6pPr>
            <a:lvl7pPr lvl="6" marR="0" rtl="0" algn="l">
              <a:lnSpc>
                <a:spcPct val="100000"/>
              </a:lnSpc>
              <a:spcBef>
                <a:spcPts val="0"/>
              </a:spcBef>
              <a:spcAft>
                <a:spcPts val="0"/>
              </a:spcAft>
              <a:buClr>
                <a:srgbClr val="C6DAEC"/>
              </a:buClr>
              <a:buSzPts val="1400"/>
              <a:buFont typeface="Muli"/>
              <a:buNone/>
              <a:defRPr b="0" i="0" sz="1400" u="none" cap="none" strike="noStrike">
                <a:solidFill>
                  <a:srgbClr val="C6DAEC"/>
                </a:solidFill>
                <a:latin typeface="Muli"/>
                <a:ea typeface="Muli"/>
                <a:cs typeface="Muli"/>
                <a:sym typeface="Muli"/>
              </a:defRPr>
            </a:lvl7pPr>
            <a:lvl8pPr lvl="7" marR="0" rtl="0" algn="l">
              <a:lnSpc>
                <a:spcPct val="100000"/>
              </a:lnSpc>
              <a:spcBef>
                <a:spcPts val="0"/>
              </a:spcBef>
              <a:spcAft>
                <a:spcPts val="0"/>
              </a:spcAft>
              <a:buClr>
                <a:srgbClr val="C6DAEC"/>
              </a:buClr>
              <a:buSzPts val="1400"/>
              <a:buFont typeface="Muli"/>
              <a:buNone/>
              <a:defRPr b="0" i="0" sz="1400" u="none" cap="none" strike="noStrike">
                <a:solidFill>
                  <a:srgbClr val="C6DAEC"/>
                </a:solidFill>
                <a:latin typeface="Muli"/>
                <a:ea typeface="Muli"/>
                <a:cs typeface="Muli"/>
                <a:sym typeface="Muli"/>
              </a:defRPr>
            </a:lvl8pPr>
            <a:lvl9pPr lvl="8" marR="0" rtl="0" algn="l">
              <a:lnSpc>
                <a:spcPct val="100000"/>
              </a:lnSpc>
              <a:spcBef>
                <a:spcPts val="0"/>
              </a:spcBef>
              <a:spcAft>
                <a:spcPts val="0"/>
              </a:spcAft>
              <a:buClr>
                <a:srgbClr val="C6DAEC"/>
              </a:buClr>
              <a:buSzPts val="1400"/>
              <a:buFont typeface="Muli"/>
              <a:buNone/>
              <a:defRPr b="0" i="0" sz="1400" u="none" cap="none" strike="noStrike">
                <a:solidFill>
                  <a:srgbClr val="C6DAEC"/>
                </a:solidFill>
                <a:latin typeface="Muli"/>
                <a:ea typeface="Muli"/>
                <a:cs typeface="Muli"/>
                <a:sym typeface="Muli"/>
              </a:defRPr>
            </a:lvl9pPr>
          </a:lstStyle>
          <a:p/>
        </p:txBody>
      </p:sp>
      <p:grpSp>
        <p:nvGrpSpPr>
          <p:cNvPr id="341" name="Google Shape;341;p4"/>
          <p:cNvGrpSpPr/>
          <p:nvPr/>
        </p:nvGrpSpPr>
        <p:grpSpPr>
          <a:xfrm flipH="1" rot="10800000">
            <a:off x="421029" y="1677114"/>
            <a:ext cx="2064711" cy="1788690"/>
            <a:chOff x="4088875" y="1431100"/>
            <a:chExt cx="3293000" cy="2852775"/>
          </a:xfrm>
        </p:grpSpPr>
        <p:sp>
          <p:nvSpPr>
            <p:cNvPr id="342" name="Google Shape;342;p4"/>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 name="Google Shape;389;p4"/>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3" name="Google Shape;393;p4"/>
          <p:cNvGrpSpPr/>
          <p:nvPr/>
        </p:nvGrpSpPr>
        <p:grpSpPr>
          <a:xfrm>
            <a:off x="305253" y="553856"/>
            <a:ext cx="247469" cy="392302"/>
            <a:chOff x="6718575" y="2318625"/>
            <a:chExt cx="256950" cy="407375"/>
          </a:xfrm>
        </p:grpSpPr>
        <p:sp>
          <p:nvSpPr>
            <p:cNvPr id="394" name="Google Shape;394;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 name="Google Shape;402;p4"/>
          <p:cNvGrpSpPr/>
          <p:nvPr/>
        </p:nvGrpSpPr>
        <p:grpSpPr>
          <a:xfrm>
            <a:off x="1419984" y="3634331"/>
            <a:ext cx="342882" cy="350068"/>
            <a:chOff x="3951850" y="2985350"/>
            <a:chExt cx="407950" cy="416500"/>
          </a:xfrm>
        </p:grpSpPr>
        <p:sp>
          <p:nvSpPr>
            <p:cNvPr id="403" name="Google Shape;403;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p4"/>
          <p:cNvGrpSpPr/>
          <p:nvPr/>
        </p:nvGrpSpPr>
        <p:grpSpPr>
          <a:xfrm flipH="1" rot="10800000">
            <a:off x="-88363" y="302262"/>
            <a:ext cx="1034724" cy="895486"/>
            <a:chOff x="238125" y="1431100"/>
            <a:chExt cx="3296350" cy="2852775"/>
          </a:xfrm>
        </p:grpSpPr>
        <p:sp>
          <p:nvSpPr>
            <p:cNvPr id="408" name="Google Shape;408;p4"/>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0" name="Google Shape;490;p4"/>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4"/>
          <p:cNvGrpSpPr/>
          <p:nvPr/>
        </p:nvGrpSpPr>
        <p:grpSpPr>
          <a:xfrm>
            <a:off x="-50285" y="1452794"/>
            <a:ext cx="624844" cy="599376"/>
            <a:chOff x="5241175" y="4959100"/>
            <a:chExt cx="539775" cy="517775"/>
          </a:xfrm>
        </p:grpSpPr>
        <p:sp>
          <p:nvSpPr>
            <p:cNvPr id="496" name="Google Shape;496;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2" name="Google Shape;502;p4"/>
          <p:cNvPicPr preferRelativeResize="0"/>
          <p:nvPr/>
        </p:nvPicPr>
        <p:blipFill rotWithShape="1">
          <a:blip r:embed="rId2">
            <a:alphaModFix/>
          </a:blip>
          <a:srcRect b="0" l="0" r="0" t="0"/>
          <a:stretch/>
        </p:blipFill>
        <p:spPr>
          <a:xfrm>
            <a:off x="908277" y="968857"/>
            <a:ext cx="518175" cy="518175"/>
          </a:xfrm>
          <a:prstGeom prst="rect">
            <a:avLst/>
          </a:prstGeom>
          <a:noFill/>
          <a:ln>
            <a:noFill/>
          </a:ln>
        </p:spPr>
      </p:pic>
      <p:pic>
        <p:nvPicPr>
          <p:cNvPr id="503" name="Google Shape;503;p4"/>
          <p:cNvPicPr preferRelativeResize="0"/>
          <p:nvPr/>
        </p:nvPicPr>
        <p:blipFill rotWithShape="1">
          <a:blip r:embed="rId3">
            <a:alphaModFix/>
          </a:blip>
          <a:srcRect b="0" l="0" r="0" t="0"/>
          <a:stretch/>
        </p:blipFill>
        <p:spPr>
          <a:xfrm>
            <a:off x="239899" y="3232627"/>
            <a:ext cx="501894" cy="523101"/>
          </a:xfrm>
          <a:prstGeom prst="rect">
            <a:avLst/>
          </a:prstGeom>
          <a:noFill/>
          <a:ln>
            <a:noFill/>
          </a:ln>
        </p:spPr>
      </p:pic>
      <p:pic>
        <p:nvPicPr>
          <p:cNvPr id="504" name="Google Shape;504;p4"/>
          <p:cNvPicPr preferRelativeResize="0"/>
          <p:nvPr/>
        </p:nvPicPr>
        <p:blipFill rotWithShape="1">
          <a:blip r:embed="rId4">
            <a:alphaModFix/>
          </a:blip>
          <a:srcRect b="0" l="0" r="0" t="0"/>
          <a:stretch/>
        </p:blipFill>
        <p:spPr>
          <a:xfrm>
            <a:off x="51171" y="4398655"/>
            <a:ext cx="539550" cy="539550"/>
          </a:xfrm>
          <a:prstGeom prst="rect">
            <a:avLst/>
          </a:prstGeom>
          <a:noFill/>
          <a:ln>
            <a:noFill/>
          </a:ln>
        </p:spPr>
      </p:pic>
      <p:pic>
        <p:nvPicPr>
          <p:cNvPr id="505" name="Google Shape;505;p4"/>
          <p:cNvPicPr preferRelativeResize="0"/>
          <p:nvPr/>
        </p:nvPicPr>
        <p:blipFill rotWithShape="1">
          <a:blip r:embed="rId5">
            <a:alphaModFix/>
          </a:blip>
          <a:srcRect b="31032" l="0" r="0" t="0"/>
          <a:stretch/>
        </p:blipFill>
        <p:spPr>
          <a:xfrm>
            <a:off x="891922" y="1934244"/>
            <a:ext cx="1074505" cy="12126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6" name="Shape 506"/>
        <p:cNvGrpSpPr/>
        <p:nvPr/>
      </p:nvGrpSpPr>
      <p:grpSpPr>
        <a:xfrm>
          <a:off x="0" y="0"/>
          <a:ext cx="0" cy="0"/>
          <a:chOff x="0" y="0"/>
          <a:chExt cx="0" cy="0"/>
        </a:xfrm>
      </p:grpSpPr>
      <p:pic>
        <p:nvPicPr>
          <p:cNvPr id="507" name="Google Shape;507;p5"/>
          <p:cNvPicPr preferRelativeResize="0"/>
          <p:nvPr/>
        </p:nvPicPr>
        <p:blipFill rotWithShape="1">
          <a:blip r:embed="rId2">
            <a:alphaModFix/>
          </a:blip>
          <a:srcRect b="0" l="0" r="0" t="0"/>
          <a:stretch/>
        </p:blipFill>
        <p:spPr>
          <a:xfrm>
            <a:off x="97880" y="1217877"/>
            <a:ext cx="378505" cy="394498"/>
          </a:xfrm>
          <a:prstGeom prst="rect">
            <a:avLst/>
          </a:prstGeom>
          <a:noFill/>
          <a:ln>
            <a:noFill/>
          </a:ln>
        </p:spPr>
      </p:pic>
      <p:sp>
        <p:nvSpPr>
          <p:cNvPr id="508" name="Google Shape;508;p5"/>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509" name="Google Shape;509;p5"/>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sp>
        <p:nvSpPr>
          <p:cNvPr id="510" name="Google Shape;510;p5"/>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sp>
        <p:nvSpPr>
          <p:cNvPr id="511" name="Google Shape;511;p5"/>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grpSp>
        <p:nvGrpSpPr>
          <p:cNvPr id="512" name="Google Shape;512;p5"/>
          <p:cNvGrpSpPr/>
          <p:nvPr/>
        </p:nvGrpSpPr>
        <p:grpSpPr>
          <a:xfrm flipH="1" rot="10800000">
            <a:off x="411207" y="245768"/>
            <a:ext cx="1322798" cy="1145960"/>
            <a:chOff x="4088875" y="1431100"/>
            <a:chExt cx="3293000" cy="2852775"/>
          </a:xfrm>
        </p:grpSpPr>
        <p:sp>
          <p:nvSpPr>
            <p:cNvPr id="513" name="Google Shape;513;p5"/>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0" name="Google Shape;560;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4" name="Google Shape;564;p5"/>
          <p:cNvGrpSpPr/>
          <p:nvPr/>
        </p:nvGrpSpPr>
        <p:grpSpPr>
          <a:xfrm>
            <a:off x="335759" y="1840531"/>
            <a:ext cx="342882" cy="350068"/>
            <a:chOff x="3951850" y="2985350"/>
            <a:chExt cx="407950" cy="416500"/>
          </a:xfrm>
        </p:grpSpPr>
        <p:sp>
          <p:nvSpPr>
            <p:cNvPr id="565" name="Google Shape;5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69" name="Google Shape;569;p5"/>
          <p:cNvPicPr preferRelativeResize="0"/>
          <p:nvPr/>
        </p:nvPicPr>
        <p:blipFill rotWithShape="1">
          <a:blip r:embed="rId3">
            <a:alphaModFix/>
          </a:blip>
          <a:srcRect b="0" l="0" r="0" t="0"/>
          <a:stretch/>
        </p:blipFill>
        <p:spPr>
          <a:xfrm>
            <a:off x="1648470" y="-37241"/>
            <a:ext cx="518175" cy="518175"/>
          </a:xfrm>
          <a:prstGeom prst="rect">
            <a:avLst/>
          </a:prstGeom>
          <a:noFill/>
          <a:ln>
            <a:noFill/>
          </a:ln>
        </p:spPr>
      </p:pic>
      <p:pic>
        <p:nvPicPr>
          <p:cNvPr id="570" name="Google Shape;570;p5"/>
          <p:cNvPicPr preferRelativeResize="0"/>
          <p:nvPr/>
        </p:nvPicPr>
        <p:blipFill rotWithShape="1">
          <a:blip r:embed="rId4">
            <a:alphaModFix/>
          </a:blip>
          <a:srcRect b="31032" l="0" r="0" t="0"/>
          <a:stretch/>
        </p:blipFill>
        <p:spPr>
          <a:xfrm>
            <a:off x="607708" y="279089"/>
            <a:ext cx="916057" cy="1033827"/>
          </a:xfrm>
          <a:prstGeom prst="rect">
            <a:avLst/>
          </a:prstGeom>
          <a:noFill/>
          <a:ln>
            <a:noFill/>
          </a:ln>
        </p:spPr>
      </p:pic>
      <p:grpSp>
        <p:nvGrpSpPr>
          <p:cNvPr id="571" name="Google Shape;571;p5"/>
          <p:cNvGrpSpPr/>
          <p:nvPr/>
        </p:nvGrpSpPr>
        <p:grpSpPr>
          <a:xfrm>
            <a:off x="104863" y="534178"/>
            <a:ext cx="247469" cy="392302"/>
            <a:chOff x="6718575" y="2318625"/>
            <a:chExt cx="256950" cy="407375"/>
          </a:xfrm>
        </p:grpSpPr>
        <p:sp>
          <p:nvSpPr>
            <p:cNvPr id="572" name="Google Shape;572;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0" name="Shape 580"/>
        <p:cNvGrpSpPr/>
        <p:nvPr/>
      </p:nvGrpSpPr>
      <p:grpSpPr>
        <a:xfrm>
          <a:off x="0" y="0"/>
          <a:ext cx="0" cy="0"/>
          <a:chOff x="0" y="0"/>
          <a:chExt cx="0" cy="0"/>
        </a:xfrm>
      </p:grpSpPr>
      <p:sp>
        <p:nvSpPr>
          <p:cNvPr id="581" name="Google Shape;581;p6"/>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grpSp>
        <p:nvGrpSpPr>
          <p:cNvPr id="582" name="Google Shape;582;p6"/>
          <p:cNvGrpSpPr/>
          <p:nvPr/>
        </p:nvGrpSpPr>
        <p:grpSpPr>
          <a:xfrm flipH="1" rot="10800000">
            <a:off x="411207" y="245768"/>
            <a:ext cx="1322798" cy="1145960"/>
            <a:chOff x="4088875" y="1431100"/>
            <a:chExt cx="3293000" cy="2852775"/>
          </a:xfrm>
        </p:grpSpPr>
        <p:sp>
          <p:nvSpPr>
            <p:cNvPr id="583" name="Google Shape;583;p6"/>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0" name="Google Shape;630;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4" name="Google Shape;634;p6"/>
          <p:cNvGrpSpPr/>
          <p:nvPr/>
        </p:nvGrpSpPr>
        <p:grpSpPr>
          <a:xfrm>
            <a:off x="335759" y="1840531"/>
            <a:ext cx="342882" cy="350068"/>
            <a:chOff x="3951850" y="2985350"/>
            <a:chExt cx="407950" cy="416500"/>
          </a:xfrm>
        </p:grpSpPr>
        <p:sp>
          <p:nvSpPr>
            <p:cNvPr id="635" name="Google Shape;635;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9" name="Google Shape;639;p6"/>
          <p:cNvGrpSpPr/>
          <p:nvPr/>
        </p:nvGrpSpPr>
        <p:grpSpPr>
          <a:xfrm flipH="1" rot="10800000">
            <a:off x="7663687" y="3682712"/>
            <a:ext cx="1034724" cy="895486"/>
            <a:chOff x="238125" y="1431100"/>
            <a:chExt cx="3296350" cy="2852775"/>
          </a:xfrm>
        </p:grpSpPr>
        <p:sp>
          <p:nvSpPr>
            <p:cNvPr id="640" name="Google Shape;640;p6"/>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2" name="Google Shape;722;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7" name="Google Shape;727;p6"/>
          <p:cNvGrpSpPr/>
          <p:nvPr/>
        </p:nvGrpSpPr>
        <p:grpSpPr>
          <a:xfrm>
            <a:off x="7354067" y="3426715"/>
            <a:ext cx="455624" cy="437054"/>
            <a:chOff x="5241175" y="4959100"/>
            <a:chExt cx="539775" cy="517775"/>
          </a:xfrm>
        </p:grpSpPr>
        <p:sp>
          <p:nvSpPr>
            <p:cNvPr id="728" name="Google Shape;728;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34" name="Google Shape;734;p6"/>
          <p:cNvPicPr preferRelativeResize="0"/>
          <p:nvPr/>
        </p:nvPicPr>
        <p:blipFill rotWithShape="1">
          <a:blip r:embed="rId2">
            <a:alphaModFix/>
          </a:blip>
          <a:srcRect b="0" l="0" r="0" t="0"/>
          <a:stretch/>
        </p:blipFill>
        <p:spPr>
          <a:xfrm>
            <a:off x="1648479" y="-29173"/>
            <a:ext cx="518175" cy="518175"/>
          </a:xfrm>
          <a:prstGeom prst="rect">
            <a:avLst/>
          </a:prstGeom>
          <a:noFill/>
          <a:ln>
            <a:noFill/>
          </a:ln>
        </p:spPr>
      </p:pic>
      <p:pic>
        <p:nvPicPr>
          <p:cNvPr id="735" name="Google Shape;735;p6"/>
          <p:cNvPicPr preferRelativeResize="0"/>
          <p:nvPr/>
        </p:nvPicPr>
        <p:blipFill rotWithShape="1">
          <a:blip r:embed="rId3">
            <a:alphaModFix/>
          </a:blip>
          <a:srcRect b="0" l="0" r="0" t="0"/>
          <a:stretch/>
        </p:blipFill>
        <p:spPr>
          <a:xfrm>
            <a:off x="97880" y="1217877"/>
            <a:ext cx="378505" cy="394498"/>
          </a:xfrm>
          <a:prstGeom prst="rect">
            <a:avLst/>
          </a:prstGeom>
          <a:noFill/>
          <a:ln>
            <a:noFill/>
          </a:ln>
        </p:spPr>
      </p:pic>
      <p:pic>
        <p:nvPicPr>
          <p:cNvPr id="736" name="Google Shape;736;p6"/>
          <p:cNvPicPr preferRelativeResize="0"/>
          <p:nvPr/>
        </p:nvPicPr>
        <p:blipFill rotWithShape="1">
          <a:blip r:embed="rId4">
            <a:alphaModFix/>
          </a:blip>
          <a:srcRect b="0" l="0" r="0" t="0"/>
          <a:stretch/>
        </p:blipFill>
        <p:spPr>
          <a:xfrm>
            <a:off x="8021207" y="3081195"/>
            <a:ext cx="410963" cy="410963"/>
          </a:xfrm>
          <a:prstGeom prst="rect">
            <a:avLst/>
          </a:prstGeom>
          <a:noFill/>
          <a:ln>
            <a:noFill/>
          </a:ln>
        </p:spPr>
      </p:pic>
      <p:pic>
        <p:nvPicPr>
          <p:cNvPr id="737" name="Google Shape;737;p6"/>
          <p:cNvPicPr preferRelativeResize="0"/>
          <p:nvPr/>
        </p:nvPicPr>
        <p:blipFill rotWithShape="1">
          <a:blip r:embed="rId5">
            <a:alphaModFix/>
          </a:blip>
          <a:srcRect b="31032" l="0" r="0" t="0"/>
          <a:stretch/>
        </p:blipFill>
        <p:spPr>
          <a:xfrm>
            <a:off x="627572" y="342599"/>
            <a:ext cx="871610" cy="983666"/>
          </a:xfrm>
          <a:prstGeom prst="rect">
            <a:avLst/>
          </a:prstGeom>
          <a:noFill/>
          <a:ln>
            <a:noFill/>
          </a:ln>
        </p:spPr>
      </p:pic>
      <p:grpSp>
        <p:nvGrpSpPr>
          <p:cNvPr id="738" name="Google Shape;738;p6"/>
          <p:cNvGrpSpPr/>
          <p:nvPr/>
        </p:nvGrpSpPr>
        <p:grpSpPr>
          <a:xfrm>
            <a:off x="8067196" y="3984019"/>
            <a:ext cx="247469" cy="392302"/>
            <a:chOff x="6718575" y="2318625"/>
            <a:chExt cx="256950" cy="407375"/>
          </a:xfrm>
        </p:grpSpPr>
        <p:sp>
          <p:nvSpPr>
            <p:cNvPr id="739" name="Google Shape;739;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7" name="Shape 747"/>
        <p:cNvGrpSpPr/>
        <p:nvPr/>
      </p:nvGrpSpPr>
      <p:grpSpPr>
        <a:xfrm>
          <a:off x="0" y="0"/>
          <a:ext cx="0" cy="0"/>
          <a:chOff x="0" y="0"/>
          <a:chExt cx="0" cy="0"/>
        </a:xfrm>
      </p:grpSpPr>
      <p:sp>
        <p:nvSpPr>
          <p:cNvPr id="748" name="Google Shape;748;p7"/>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360"/>
              </a:spcBef>
              <a:spcAft>
                <a:spcPts val="0"/>
              </a:spcAft>
              <a:buClr>
                <a:srgbClr val="19BBD5"/>
              </a:buClr>
              <a:buSzPts val="1400"/>
              <a:buFont typeface="Muli"/>
              <a:buNone/>
              <a:defRPr b="0" i="0" sz="1400" u="none" cap="none" strike="noStrike">
                <a:solidFill>
                  <a:srgbClr val="C6DAEC"/>
                </a:solidFill>
                <a:latin typeface="Muli"/>
                <a:ea typeface="Muli"/>
                <a:cs typeface="Muli"/>
                <a:sym typeface="Muli"/>
              </a:defRPr>
            </a:lvl1pPr>
          </a:lstStyle>
          <a:p/>
        </p:txBody>
      </p:sp>
      <p:grpSp>
        <p:nvGrpSpPr>
          <p:cNvPr id="749" name="Google Shape;749;p7"/>
          <p:cNvGrpSpPr/>
          <p:nvPr/>
        </p:nvGrpSpPr>
        <p:grpSpPr>
          <a:xfrm flipH="1" rot="10800000">
            <a:off x="411207" y="245768"/>
            <a:ext cx="1322798" cy="1145960"/>
            <a:chOff x="4088875" y="1431100"/>
            <a:chExt cx="3293000" cy="2852775"/>
          </a:xfrm>
        </p:grpSpPr>
        <p:sp>
          <p:nvSpPr>
            <p:cNvPr id="750" name="Google Shape;750;p7"/>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7"/>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7"/>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7"/>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7"/>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7"/>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7"/>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7"/>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7"/>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7"/>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7"/>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7"/>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7"/>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7"/>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7"/>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7"/>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7"/>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7"/>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7"/>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7"/>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7"/>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7"/>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7"/>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7"/>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7"/>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7"/>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7"/>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7"/>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7"/>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7"/>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7"/>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7"/>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7"/>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7"/>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7"/>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7"/>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7"/>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7"/>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7"/>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7" name="Google Shape;797;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1" name="Google Shape;801;p7"/>
          <p:cNvGrpSpPr/>
          <p:nvPr/>
        </p:nvGrpSpPr>
        <p:grpSpPr>
          <a:xfrm>
            <a:off x="335759" y="1840531"/>
            <a:ext cx="342882" cy="350068"/>
            <a:chOff x="3951850" y="2985350"/>
            <a:chExt cx="407950" cy="416500"/>
          </a:xfrm>
        </p:grpSpPr>
        <p:sp>
          <p:nvSpPr>
            <p:cNvPr id="802" name="Google Shape;802;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7"/>
          <p:cNvGrpSpPr/>
          <p:nvPr/>
        </p:nvGrpSpPr>
        <p:grpSpPr>
          <a:xfrm flipH="1" rot="10800000">
            <a:off x="7663687" y="3682712"/>
            <a:ext cx="1034724" cy="895486"/>
            <a:chOff x="238125" y="1431100"/>
            <a:chExt cx="3296350" cy="2852775"/>
          </a:xfrm>
        </p:grpSpPr>
        <p:sp>
          <p:nvSpPr>
            <p:cNvPr id="807" name="Google Shape;807;p7"/>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7"/>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7"/>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7"/>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7"/>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7"/>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7"/>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7"/>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7"/>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7"/>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7"/>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7"/>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7"/>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7"/>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7"/>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7"/>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7"/>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7"/>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7"/>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7"/>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7"/>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7"/>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7"/>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7"/>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7"/>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7"/>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7"/>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7"/>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7"/>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7"/>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7"/>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7"/>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7"/>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7"/>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7"/>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7"/>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7"/>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7"/>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7"/>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7"/>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7"/>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7"/>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7"/>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7"/>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7"/>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7"/>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7"/>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7"/>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7"/>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7"/>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7"/>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7"/>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7"/>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7"/>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7"/>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7"/>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7"/>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7"/>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7"/>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7"/>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7"/>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7"/>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7"/>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7"/>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7"/>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7"/>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7"/>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7"/>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7"/>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7"/>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7"/>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7"/>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7"/>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7"/>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7"/>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7"/>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7"/>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7"/>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7"/>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7"/>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7"/>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9" name="Google Shape;889;p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4" name="Google Shape;894;p7"/>
          <p:cNvGrpSpPr/>
          <p:nvPr/>
        </p:nvGrpSpPr>
        <p:grpSpPr>
          <a:xfrm>
            <a:off x="7354067" y="3426715"/>
            <a:ext cx="455624" cy="437054"/>
            <a:chOff x="5241175" y="4959100"/>
            <a:chExt cx="539775" cy="517775"/>
          </a:xfrm>
        </p:grpSpPr>
        <p:sp>
          <p:nvSpPr>
            <p:cNvPr id="895" name="Google Shape;895;p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01" name="Google Shape;901;p7"/>
          <p:cNvPicPr preferRelativeResize="0"/>
          <p:nvPr/>
        </p:nvPicPr>
        <p:blipFill rotWithShape="1">
          <a:blip r:embed="rId2">
            <a:alphaModFix/>
          </a:blip>
          <a:srcRect b="0" l="0" r="0" t="0"/>
          <a:stretch/>
        </p:blipFill>
        <p:spPr>
          <a:xfrm>
            <a:off x="1647777" y="-35992"/>
            <a:ext cx="518175" cy="518175"/>
          </a:xfrm>
          <a:prstGeom prst="rect">
            <a:avLst/>
          </a:prstGeom>
          <a:noFill/>
          <a:ln>
            <a:noFill/>
          </a:ln>
        </p:spPr>
      </p:pic>
      <p:pic>
        <p:nvPicPr>
          <p:cNvPr id="902" name="Google Shape;902;p7"/>
          <p:cNvPicPr preferRelativeResize="0"/>
          <p:nvPr/>
        </p:nvPicPr>
        <p:blipFill rotWithShape="1">
          <a:blip r:embed="rId3">
            <a:alphaModFix/>
          </a:blip>
          <a:srcRect b="0" l="0" r="0" t="0"/>
          <a:stretch/>
        </p:blipFill>
        <p:spPr>
          <a:xfrm>
            <a:off x="97880" y="1217877"/>
            <a:ext cx="378505" cy="394498"/>
          </a:xfrm>
          <a:prstGeom prst="rect">
            <a:avLst/>
          </a:prstGeom>
          <a:noFill/>
          <a:ln>
            <a:noFill/>
          </a:ln>
        </p:spPr>
      </p:pic>
      <p:pic>
        <p:nvPicPr>
          <p:cNvPr id="903" name="Google Shape;903;p7"/>
          <p:cNvPicPr preferRelativeResize="0"/>
          <p:nvPr/>
        </p:nvPicPr>
        <p:blipFill rotWithShape="1">
          <a:blip r:embed="rId4">
            <a:alphaModFix/>
          </a:blip>
          <a:srcRect b="0" l="0" r="0" t="0"/>
          <a:stretch/>
        </p:blipFill>
        <p:spPr>
          <a:xfrm>
            <a:off x="8021207" y="3081195"/>
            <a:ext cx="410963" cy="410963"/>
          </a:xfrm>
          <a:prstGeom prst="rect">
            <a:avLst/>
          </a:prstGeom>
          <a:noFill/>
          <a:ln>
            <a:noFill/>
          </a:ln>
        </p:spPr>
      </p:pic>
      <p:pic>
        <p:nvPicPr>
          <p:cNvPr id="904" name="Google Shape;904;p7"/>
          <p:cNvPicPr preferRelativeResize="0"/>
          <p:nvPr/>
        </p:nvPicPr>
        <p:blipFill rotWithShape="1">
          <a:blip r:embed="rId5">
            <a:alphaModFix/>
          </a:blip>
          <a:srcRect b="31032" l="0" r="0" t="0"/>
          <a:stretch/>
        </p:blipFill>
        <p:spPr>
          <a:xfrm>
            <a:off x="614671" y="320002"/>
            <a:ext cx="893927" cy="1008852"/>
          </a:xfrm>
          <a:prstGeom prst="rect">
            <a:avLst/>
          </a:prstGeom>
          <a:noFill/>
          <a:ln>
            <a:noFill/>
          </a:ln>
        </p:spPr>
      </p:pic>
      <p:grpSp>
        <p:nvGrpSpPr>
          <p:cNvPr id="905" name="Google Shape;905;p7"/>
          <p:cNvGrpSpPr/>
          <p:nvPr/>
        </p:nvGrpSpPr>
        <p:grpSpPr>
          <a:xfrm>
            <a:off x="8061706" y="3951668"/>
            <a:ext cx="247469" cy="392302"/>
            <a:chOff x="6718575" y="2318625"/>
            <a:chExt cx="256950" cy="407375"/>
          </a:xfrm>
        </p:grpSpPr>
        <p:sp>
          <p:nvSpPr>
            <p:cNvPr id="906" name="Google Shape;906;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4" name="Shape 914"/>
        <p:cNvGrpSpPr/>
        <p:nvPr/>
      </p:nvGrpSpPr>
      <p:grpSpPr>
        <a:xfrm>
          <a:off x="0" y="0"/>
          <a:ext cx="0" cy="0"/>
          <a:chOff x="0" y="0"/>
          <a:chExt cx="0" cy="0"/>
        </a:xfrm>
      </p:grpSpPr>
      <p:grpSp>
        <p:nvGrpSpPr>
          <p:cNvPr id="915" name="Google Shape;915;p8"/>
          <p:cNvGrpSpPr/>
          <p:nvPr/>
        </p:nvGrpSpPr>
        <p:grpSpPr>
          <a:xfrm flipH="1" rot="10800000">
            <a:off x="316371" y="178888"/>
            <a:ext cx="1088337" cy="942842"/>
            <a:chOff x="4088875" y="1431100"/>
            <a:chExt cx="3293000" cy="2852775"/>
          </a:xfrm>
        </p:grpSpPr>
        <p:sp>
          <p:nvSpPr>
            <p:cNvPr id="916" name="Google Shape;916;p8"/>
            <p:cNvSpPr/>
            <p:nvPr/>
          </p:nvSpPr>
          <p:spPr>
            <a:xfrm>
              <a:off x="4831475" y="4136025"/>
              <a:ext cx="157950" cy="147850"/>
            </a:xfrm>
            <a:custGeom>
              <a:rect b="b" l="l" r="r" t="t"/>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8"/>
            <p:cNvSpPr/>
            <p:nvPr/>
          </p:nvSpPr>
          <p:spPr>
            <a:xfrm>
              <a:off x="4697075" y="3907525"/>
              <a:ext cx="389800" cy="376350"/>
            </a:xfrm>
            <a:custGeom>
              <a:rect b="b" l="l" r="r" t="t"/>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
            <p:cNvSpPr/>
            <p:nvPr/>
          </p:nvSpPr>
          <p:spPr>
            <a:xfrm>
              <a:off x="4566025" y="3675675"/>
              <a:ext cx="618300" cy="608200"/>
            </a:xfrm>
            <a:custGeom>
              <a:rect b="b" l="l" r="r" t="t"/>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4434975" y="3447175"/>
              <a:ext cx="846800" cy="836700"/>
            </a:xfrm>
            <a:custGeom>
              <a:rect b="b" l="l" r="r" t="t"/>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4300575" y="3218700"/>
              <a:ext cx="1078650" cy="1065175"/>
            </a:xfrm>
            <a:custGeom>
              <a:rect b="b" l="l" r="r" t="t"/>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8"/>
            <p:cNvSpPr/>
            <p:nvPr/>
          </p:nvSpPr>
          <p:spPr>
            <a:xfrm>
              <a:off x="4169525" y="2990200"/>
              <a:ext cx="1307150" cy="1293675"/>
            </a:xfrm>
            <a:custGeom>
              <a:rect b="b" l="l" r="r" t="t"/>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4088875" y="2822200"/>
              <a:ext cx="1481875" cy="1461675"/>
            </a:xfrm>
            <a:custGeom>
              <a:rect b="b" l="l" r="r" t="t"/>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
            <p:cNvSpPr/>
            <p:nvPr/>
          </p:nvSpPr>
          <p:spPr>
            <a:xfrm>
              <a:off x="4102325" y="2761700"/>
              <a:ext cx="1565875" cy="1522175"/>
            </a:xfrm>
            <a:custGeom>
              <a:rect b="b" l="l" r="r" t="t"/>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
            <p:cNvSpPr/>
            <p:nvPr/>
          </p:nvSpPr>
          <p:spPr>
            <a:xfrm>
              <a:off x="4139275" y="2697875"/>
              <a:ext cx="1626375" cy="1586000"/>
            </a:xfrm>
            <a:custGeom>
              <a:rect b="b" l="l" r="r" t="t"/>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4172900" y="2637375"/>
              <a:ext cx="1690175" cy="1646500"/>
            </a:xfrm>
            <a:custGeom>
              <a:rect b="b" l="l" r="r" t="t"/>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4209850" y="2576900"/>
              <a:ext cx="1750675" cy="1706975"/>
            </a:xfrm>
            <a:custGeom>
              <a:rect b="b" l="l" r="r" t="t"/>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4243450" y="2513050"/>
              <a:ext cx="1814525" cy="1770825"/>
            </a:xfrm>
            <a:custGeom>
              <a:rect b="b" l="l" r="r" t="t"/>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4280425" y="2452575"/>
              <a:ext cx="1875000" cy="1831300"/>
            </a:xfrm>
            <a:custGeom>
              <a:rect b="b" l="l" r="r" t="t"/>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4314025" y="2392100"/>
              <a:ext cx="1935475" cy="1891775"/>
            </a:xfrm>
            <a:custGeom>
              <a:rect b="b" l="l" r="r" t="t"/>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8"/>
            <p:cNvSpPr/>
            <p:nvPr/>
          </p:nvSpPr>
          <p:spPr>
            <a:xfrm>
              <a:off x="4350975" y="2328250"/>
              <a:ext cx="1995975" cy="1955625"/>
            </a:xfrm>
            <a:custGeom>
              <a:rect b="b" l="l" r="r" t="t"/>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
            <p:cNvSpPr/>
            <p:nvPr/>
          </p:nvSpPr>
          <p:spPr>
            <a:xfrm>
              <a:off x="4384575" y="2267775"/>
              <a:ext cx="2059825" cy="2016100"/>
            </a:xfrm>
            <a:custGeom>
              <a:rect b="b" l="l" r="r" t="t"/>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
            <p:cNvSpPr/>
            <p:nvPr/>
          </p:nvSpPr>
          <p:spPr>
            <a:xfrm>
              <a:off x="4421550" y="2207275"/>
              <a:ext cx="2120300" cy="2076600"/>
            </a:xfrm>
            <a:custGeom>
              <a:rect b="b" l="l" r="r" t="t"/>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
            <p:cNvSpPr/>
            <p:nvPr/>
          </p:nvSpPr>
          <p:spPr>
            <a:xfrm>
              <a:off x="4458500" y="2146800"/>
              <a:ext cx="2130375" cy="2137075"/>
            </a:xfrm>
            <a:custGeom>
              <a:rect b="b" l="l" r="r" t="t"/>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8"/>
            <p:cNvSpPr/>
            <p:nvPr/>
          </p:nvSpPr>
          <p:spPr>
            <a:xfrm>
              <a:off x="4492100" y="2082950"/>
              <a:ext cx="2133750" cy="2163975"/>
            </a:xfrm>
            <a:custGeom>
              <a:rect b="b" l="l" r="r" t="t"/>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8"/>
            <p:cNvSpPr/>
            <p:nvPr/>
          </p:nvSpPr>
          <p:spPr>
            <a:xfrm>
              <a:off x="4529075" y="2022475"/>
              <a:ext cx="2130375" cy="2163975"/>
            </a:xfrm>
            <a:custGeom>
              <a:rect b="b" l="l" r="r" t="t"/>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8"/>
            <p:cNvSpPr/>
            <p:nvPr/>
          </p:nvSpPr>
          <p:spPr>
            <a:xfrm>
              <a:off x="4562675" y="1962000"/>
              <a:ext cx="2133725" cy="2160600"/>
            </a:xfrm>
            <a:custGeom>
              <a:rect b="b" l="l" r="r" t="t"/>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8"/>
            <p:cNvSpPr/>
            <p:nvPr/>
          </p:nvSpPr>
          <p:spPr>
            <a:xfrm>
              <a:off x="4599625" y="1898150"/>
              <a:ext cx="2130375" cy="2163975"/>
            </a:xfrm>
            <a:custGeom>
              <a:rect b="b" l="l" r="r" t="t"/>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8"/>
            <p:cNvSpPr/>
            <p:nvPr/>
          </p:nvSpPr>
          <p:spPr>
            <a:xfrm>
              <a:off x="4633225" y="1837675"/>
              <a:ext cx="2133750" cy="2163950"/>
            </a:xfrm>
            <a:custGeom>
              <a:rect b="b" l="l" r="r" t="t"/>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8"/>
            <p:cNvSpPr/>
            <p:nvPr/>
          </p:nvSpPr>
          <p:spPr>
            <a:xfrm>
              <a:off x="4670200" y="1777175"/>
              <a:ext cx="2130375" cy="2160625"/>
            </a:xfrm>
            <a:custGeom>
              <a:rect b="b" l="l" r="r" t="t"/>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8"/>
            <p:cNvSpPr/>
            <p:nvPr/>
          </p:nvSpPr>
          <p:spPr>
            <a:xfrm>
              <a:off x="4707150" y="1713350"/>
              <a:ext cx="2130375" cy="2163950"/>
            </a:xfrm>
            <a:custGeom>
              <a:rect b="b" l="l" r="r" t="t"/>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8"/>
            <p:cNvSpPr/>
            <p:nvPr/>
          </p:nvSpPr>
          <p:spPr>
            <a:xfrm>
              <a:off x="4740750" y="1652850"/>
              <a:ext cx="2130400" cy="2163975"/>
            </a:xfrm>
            <a:custGeom>
              <a:rect b="b" l="l" r="r" t="t"/>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8"/>
            <p:cNvSpPr/>
            <p:nvPr/>
          </p:nvSpPr>
          <p:spPr>
            <a:xfrm>
              <a:off x="4777725" y="1592375"/>
              <a:ext cx="2130375" cy="2160600"/>
            </a:xfrm>
            <a:custGeom>
              <a:rect b="b" l="l" r="r" t="t"/>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8"/>
            <p:cNvSpPr/>
            <p:nvPr/>
          </p:nvSpPr>
          <p:spPr>
            <a:xfrm>
              <a:off x="4811325" y="1531900"/>
              <a:ext cx="2133750" cy="2160600"/>
            </a:xfrm>
            <a:custGeom>
              <a:rect b="b" l="l" r="r" t="t"/>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8"/>
            <p:cNvSpPr/>
            <p:nvPr/>
          </p:nvSpPr>
          <p:spPr>
            <a:xfrm>
              <a:off x="4848275" y="1468050"/>
              <a:ext cx="2130400" cy="2163975"/>
            </a:xfrm>
            <a:custGeom>
              <a:rect b="b" l="l" r="r" t="t"/>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8"/>
            <p:cNvSpPr/>
            <p:nvPr/>
          </p:nvSpPr>
          <p:spPr>
            <a:xfrm>
              <a:off x="4881875" y="1431100"/>
              <a:ext cx="2133750" cy="2140425"/>
            </a:xfrm>
            <a:custGeom>
              <a:rect b="b" l="l" r="r" t="t"/>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8"/>
            <p:cNvSpPr/>
            <p:nvPr/>
          </p:nvSpPr>
          <p:spPr>
            <a:xfrm>
              <a:off x="4928925" y="1431100"/>
              <a:ext cx="2120300" cy="2076600"/>
            </a:xfrm>
            <a:custGeom>
              <a:rect b="b" l="l" r="r" t="t"/>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8"/>
            <p:cNvSpPr/>
            <p:nvPr/>
          </p:nvSpPr>
          <p:spPr>
            <a:xfrm>
              <a:off x="5026375" y="1431100"/>
              <a:ext cx="2059825" cy="2016100"/>
            </a:xfrm>
            <a:custGeom>
              <a:rect b="b" l="l" r="r" t="t"/>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8"/>
            <p:cNvSpPr/>
            <p:nvPr/>
          </p:nvSpPr>
          <p:spPr>
            <a:xfrm>
              <a:off x="5123825" y="1431100"/>
              <a:ext cx="1995975" cy="1955625"/>
            </a:xfrm>
            <a:custGeom>
              <a:rect b="b" l="l" r="r" t="t"/>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8"/>
            <p:cNvSpPr/>
            <p:nvPr/>
          </p:nvSpPr>
          <p:spPr>
            <a:xfrm>
              <a:off x="5221275" y="1431100"/>
              <a:ext cx="1935475" cy="1891775"/>
            </a:xfrm>
            <a:custGeom>
              <a:rect b="b" l="l" r="r" t="t"/>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8"/>
            <p:cNvSpPr/>
            <p:nvPr/>
          </p:nvSpPr>
          <p:spPr>
            <a:xfrm>
              <a:off x="5318700" y="1431100"/>
              <a:ext cx="1875025" cy="1831300"/>
            </a:xfrm>
            <a:custGeom>
              <a:rect b="b" l="l" r="r" t="t"/>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8"/>
            <p:cNvSpPr/>
            <p:nvPr/>
          </p:nvSpPr>
          <p:spPr>
            <a:xfrm>
              <a:off x="5416150" y="1431100"/>
              <a:ext cx="1811175" cy="1770825"/>
            </a:xfrm>
            <a:custGeom>
              <a:rect b="b" l="l" r="r" t="t"/>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8"/>
            <p:cNvSpPr/>
            <p:nvPr/>
          </p:nvSpPr>
          <p:spPr>
            <a:xfrm>
              <a:off x="5510250" y="1431100"/>
              <a:ext cx="1754025" cy="1706975"/>
            </a:xfrm>
            <a:custGeom>
              <a:rect b="b" l="l" r="r" t="t"/>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8"/>
            <p:cNvSpPr/>
            <p:nvPr/>
          </p:nvSpPr>
          <p:spPr>
            <a:xfrm>
              <a:off x="5607675" y="1431100"/>
              <a:ext cx="1690200" cy="1646500"/>
            </a:xfrm>
            <a:custGeom>
              <a:rect b="b" l="l" r="r" t="t"/>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8"/>
            <p:cNvSpPr/>
            <p:nvPr/>
          </p:nvSpPr>
          <p:spPr>
            <a:xfrm>
              <a:off x="5705125" y="1431100"/>
              <a:ext cx="1629725" cy="1586000"/>
            </a:xfrm>
            <a:custGeom>
              <a:rect b="b" l="l" r="r" t="t"/>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8"/>
            <p:cNvSpPr/>
            <p:nvPr/>
          </p:nvSpPr>
          <p:spPr>
            <a:xfrm>
              <a:off x="5802575" y="1431100"/>
              <a:ext cx="1565875" cy="1525525"/>
            </a:xfrm>
            <a:custGeom>
              <a:rect b="b" l="l" r="r" t="t"/>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8"/>
            <p:cNvSpPr/>
            <p:nvPr/>
          </p:nvSpPr>
          <p:spPr>
            <a:xfrm>
              <a:off x="5900025" y="1431100"/>
              <a:ext cx="1481850" cy="1461675"/>
            </a:xfrm>
            <a:custGeom>
              <a:rect b="b" l="l" r="r" t="t"/>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8"/>
            <p:cNvSpPr/>
            <p:nvPr/>
          </p:nvSpPr>
          <p:spPr>
            <a:xfrm>
              <a:off x="5997475" y="1431100"/>
              <a:ext cx="1307125" cy="1297025"/>
            </a:xfrm>
            <a:custGeom>
              <a:rect b="b" l="l" r="r" t="t"/>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8"/>
            <p:cNvSpPr/>
            <p:nvPr/>
          </p:nvSpPr>
          <p:spPr>
            <a:xfrm>
              <a:off x="6094900" y="1431100"/>
              <a:ext cx="1075300" cy="1065175"/>
            </a:xfrm>
            <a:custGeom>
              <a:rect b="b" l="l" r="r" t="t"/>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8"/>
            <p:cNvSpPr/>
            <p:nvPr/>
          </p:nvSpPr>
          <p:spPr>
            <a:xfrm>
              <a:off x="6189000" y="1431100"/>
              <a:ext cx="850150" cy="836700"/>
            </a:xfrm>
            <a:custGeom>
              <a:rect b="b" l="l" r="r" t="t"/>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8"/>
            <p:cNvSpPr/>
            <p:nvPr/>
          </p:nvSpPr>
          <p:spPr>
            <a:xfrm>
              <a:off x="6286450" y="1431100"/>
              <a:ext cx="618300" cy="608200"/>
            </a:xfrm>
            <a:custGeom>
              <a:rect b="b" l="l" r="r" t="t"/>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8"/>
            <p:cNvSpPr/>
            <p:nvPr/>
          </p:nvSpPr>
          <p:spPr>
            <a:xfrm>
              <a:off x="6383900" y="1431100"/>
              <a:ext cx="389800" cy="376350"/>
            </a:xfrm>
            <a:custGeom>
              <a:rect b="b" l="l" r="r" t="t"/>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8"/>
            <p:cNvSpPr/>
            <p:nvPr/>
          </p:nvSpPr>
          <p:spPr>
            <a:xfrm>
              <a:off x="6481325" y="1431100"/>
              <a:ext cx="157950" cy="147850"/>
            </a:xfrm>
            <a:custGeom>
              <a:rect b="b" l="l" r="r" t="t"/>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3" name="Google Shape;963;p8"/>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8"/>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8"/>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8"/>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7" name="Google Shape;967;p8"/>
          <p:cNvGrpSpPr/>
          <p:nvPr/>
        </p:nvGrpSpPr>
        <p:grpSpPr>
          <a:xfrm flipH="1" rot="10800000">
            <a:off x="8218343" y="4123089"/>
            <a:ext cx="685311" cy="593092"/>
            <a:chOff x="238125" y="1431100"/>
            <a:chExt cx="3296350" cy="2852775"/>
          </a:xfrm>
        </p:grpSpPr>
        <p:sp>
          <p:nvSpPr>
            <p:cNvPr id="968" name="Google Shape;968;p8"/>
            <p:cNvSpPr/>
            <p:nvPr/>
          </p:nvSpPr>
          <p:spPr>
            <a:xfrm>
              <a:off x="980725" y="4136025"/>
              <a:ext cx="157950" cy="147850"/>
            </a:xfrm>
            <a:custGeom>
              <a:rect b="b" l="l" r="r" t="t"/>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8"/>
            <p:cNvSpPr/>
            <p:nvPr/>
          </p:nvSpPr>
          <p:spPr>
            <a:xfrm>
              <a:off x="849675" y="3907525"/>
              <a:ext cx="386425" cy="376350"/>
            </a:xfrm>
            <a:custGeom>
              <a:rect b="b" l="l" r="r" t="t"/>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8"/>
            <p:cNvSpPr/>
            <p:nvPr/>
          </p:nvSpPr>
          <p:spPr>
            <a:xfrm>
              <a:off x="715250" y="3675675"/>
              <a:ext cx="618300" cy="608200"/>
            </a:xfrm>
            <a:custGeom>
              <a:rect b="b" l="l" r="r" t="t"/>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8"/>
            <p:cNvSpPr/>
            <p:nvPr/>
          </p:nvSpPr>
          <p:spPr>
            <a:xfrm>
              <a:off x="584200" y="3447175"/>
              <a:ext cx="846800" cy="836700"/>
            </a:xfrm>
            <a:custGeom>
              <a:rect b="b" l="l" r="r" t="t"/>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8"/>
            <p:cNvSpPr/>
            <p:nvPr/>
          </p:nvSpPr>
          <p:spPr>
            <a:xfrm>
              <a:off x="449800" y="3218700"/>
              <a:ext cx="1078650" cy="1065175"/>
            </a:xfrm>
            <a:custGeom>
              <a:rect b="b" l="l" r="r" t="t"/>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8"/>
            <p:cNvSpPr/>
            <p:nvPr/>
          </p:nvSpPr>
          <p:spPr>
            <a:xfrm>
              <a:off x="318750" y="2990200"/>
              <a:ext cx="1307150" cy="1293675"/>
            </a:xfrm>
            <a:custGeom>
              <a:rect b="b" l="l" r="r" t="t"/>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8"/>
            <p:cNvSpPr/>
            <p:nvPr/>
          </p:nvSpPr>
          <p:spPr>
            <a:xfrm>
              <a:off x="1286500" y="3964650"/>
              <a:ext cx="436850" cy="319225"/>
            </a:xfrm>
            <a:custGeom>
              <a:rect b="b" l="l" r="r" t="t"/>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8"/>
            <p:cNvSpPr/>
            <p:nvPr/>
          </p:nvSpPr>
          <p:spPr>
            <a:xfrm>
              <a:off x="238125" y="2822200"/>
              <a:ext cx="924075" cy="1008075"/>
            </a:xfrm>
            <a:custGeom>
              <a:rect b="b" l="l" r="r" t="t"/>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8"/>
            <p:cNvSpPr/>
            <p:nvPr/>
          </p:nvSpPr>
          <p:spPr>
            <a:xfrm>
              <a:off x="1383925" y="3964650"/>
              <a:ext cx="433500" cy="319225"/>
            </a:xfrm>
            <a:custGeom>
              <a:rect b="b" l="l" r="r" t="t"/>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8"/>
            <p:cNvSpPr/>
            <p:nvPr/>
          </p:nvSpPr>
          <p:spPr>
            <a:xfrm>
              <a:off x="251550" y="2761700"/>
              <a:ext cx="779600" cy="840075"/>
            </a:xfrm>
            <a:custGeom>
              <a:rect b="b" l="l" r="r" t="t"/>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8"/>
            <p:cNvSpPr/>
            <p:nvPr/>
          </p:nvSpPr>
          <p:spPr>
            <a:xfrm>
              <a:off x="288525" y="2697875"/>
              <a:ext cx="608200" cy="675400"/>
            </a:xfrm>
            <a:custGeom>
              <a:rect b="b" l="l" r="r" t="t"/>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8"/>
            <p:cNvSpPr/>
            <p:nvPr/>
          </p:nvSpPr>
          <p:spPr>
            <a:xfrm>
              <a:off x="1481375" y="3964650"/>
              <a:ext cx="433500" cy="319225"/>
            </a:xfrm>
            <a:custGeom>
              <a:rect b="b" l="l" r="r" t="t"/>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8"/>
            <p:cNvSpPr/>
            <p:nvPr/>
          </p:nvSpPr>
          <p:spPr>
            <a:xfrm>
              <a:off x="1578825" y="3964650"/>
              <a:ext cx="433500" cy="319225"/>
            </a:xfrm>
            <a:custGeom>
              <a:rect b="b" l="l" r="r" t="t"/>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8"/>
            <p:cNvSpPr/>
            <p:nvPr/>
          </p:nvSpPr>
          <p:spPr>
            <a:xfrm>
              <a:off x="322125" y="2637375"/>
              <a:ext cx="443550" cy="504050"/>
            </a:xfrm>
            <a:custGeom>
              <a:rect b="b" l="l" r="r" t="t"/>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8"/>
            <p:cNvSpPr/>
            <p:nvPr/>
          </p:nvSpPr>
          <p:spPr>
            <a:xfrm>
              <a:off x="359075" y="2576900"/>
              <a:ext cx="275575" cy="336050"/>
            </a:xfrm>
            <a:custGeom>
              <a:rect b="b" l="l" r="r" t="t"/>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8"/>
            <p:cNvSpPr/>
            <p:nvPr/>
          </p:nvSpPr>
          <p:spPr>
            <a:xfrm>
              <a:off x="1676275" y="3964650"/>
              <a:ext cx="433475" cy="319225"/>
            </a:xfrm>
            <a:custGeom>
              <a:rect b="b" l="l" r="r" t="t"/>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8"/>
            <p:cNvSpPr/>
            <p:nvPr/>
          </p:nvSpPr>
          <p:spPr>
            <a:xfrm>
              <a:off x="392675" y="2513050"/>
              <a:ext cx="275575" cy="309175"/>
            </a:xfrm>
            <a:custGeom>
              <a:rect b="b" l="l" r="r" t="t"/>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8"/>
            <p:cNvSpPr/>
            <p:nvPr/>
          </p:nvSpPr>
          <p:spPr>
            <a:xfrm>
              <a:off x="1773725" y="3964650"/>
              <a:ext cx="433475" cy="319225"/>
            </a:xfrm>
            <a:custGeom>
              <a:rect b="b" l="l" r="r" t="t"/>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8"/>
            <p:cNvSpPr/>
            <p:nvPr/>
          </p:nvSpPr>
          <p:spPr>
            <a:xfrm>
              <a:off x="429650" y="24525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8"/>
            <p:cNvSpPr/>
            <p:nvPr/>
          </p:nvSpPr>
          <p:spPr>
            <a:xfrm>
              <a:off x="1871150" y="3964650"/>
              <a:ext cx="433500" cy="319225"/>
            </a:xfrm>
            <a:custGeom>
              <a:rect b="b" l="l" r="r" t="t"/>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8"/>
            <p:cNvSpPr/>
            <p:nvPr/>
          </p:nvSpPr>
          <p:spPr>
            <a:xfrm>
              <a:off x="1965250" y="3964650"/>
              <a:ext cx="436850" cy="319225"/>
            </a:xfrm>
            <a:custGeom>
              <a:rect b="b" l="l" r="r" t="t"/>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8"/>
            <p:cNvSpPr/>
            <p:nvPr/>
          </p:nvSpPr>
          <p:spPr>
            <a:xfrm>
              <a:off x="466600" y="23921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8"/>
            <p:cNvSpPr/>
            <p:nvPr/>
          </p:nvSpPr>
          <p:spPr>
            <a:xfrm>
              <a:off x="2062700" y="3964650"/>
              <a:ext cx="433475" cy="319225"/>
            </a:xfrm>
            <a:custGeom>
              <a:rect b="b" l="l" r="r" t="t"/>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8"/>
            <p:cNvSpPr/>
            <p:nvPr/>
          </p:nvSpPr>
          <p:spPr>
            <a:xfrm>
              <a:off x="500200" y="2328250"/>
              <a:ext cx="275575" cy="309150"/>
            </a:xfrm>
            <a:custGeom>
              <a:rect b="b" l="l" r="r" t="t"/>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8"/>
            <p:cNvSpPr/>
            <p:nvPr/>
          </p:nvSpPr>
          <p:spPr>
            <a:xfrm>
              <a:off x="537175" y="2267775"/>
              <a:ext cx="275550" cy="305800"/>
            </a:xfrm>
            <a:custGeom>
              <a:rect b="b" l="l" r="r" t="t"/>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8"/>
            <p:cNvSpPr/>
            <p:nvPr/>
          </p:nvSpPr>
          <p:spPr>
            <a:xfrm>
              <a:off x="2160150" y="3964650"/>
              <a:ext cx="433475" cy="319225"/>
            </a:xfrm>
            <a:custGeom>
              <a:rect b="b" l="l" r="r" t="t"/>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8"/>
            <p:cNvSpPr/>
            <p:nvPr/>
          </p:nvSpPr>
          <p:spPr>
            <a:xfrm>
              <a:off x="570775" y="2207275"/>
              <a:ext cx="275550" cy="305800"/>
            </a:xfrm>
            <a:custGeom>
              <a:rect b="b" l="l" r="r" t="t"/>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8"/>
            <p:cNvSpPr/>
            <p:nvPr/>
          </p:nvSpPr>
          <p:spPr>
            <a:xfrm>
              <a:off x="2257575" y="3964650"/>
              <a:ext cx="433500" cy="319225"/>
            </a:xfrm>
            <a:custGeom>
              <a:rect b="b" l="l" r="r" t="t"/>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8"/>
            <p:cNvSpPr/>
            <p:nvPr/>
          </p:nvSpPr>
          <p:spPr>
            <a:xfrm>
              <a:off x="2355025" y="3964650"/>
              <a:ext cx="383100" cy="319225"/>
            </a:xfrm>
            <a:custGeom>
              <a:rect b="b" l="l" r="r" t="t"/>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8"/>
            <p:cNvSpPr/>
            <p:nvPr/>
          </p:nvSpPr>
          <p:spPr>
            <a:xfrm>
              <a:off x="607725" y="2146800"/>
              <a:ext cx="275575" cy="305800"/>
            </a:xfrm>
            <a:custGeom>
              <a:rect b="b" l="l" r="r" t="t"/>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8"/>
            <p:cNvSpPr/>
            <p:nvPr/>
          </p:nvSpPr>
          <p:spPr>
            <a:xfrm>
              <a:off x="2452475" y="3941125"/>
              <a:ext cx="322600" cy="305800"/>
            </a:xfrm>
            <a:custGeom>
              <a:rect b="b" l="l" r="r" t="t"/>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8"/>
            <p:cNvSpPr/>
            <p:nvPr/>
          </p:nvSpPr>
          <p:spPr>
            <a:xfrm>
              <a:off x="641325" y="2082950"/>
              <a:ext cx="275575" cy="305800"/>
            </a:xfrm>
            <a:custGeom>
              <a:rect b="b" l="l" r="r" t="t"/>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8"/>
            <p:cNvSpPr/>
            <p:nvPr/>
          </p:nvSpPr>
          <p:spPr>
            <a:xfrm>
              <a:off x="678300" y="2022475"/>
              <a:ext cx="275550" cy="305800"/>
            </a:xfrm>
            <a:custGeom>
              <a:rect b="b" l="l" r="r" t="t"/>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8"/>
            <p:cNvSpPr/>
            <p:nvPr/>
          </p:nvSpPr>
          <p:spPr>
            <a:xfrm>
              <a:off x="2533125" y="3877275"/>
              <a:ext cx="275550" cy="309175"/>
            </a:xfrm>
            <a:custGeom>
              <a:rect b="b" l="l" r="r" t="t"/>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8"/>
            <p:cNvSpPr/>
            <p:nvPr/>
          </p:nvSpPr>
          <p:spPr>
            <a:xfrm>
              <a:off x="2570075" y="3816800"/>
              <a:ext cx="275575" cy="305800"/>
            </a:xfrm>
            <a:custGeom>
              <a:rect b="b" l="l" r="r" t="t"/>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8"/>
            <p:cNvSpPr/>
            <p:nvPr/>
          </p:nvSpPr>
          <p:spPr>
            <a:xfrm>
              <a:off x="711900" y="1962000"/>
              <a:ext cx="275550" cy="305800"/>
            </a:xfrm>
            <a:custGeom>
              <a:rect b="b" l="l" r="r" t="t"/>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8"/>
            <p:cNvSpPr/>
            <p:nvPr/>
          </p:nvSpPr>
          <p:spPr>
            <a:xfrm>
              <a:off x="2603675" y="37563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8"/>
            <p:cNvSpPr/>
            <p:nvPr/>
          </p:nvSpPr>
          <p:spPr>
            <a:xfrm>
              <a:off x="748850" y="1898150"/>
              <a:ext cx="275575" cy="309150"/>
            </a:xfrm>
            <a:custGeom>
              <a:rect b="b" l="l" r="r" t="t"/>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8"/>
            <p:cNvSpPr/>
            <p:nvPr/>
          </p:nvSpPr>
          <p:spPr>
            <a:xfrm>
              <a:off x="2640650" y="36924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8"/>
            <p:cNvSpPr/>
            <p:nvPr/>
          </p:nvSpPr>
          <p:spPr>
            <a:xfrm>
              <a:off x="785825" y="1837675"/>
              <a:ext cx="275550" cy="305800"/>
            </a:xfrm>
            <a:custGeom>
              <a:rect b="b" l="l" r="r" t="t"/>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8"/>
            <p:cNvSpPr/>
            <p:nvPr/>
          </p:nvSpPr>
          <p:spPr>
            <a:xfrm>
              <a:off x="2677600" y="3632000"/>
              <a:ext cx="275575" cy="305800"/>
            </a:xfrm>
            <a:custGeom>
              <a:rect b="b" l="l" r="r" t="t"/>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8"/>
            <p:cNvSpPr/>
            <p:nvPr/>
          </p:nvSpPr>
          <p:spPr>
            <a:xfrm>
              <a:off x="819425" y="1777175"/>
              <a:ext cx="275550" cy="305800"/>
            </a:xfrm>
            <a:custGeom>
              <a:rect b="b" l="l" r="r" t="t"/>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8"/>
            <p:cNvSpPr/>
            <p:nvPr/>
          </p:nvSpPr>
          <p:spPr>
            <a:xfrm>
              <a:off x="2711200" y="35715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8"/>
            <p:cNvSpPr/>
            <p:nvPr/>
          </p:nvSpPr>
          <p:spPr>
            <a:xfrm>
              <a:off x="856375" y="1713350"/>
              <a:ext cx="275575" cy="309150"/>
            </a:xfrm>
            <a:custGeom>
              <a:rect b="b" l="l" r="r" t="t"/>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8"/>
            <p:cNvSpPr/>
            <p:nvPr/>
          </p:nvSpPr>
          <p:spPr>
            <a:xfrm>
              <a:off x="890000" y="1652850"/>
              <a:ext cx="275550" cy="305800"/>
            </a:xfrm>
            <a:custGeom>
              <a:rect b="b" l="l" r="r" t="t"/>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8"/>
            <p:cNvSpPr/>
            <p:nvPr/>
          </p:nvSpPr>
          <p:spPr>
            <a:xfrm>
              <a:off x="2748175" y="3511025"/>
              <a:ext cx="275550" cy="305800"/>
            </a:xfrm>
            <a:custGeom>
              <a:rect b="b" l="l" r="r" t="t"/>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8"/>
            <p:cNvSpPr/>
            <p:nvPr/>
          </p:nvSpPr>
          <p:spPr>
            <a:xfrm>
              <a:off x="2781775" y="3447175"/>
              <a:ext cx="275550" cy="305800"/>
            </a:xfrm>
            <a:custGeom>
              <a:rect b="b" l="l" r="r" t="t"/>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8"/>
            <p:cNvSpPr/>
            <p:nvPr/>
          </p:nvSpPr>
          <p:spPr>
            <a:xfrm>
              <a:off x="926950" y="1592375"/>
              <a:ext cx="275550" cy="305800"/>
            </a:xfrm>
            <a:custGeom>
              <a:rect b="b" l="l" r="r" t="t"/>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8"/>
            <p:cNvSpPr/>
            <p:nvPr/>
          </p:nvSpPr>
          <p:spPr>
            <a:xfrm>
              <a:off x="960550" y="1531900"/>
              <a:ext cx="275550" cy="305800"/>
            </a:xfrm>
            <a:custGeom>
              <a:rect b="b" l="l" r="r" t="t"/>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8"/>
            <p:cNvSpPr/>
            <p:nvPr/>
          </p:nvSpPr>
          <p:spPr>
            <a:xfrm>
              <a:off x="2818725" y="3386700"/>
              <a:ext cx="275575" cy="305800"/>
            </a:xfrm>
            <a:custGeom>
              <a:rect b="b" l="l" r="r" t="t"/>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8"/>
            <p:cNvSpPr/>
            <p:nvPr/>
          </p:nvSpPr>
          <p:spPr>
            <a:xfrm>
              <a:off x="997525" y="1468050"/>
              <a:ext cx="322600" cy="305800"/>
            </a:xfrm>
            <a:custGeom>
              <a:rect b="b" l="l" r="r" t="t"/>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8"/>
            <p:cNvSpPr/>
            <p:nvPr/>
          </p:nvSpPr>
          <p:spPr>
            <a:xfrm>
              <a:off x="2852325" y="3326225"/>
              <a:ext cx="275575" cy="305800"/>
            </a:xfrm>
            <a:custGeom>
              <a:rect b="b" l="l" r="r" t="t"/>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8"/>
            <p:cNvSpPr/>
            <p:nvPr/>
          </p:nvSpPr>
          <p:spPr>
            <a:xfrm>
              <a:off x="1034475" y="1431100"/>
              <a:ext cx="383075" cy="319225"/>
            </a:xfrm>
            <a:custGeom>
              <a:rect b="b" l="l" r="r" t="t"/>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8"/>
            <p:cNvSpPr/>
            <p:nvPr/>
          </p:nvSpPr>
          <p:spPr>
            <a:xfrm>
              <a:off x="2889300" y="3262375"/>
              <a:ext cx="275550" cy="309150"/>
            </a:xfrm>
            <a:custGeom>
              <a:rect b="b" l="l" r="r" t="t"/>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8"/>
            <p:cNvSpPr/>
            <p:nvPr/>
          </p:nvSpPr>
          <p:spPr>
            <a:xfrm>
              <a:off x="1078150" y="1431100"/>
              <a:ext cx="436850" cy="319225"/>
            </a:xfrm>
            <a:custGeom>
              <a:rect b="b" l="l" r="r" t="t"/>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8"/>
            <p:cNvSpPr/>
            <p:nvPr/>
          </p:nvSpPr>
          <p:spPr>
            <a:xfrm>
              <a:off x="2926250" y="3201900"/>
              <a:ext cx="272200" cy="305800"/>
            </a:xfrm>
            <a:custGeom>
              <a:rect b="b" l="l" r="r" t="t"/>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8"/>
            <p:cNvSpPr/>
            <p:nvPr/>
          </p:nvSpPr>
          <p:spPr>
            <a:xfrm>
              <a:off x="1175600" y="1431100"/>
              <a:ext cx="436850" cy="319225"/>
            </a:xfrm>
            <a:custGeom>
              <a:rect b="b" l="l" r="r" t="t"/>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8"/>
            <p:cNvSpPr/>
            <p:nvPr/>
          </p:nvSpPr>
          <p:spPr>
            <a:xfrm>
              <a:off x="2959850" y="3141400"/>
              <a:ext cx="275575" cy="305800"/>
            </a:xfrm>
            <a:custGeom>
              <a:rect b="b" l="l" r="r" t="t"/>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8"/>
            <p:cNvSpPr/>
            <p:nvPr/>
          </p:nvSpPr>
          <p:spPr>
            <a:xfrm>
              <a:off x="2996825" y="3077575"/>
              <a:ext cx="275550" cy="309150"/>
            </a:xfrm>
            <a:custGeom>
              <a:rect b="b" l="l" r="r" t="t"/>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8"/>
            <p:cNvSpPr/>
            <p:nvPr/>
          </p:nvSpPr>
          <p:spPr>
            <a:xfrm>
              <a:off x="1273050" y="1431100"/>
              <a:ext cx="433500" cy="319225"/>
            </a:xfrm>
            <a:custGeom>
              <a:rect b="b" l="l" r="r" t="t"/>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8"/>
            <p:cNvSpPr/>
            <p:nvPr/>
          </p:nvSpPr>
          <p:spPr>
            <a:xfrm>
              <a:off x="1370500" y="1431100"/>
              <a:ext cx="433475" cy="319225"/>
            </a:xfrm>
            <a:custGeom>
              <a:rect b="b" l="l" r="r" t="t"/>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8"/>
            <p:cNvSpPr/>
            <p:nvPr/>
          </p:nvSpPr>
          <p:spPr>
            <a:xfrm>
              <a:off x="3030425" y="3017075"/>
              <a:ext cx="275550" cy="305800"/>
            </a:xfrm>
            <a:custGeom>
              <a:rect b="b" l="l" r="r" t="t"/>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8"/>
            <p:cNvSpPr/>
            <p:nvPr/>
          </p:nvSpPr>
          <p:spPr>
            <a:xfrm>
              <a:off x="1467950" y="1431100"/>
              <a:ext cx="433475" cy="319225"/>
            </a:xfrm>
            <a:custGeom>
              <a:rect b="b" l="l" r="r" t="t"/>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8"/>
            <p:cNvSpPr/>
            <p:nvPr/>
          </p:nvSpPr>
          <p:spPr>
            <a:xfrm>
              <a:off x="3067375" y="2956600"/>
              <a:ext cx="275575" cy="305800"/>
            </a:xfrm>
            <a:custGeom>
              <a:rect b="b" l="l" r="r" t="t"/>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8"/>
            <p:cNvSpPr/>
            <p:nvPr/>
          </p:nvSpPr>
          <p:spPr>
            <a:xfrm>
              <a:off x="1565375" y="1431100"/>
              <a:ext cx="433500" cy="319225"/>
            </a:xfrm>
            <a:custGeom>
              <a:rect b="b" l="l" r="r" t="t"/>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8"/>
            <p:cNvSpPr/>
            <p:nvPr/>
          </p:nvSpPr>
          <p:spPr>
            <a:xfrm>
              <a:off x="3101000" y="2896125"/>
              <a:ext cx="275550" cy="305800"/>
            </a:xfrm>
            <a:custGeom>
              <a:rect b="b" l="l" r="r" t="t"/>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8"/>
            <p:cNvSpPr/>
            <p:nvPr/>
          </p:nvSpPr>
          <p:spPr>
            <a:xfrm>
              <a:off x="3137950" y="2802025"/>
              <a:ext cx="275550" cy="336050"/>
            </a:xfrm>
            <a:custGeom>
              <a:rect b="b" l="l" r="r" t="t"/>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8"/>
            <p:cNvSpPr/>
            <p:nvPr/>
          </p:nvSpPr>
          <p:spPr>
            <a:xfrm>
              <a:off x="1662825" y="1431100"/>
              <a:ext cx="433500" cy="319225"/>
            </a:xfrm>
            <a:custGeom>
              <a:rect b="b" l="l" r="r" t="t"/>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8"/>
            <p:cNvSpPr/>
            <p:nvPr/>
          </p:nvSpPr>
          <p:spPr>
            <a:xfrm>
              <a:off x="3006900" y="2573550"/>
              <a:ext cx="440200" cy="504050"/>
            </a:xfrm>
            <a:custGeom>
              <a:rect b="b" l="l" r="r" t="t"/>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8"/>
            <p:cNvSpPr/>
            <p:nvPr/>
          </p:nvSpPr>
          <p:spPr>
            <a:xfrm>
              <a:off x="1760275" y="1431100"/>
              <a:ext cx="433500" cy="319225"/>
            </a:xfrm>
            <a:custGeom>
              <a:rect b="b" l="l" r="r" t="t"/>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8"/>
            <p:cNvSpPr/>
            <p:nvPr/>
          </p:nvSpPr>
          <p:spPr>
            <a:xfrm>
              <a:off x="1854350" y="1431100"/>
              <a:ext cx="436850" cy="319225"/>
            </a:xfrm>
            <a:custGeom>
              <a:rect b="b" l="l" r="r" t="t"/>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8"/>
            <p:cNvSpPr/>
            <p:nvPr/>
          </p:nvSpPr>
          <p:spPr>
            <a:xfrm>
              <a:off x="2872500" y="2345050"/>
              <a:ext cx="611575" cy="672050"/>
            </a:xfrm>
            <a:custGeom>
              <a:rect b="b" l="l" r="r" t="t"/>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8"/>
            <p:cNvSpPr/>
            <p:nvPr/>
          </p:nvSpPr>
          <p:spPr>
            <a:xfrm>
              <a:off x="2741450" y="2113200"/>
              <a:ext cx="779575" cy="843425"/>
            </a:xfrm>
            <a:custGeom>
              <a:rect b="b" l="l" r="r" t="t"/>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8"/>
            <p:cNvSpPr/>
            <p:nvPr/>
          </p:nvSpPr>
          <p:spPr>
            <a:xfrm>
              <a:off x="1951800" y="1431100"/>
              <a:ext cx="433500" cy="319225"/>
            </a:xfrm>
            <a:custGeom>
              <a:rect b="b" l="l" r="r" t="t"/>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8"/>
            <p:cNvSpPr/>
            <p:nvPr/>
          </p:nvSpPr>
          <p:spPr>
            <a:xfrm>
              <a:off x="2049250" y="1431100"/>
              <a:ext cx="433500" cy="319225"/>
            </a:xfrm>
            <a:custGeom>
              <a:rect b="b" l="l" r="r" t="t"/>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8"/>
            <p:cNvSpPr/>
            <p:nvPr/>
          </p:nvSpPr>
          <p:spPr>
            <a:xfrm>
              <a:off x="2610400" y="1884700"/>
              <a:ext cx="924075" cy="1008075"/>
            </a:xfrm>
            <a:custGeom>
              <a:rect b="b" l="l" r="r" t="t"/>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8"/>
            <p:cNvSpPr/>
            <p:nvPr/>
          </p:nvSpPr>
          <p:spPr>
            <a:xfrm>
              <a:off x="2146700" y="1431100"/>
              <a:ext cx="1307125" cy="1297025"/>
            </a:xfrm>
            <a:custGeom>
              <a:rect b="b" l="l" r="r" t="t"/>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8"/>
            <p:cNvSpPr/>
            <p:nvPr/>
          </p:nvSpPr>
          <p:spPr>
            <a:xfrm>
              <a:off x="2244150" y="1431100"/>
              <a:ext cx="1075275" cy="1065175"/>
            </a:xfrm>
            <a:custGeom>
              <a:rect b="b" l="l" r="r" t="t"/>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8"/>
            <p:cNvSpPr/>
            <p:nvPr/>
          </p:nvSpPr>
          <p:spPr>
            <a:xfrm>
              <a:off x="2341575" y="1431100"/>
              <a:ext cx="846800" cy="836700"/>
            </a:xfrm>
            <a:custGeom>
              <a:rect b="b" l="l" r="r" t="t"/>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8"/>
            <p:cNvSpPr/>
            <p:nvPr/>
          </p:nvSpPr>
          <p:spPr>
            <a:xfrm>
              <a:off x="2439025" y="1431100"/>
              <a:ext cx="618300" cy="608200"/>
            </a:xfrm>
            <a:custGeom>
              <a:rect b="b" l="l" r="r" t="t"/>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8"/>
            <p:cNvSpPr/>
            <p:nvPr/>
          </p:nvSpPr>
          <p:spPr>
            <a:xfrm>
              <a:off x="2533125" y="1431100"/>
              <a:ext cx="389800" cy="376350"/>
            </a:xfrm>
            <a:custGeom>
              <a:rect b="b" l="l" r="r" t="t"/>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8"/>
            <p:cNvSpPr/>
            <p:nvPr/>
          </p:nvSpPr>
          <p:spPr>
            <a:xfrm>
              <a:off x="2630575" y="1431100"/>
              <a:ext cx="161300" cy="147850"/>
            </a:xfrm>
            <a:custGeom>
              <a:rect b="b" l="l" r="r" t="t"/>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0" name="Google Shape;1050;p8"/>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8"/>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8"/>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8"/>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4" name="Google Shape;1054;p8"/>
          <p:cNvPicPr preferRelativeResize="0"/>
          <p:nvPr/>
        </p:nvPicPr>
        <p:blipFill rotWithShape="1">
          <a:blip r:embed="rId2">
            <a:alphaModFix/>
          </a:blip>
          <a:srcRect b="31032" l="0" r="0" t="0"/>
          <a:stretch/>
        </p:blipFill>
        <p:spPr>
          <a:xfrm>
            <a:off x="496669" y="235871"/>
            <a:ext cx="708522" cy="799611"/>
          </a:xfrm>
          <a:prstGeom prst="rect">
            <a:avLst/>
          </a:prstGeom>
          <a:noFill/>
          <a:ln>
            <a:noFill/>
          </a:ln>
        </p:spPr>
      </p:pic>
      <p:sp>
        <p:nvSpPr>
          <p:cNvPr id="1055" name="Google Shape;1055;p8"/>
          <p:cNvSpPr/>
          <p:nvPr/>
        </p:nvSpPr>
        <p:spPr>
          <a:xfrm>
            <a:off x="1418723" y="83785"/>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6" name="Google Shape;1056;p8"/>
          <p:cNvGrpSpPr/>
          <p:nvPr/>
        </p:nvGrpSpPr>
        <p:grpSpPr>
          <a:xfrm>
            <a:off x="8423195" y="4261410"/>
            <a:ext cx="280482" cy="332772"/>
            <a:chOff x="5241175" y="4959100"/>
            <a:chExt cx="539775" cy="517775"/>
          </a:xfrm>
        </p:grpSpPr>
        <p:sp>
          <p:nvSpPr>
            <p:cNvPr id="1057" name="Google Shape;1057;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63" name="Google Shape;1063;p8"/>
          <p:cNvPicPr preferRelativeResize="0"/>
          <p:nvPr/>
        </p:nvPicPr>
        <p:blipFill rotWithShape="1">
          <a:blip r:embed="rId3">
            <a:alphaModFix/>
          </a:blip>
          <a:srcRect b="0" l="0" r="0" t="0"/>
          <a:stretch/>
        </p:blipFill>
        <p:spPr>
          <a:xfrm>
            <a:off x="40152" y="946565"/>
            <a:ext cx="390342" cy="390342"/>
          </a:xfrm>
          <a:prstGeom prst="rect">
            <a:avLst/>
          </a:prstGeom>
          <a:noFill/>
          <a:ln>
            <a:noFill/>
          </a:ln>
        </p:spPr>
      </p:pic>
      <p:grpSp>
        <p:nvGrpSpPr>
          <p:cNvPr id="1064" name="Google Shape;1064;p8"/>
          <p:cNvGrpSpPr/>
          <p:nvPr/>
        </p:nvGrpSpPr>
        <p:grpSpPr>
          <a:xfrm>
            <a:off x="8866870" y="4543782"/>
            <a:ext cx="247469" cy="392302"/>
            <a:chOff x="6718575" y="2318625"/>
            <a:chExt cx="256950" cy="407375"/>
          </a:xfrm>
        </p:grpSpPr>
        <p:sp>
          <p:nvSpPr>
            <p:cNvPr id="1065" name="Google Shape;1065;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3" name="Shape 1073"/>
        <p:cNvGrpSpPr/>
        <p:nvPr/>
      </p:nvGrpSpPr>
      <p:grpSpPr>
        <a:xfrm>
          <a:off x="0" y="0"/>
          <a:ext cx="0" cy="0"/>
          <a:chOff x="0" y="0"/>
          <a:chExt cx="0" cy="0"/>
        </a:xfrm>
      </p:grpSpPr>
      <p:sp>
        <p:nvSpPr>
          <p:cNvPr id="1074" name="Google Shape;1074;p9"/>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ctr">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1076" name="Google Shape;107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77" name="Shape 1077"/>
        <p:cNvGrpSpPr/>
        <p:nvPr/>
      </p:nvGrpSpPr>
      <p:grpSpPr>
        <a:xfrm>
          <a:off x="0" y="0"/>
          <a:ext cx="0" cy="0"/>
          <a:chOff x="0" y="0"/>
          <a:chExt cx="0" cy="0"/>
        </a:xfrm>
      </p:grpSpPr>
      <p:sp>
        <p:nvSpPr>
          <p:cNvPr id="1078" name="Google Shape;1078;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1pPr>
            <a:lvl2pPr lvl="1"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2pPr>
            <a:lvl3pPr lvl="2"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3pPr>
            <a:lvl4pPr lvl="3"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4pPr>
            <a:lvl5pPr lvl="4"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5pPr>
            <a:lvl6pPr lvl="5"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6pPr>
            <a:lvl7pPr lvl="6"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7pPr>
            <a:lvl8pPr lvl="7"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8pPr>
            <a:lvl9pPr lvl="8" marR="0" rtl="0" algn="ctr">
              <a:lnSpc>
                <a:spcPct val="100000"/>
              </a:lnSpc>
              <a:spcBef>
                <a:spcPts val="0"/>
              </a:spcBef>
              <a:spcAft>
                <a:spcPts val="0"/>
              </a:spcAft>
              <a:buClr>
                <a:srgbClr val="19BBD5"/>
              </a:buClr>
              <a:buSzPts val="5200"/>
              <a:buFont typeface="Nixie One"/>
              <a:buNone/>
              <a:defRPr b="0" i="0" sz="5200" u="none" cap="none" strike="noStrike">
                <a:solidFill>
                  <a:srgbClr val="19BBD5"/>
                </a:solidFill>
                <a:latin typeface="Nixie One"/>
                <a:ea typeface="Nixie One"/>
                <a:cs typeface="Nixie One"/>
                <a:sym typeface="Nixie One"/>
              </a:defRPr>
            </a:lvl9pPr>
          </a:lstStyle>
          <a:p/>
        </p:txBody>
      </p:sp>
      <p:sp>
        <p:nvSpPr>
          <p:cNvPr id="1079" name="Google Shape;1079;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60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1pPr>
            <a:lvl2pPr lvl="1" marR="0" rtl="0" algn="ctr">
              <a:lnSpc>
                <a:spcPct val="100000"/>
              </a:lnSpc>
              <a:spcBef>
                <a:spcPts val="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2pPr>
            <a:lvl3pPr lvl="2" marR="0" rtl="0" algn="ctr">
              <a:lnSpc>
                <a:spcPct val="100000"/>
              </a:lnSpc>
              <a:spcBef>
                <a:spcPts val="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3pPr>
            <a:lvl4pPr lvl="3" marR="0" rtl="0" algn="ctr">
              <a:lnSpc>
                <a:spcPct val="100000"/>
              </a:lnSpc>
              <a:spcBef>
                <a:spcPts val="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4pPr>
            <a:lvl5pPr lvl="4" marR="0" rtl="0" algn="ctr">
              <a:lnSpc>
                <a:spcPct val="100000"/>
              </a:lnSpc>
              <a:spcBef>
                <a:spcPts val="0"/>
              </a:spcBef>
              <a:spcAft>
                <a:spcPts val="0"/>
              </a:spcAft>
              <a:buClr>
                <a:srgbClr val="19BBD5"/>
              </a:buClr>
              <a:buSzPts val="2800"/>
              <a:buFont typeface="Muli"/>
              <a:buNone/>
              <a:defRPr b="0" i="0" sz="2800" u="none" cap="none" strike="noStrike">
                <a:solidFill>
                  <a:srgbClr val="C6DAEC"/>
                </a:solidFill>
                <a:latin typeface="Muli"/>
                <a:ea typeface="Muli"/>
                <a:cs typeface="Muli"/>
                <a:sym typeface="Muli"/>
              </a:defRPr>
            </a:lvl5pPr>
            <a:lvl6pPr lvl="5" marR="0" rtl="0" algn="ctr">
              <a:lnSpc>
                <a:spcPct val="100000"/>
              </a:lnSpc>
              <a:spcBef>
                <a:spcPts val="0"/>
              </a:spcBef>
              <a:spcAft>
                <a:spcPts val="0"/>
              </a:spcAft>
              <a:buClr>
                <a:srgbClr val="C6DAEC"/>
              </a:buClr>
              <a:buSzPts val="2800"/>
              <a:buFont typeface="Muli"/>
              <a:buNone/>
              <a:defRPr b="0" i="0" sz="2800" u="none" cap="none" strike="noStrike">
                <a:solidFill>
                  <a:srgbClr val="C6DAEC"/>
                </a:solidFill>
                <a:latin typeface="Muli"/>
                <a:ea typeface="Muli"/>
                <a:cs typeface="Muli"/>
                <a:sym typeface="Muli"/>
              </a:defRPr>
            </a:lvl6pPr>
            <a:lvl7pPr lvl="6" marR="0" rtl="0" algn="ctr">
              <a:lnSpc>
                <a:spcPct val="100000"/>
              </a:lnSpc>
              <a:spcBef>
                <a:spcPts val="0"/>
              </a:spcBef>
              <a:spcAft>
                <a:spcPts val="0"/>
              </a:spcAft>
              <a:buClr>
                <a:srgbClr val="C6DAEC"/>
              </a:buClr>
              <a:buSzPts val="2800"/>
              <a:buFont typeface="Muli"/>
              <a:buNone/>
              <a:defRPr b="0" i="0" sz="2800" u="none" cap="none" strike="noStrike">
                <a:solidFill>
                  <a:srgbClr val="C6DAEC"/>
                </a:solidFill>
                <a:latin typeface="Muli"/>
                <a:ea typeface="Muli"/>
                <a:cs typeface="Muli"/>
                <a:sym typeface="Muli"/>
              </a:defRPr>
            </a:lvl7pPr>
            <a:lvl8pPr lvl="7" marR="0" rtl="0" algn="ctr">
              <a:lnSpc>
                <a:spcPct val="100000"/>
              </a:lnSpc>
              <a:spcBef>
                <a:spcPts val="0"/>
              </a:spcBef>
              <a:spcAft>
                <a:spcPts val="0"/>
              </a:spcAft>
              <a:buClr>
                <a:srgbClr val="C6DAEC"/>
              </a:buClr>
              <a:buSzPts val="2800"/>
              <a:buFont typeface="Muli"/>
              <a:buNone/>
              <a:defRPr b="0" i="0" sz="2800" u="none" cap="none" strike="noStrike">
                <a:solidFill>
                  <a:srgbClr val="C6DAEC"/>
                </a:solidFill>
                <a:latin typeface="Muli"/>
                <a:ea typeface="Muli"/>
                <a:cs typeface="Muli"/>
                <a:sym typeface="Muli"/>
              </a:defRPr>
            </a:lvl8pPr>
            <a:lvl9pPr lvl="8" marR="0" rtl="0" algn="ctr">
              <a:lnSpc>
                <a:spcPct val="100000"/>
              </a:lnSpc>
              <a:spcBef>
                <a:spcPts val="0"/>
              </a:spcBef>
              <a:spcAft>
                <a:spcPts val="0"/>
              </a:spcAft>
              <a:buClr>
                <a:srgbClr val="C6DAEC"/>
              </a:buClr>
              <a:buSzPts val="2800"/>
              <a:buFont typeface="Muli"/>
              <a:buNone/>
              <a:defRPr b="0" i="0" sz="2800" u="none" cap="none" strike="noStrike">
                <a:solidFill>
                  <a:srgbClr val="C6DAEC"/>
                </a:solidFill>
                <a:latin typeface="Muli"/>
                <a:ea typeface="Muli"/>
                <a:cs typeface="Muli"/>
                <a:sym typeface="Muli"/>
              </a:defRPr>
            </a:lvl9pPr>
          </a:lstStyle>
          <a:p/>
        </p:txBody>
      </p:sp>
      <p:sp>
        <p:nvSpPr>
          <p:cNvPr id="1080" name="Google Shape;108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1pPr>
            <a:lvl2pPr indent="-317500" lvl="1" marL="9144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2pPr>
            <a:lvl3pPr indent="-317500" lvl="2" marL="13716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3pPr>
            <a:lvl4pPr indent="-317500" lvl="3" marL="18288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4pPr>
            <a:lvl5pPr indent="-317500" lvl="4" marL="2286000" marR="0" rtl="0" algn="l">
              <a:lnSpc>
                <a:spcPct val="100000"/>
              </a:lnSpc>
              <a:spcBef>
                <a:spcPts val="0"/>
              </a:spcBef>
              <a:spcAft>
                <a:spcPts val="0"/>
              </a:spcAft>
              <a:buClr>
                <a:srgbClr val="19BBD5"/>
              </a:buClr>
              <a:buSzPts val="1400"/>
              <a:buFont typeface="Muli"/>
              <a:buChar char="○"/>
              <a:defRPr b="0" i="0" sz="1400" u="none" cap="none" strike="noStrike">
                <a:solidFill>
                  <a:srgbClr val="C6DAEC"/>
                </a:solidFill>
                <a:latin typeface="Muli"/>
                <a:ea typeface="Muli"/>
                <a:cs typeface="Muli"/>
                <a:sym typeface="Muli"/>
              </a:defRPr>
            </a:lvl5pPr>
            <a:lvl6pPr indent="-317500" lvl="5" marL="27432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6pPr>
            <a:lvl7pPr indent="-317500" lvl="6" marL="32004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7pPr>
            <a:lvl8pPr indent="-317500" lvl="7" marL="36576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8pPr>
            <a:lvl9pPr indent="-317500" lvl="8" marL="4114800" marR="0" rtl="0" algn="l">
              <a:lnSpc>
                <a:spcPct val="100000"/>
              </a:lnSpc>
              <a:spcBef>
                <a:spcPts val="0"/>
              </a:spcBef>
              <a:spcAft>
                <a:spcPts val="0"/>
              </a:spcAft>
              <a:buClr>
                <a:srgbClr val="C6DAEC"/>
              </a:buClr>
              <a:buSzPts val="1400"/>
              <a:buFont typeface="Muli"/>
              <a:buChar char="■"/>
              <a:defRPr b="0" i="0" sz="1400" u="none" cap="none" strike="noStrike">
                <a:solidFill>
                  <a:srgbClr val="C6DAEC"/>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1"/>
          <p:cNvSpPr txBox="1"/>
          <p:nvPr>
            <p:ph type="ctrTitle"/>
          </p:nvPr>
        </p:nvSpPr>
        <p:spPr>
          <a:xfrm>
            <a:off x="271820" y="1652077"/>
            <a:ext cx="87111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800"/>
              <a:buFont typeface="Nixie One"/>
              <a:buNone/>
            </a:pPr>
            <a:r>
              <a:rPr b="1" lang="en-US" sz="4800" u="none" cap="none" strike="noStrike">
                <a:solidFill>
                  <a:srgbClr val="19BBD5"/>
                </a:solidFill>
              </a:rPr>
              <a:t>Knuckles, </a:t>
            </a:r>
            <a:br>
              <a:rPr b="1" lang="en-US" sz="4800" u="none" cap="none" strike="noStrike">
                <a:solidFill>
                  <a:srgbClr val="19BBD5"/>
                </a:solidFill>
              </a:rPr>
            </a:br>
            <a:r>
              <a:rPr b="1" lang="en-US" sz="4800" u="none" cap="none" strike="noStrike">
                <a:solidFill>
                  <a:srgbClr val="19BBD5"/>
                </a:solidFill>
              </a:rPr>
              <a:t>The Robotic Arm</a:t>
            </a:r>
            <a:endParaRPr b="1" sz="4800" u="none" cap="none" strike="noStrike">
              <a:solidFill>
                <a:srgbClr val="19BBD5"/>
              </a:solidFill>
            </a:endParaRPr>
          </a:p>
        </p:txBody>
      </p:sp>
      <p:sp>
        <p:nvSpPr>
          <p:cNvPr id="1086" name="Google Shape;1086;p11"/>
          <p:cNvSpPr txBox="1"/>
          <p:nvPr>
            <p:ph type="ctrTitle"/>
          </p:nvPr>
        </p:nvSpPr>
        <p:spPr>
          <a:xfrm>
            <a:off x="866775" y="2601425"/>
            <a:ext cx="75213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800"/>
              <a:buFont typeface="Nixie One"/>
              <a:buNone/>
            </a:pPr>
            <a:r>
              <a:rPr b="0" i="0" lang="en-US" sz="2000" u="none" cap="none" strike="noStrike">
                <a:solidFill>
                  <a:srgbClr val="C6DAEC"/>
                </a:solidFill>
                <a:latin typeface="Nixie One"/>
                <a:ea typeface="Nixie One"/>
                <a:cs typeface="Nixie One"/>
                <a:sym typeface="Nixie One"/>
              </a:rPr>
              <a:t>Andrew Blanchard, Matthew </a:t>
            </a:r>
            <a:r>
              <a:rPr lang="en-US" sz="2000">
                <a:solidFill>
                  <a:srgbClr val="C6DAEC"/>
                </a:solidFill>
              </a:rPr>
              <a:t>van Zuilekom</a:t>
            </a:r>
            <a:r>
              <a:rPr b="0" i="0" lang="en-US" sz="2000" u="none" cap="none" strike="noStrike">
                <a:solidFill>
                  <a:srgbClr val="C6DAEC"/>
                </a:solidFill>
                <a:latin typeface="Nixie One"/>
                <a:ea typeface="Nixie One"/>
                <a:cs typeface="Nixie One"/>
                <a:sym typeface="Nixie One"/>
              </a:rPr>
              <a:t>,                    Rym Benchaabane, Paola Hernandez</a:t>
            </a:r>
            <a:endParaRPr b="0" i="0" sz="2000" u="none" cap="none" strike="noStrike">
              <a:solidFill>
                <a:srgbClr val="C6DAEC"/>
              </a:solidFill>
              <a:latin typeface="Nixie One"/>
              <a:ea typeface="Nixie One"/>
              <a:cs typeface="Nixie One"/>
              <a:sym typeface="Nixie One"/>
            </a:endParaRPr>
          </a:p>
        </p:txBody>
      </p:sp>
      <p:sp>
        <p:nvSpPr>
          <p:cNvPr id="1087" name="Google Shape;1087;p11"/>
          <p:cNvSpPr txBox="1"/>
          <p:nvPr/>
        </p:nvSpPr>
        <p:spPr>
          <a:xfrm>
            <a:off x="124675" y="4737200"/>
            <a:ext cx="2464500" cy="2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Tahoma"/>
                <a:ea typeface="Tahoma"/>
                <a:cs typeface="Tahoma"/>
                <a:sym typeface="Tahoma"/>
              </a:rPr>
              <a:t>ECE 4335: ECE Systems Design</a:t>
            </a:r>
            <a:endParaRPr b="0" i="0" sz="1200" u="none" cap="none" strike="noStrike">
              <a:solidFill>
                <a:schemeClr val="lt1"/>
              </a:solidFill>
              <a:latin typeface="Tahoma"/>
              <a:ea typeface="Tahoma"/>
              <a:cs typeface="Tahoma"/>
              <a:sym typeface="Tahoma"/>
            </a:endParaRPr>
          </a:p>
        </p:txBody>
      </p:sp>
      <p:sp>
        <p:nvSpPr>
          <p:cNvPr id="1088" name="Google Shape;1088;p11"/>
          <p:cNvSpPr txBox="1"/>
          <p:nvPr/>
        </p:nvSpPr>
        <p:spPr>
          <a:xfrm>
            <a:off x="165700" y="161225"/>
            <a:ext cx="2464500" cy="2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200">
                <a:solidFill>
                  <a:schemeClr val="lt1"/>
                </a:solidFill>
                <a:latin typeface="Tahoma"/>
                <a:ea typeface="Tahoma"/>
                <a:cs typeface="Tahoma"/>
                <a:sym typeface="Tahoma"/>
              </a:rPr>
              <a:t>Sponsored by MakerSpace</a:t>
            </a:r>
            <a:endParaRPr b="0" i="0" sz="1200" u="none" cap="none" strike="noStrike">
              <a:solidFill>
                <a:schemeClr val="lt1"/>
              </a:solidFill>
              <a:latin typeface="Tahoma"/>
              <a:ea typeface="Tahoma"/>
              <a:cs typeface="Tahoma"/>
              <a:sym typeface="Tahoma"/>
            </a:endParaRPr>
          </a:p>
        </p:txBody>
      </p:sp>
      <p:sp>
        <p:nvSpPr>
          <p:cNvPr id="1089" name="Google Shape;1089;p11"/>
          <p:cNvSpPr txBox="1"/>
          <p:nvPr/>
        </p:nvSpPr>
        <p:spPr>
          <a:xfrm>
            <a:off x="6893050" y="4737200"/>
            <a:ext cx="2464500" cy="2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200">
                <a:solidFill>
                  <a:schemeClr val="lt1"/>
                </a:solidFill>
                <a:latin typeface="Tahoma"/>
                <a:ea typeface="Tahoma"/>
                <a:cs typeface="Tahoma"/>
                <a:sym typeface="Tahoma"/>
              </a:rPr>
              <a:t>Faculty Advisor: Dr. Becker</a:t>
            </a:r>
            <a:endParaRPr b="0" i="0" sz="1200" u="none" cap="none" strike="noStrike">
              <a:solidFill>
                <a:schemeClr val="lt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20"/>
          <p:cNvSpPr txBox="1"/>
          <p:nvPr>
            <p:ph type="title"/>
          </p:nvPr>
        </p:nvSpPr>
        <p:spPr>
          <a:xfrm>
            <a:off x="2366308" y="100450"/>
            <a:ext cx="73110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200"/>
              <a:t>Budget</a:t>
            </a:r>
            <a:endParaRPr b="0" i="0" sz="3200" u="none" cap="none" strike="noStrike">
              <a:solidFill>
                <a:srgbClr val="19BBD5"/>
              </a:solidFill>
              <a:latin typeface="Nixie One"/>
              <a:ea typeface="Nixie One"/>
              <a:cs typeface="Nixie One"/>
              <a:sym typeface="Nixie One"/>
            </a:endParaRPr>
          </a:p>
        </p:txBody>
      </p:sp>
      <p:pic>
        <p:nvPicPr>
          <p:cNvPr id="1147" name="Google Shape;1147;p20" title="Points scored"/>
          <p:cNvPicPr preferRelativeResize="0"/>
          <p:nvPr/>
        </p:nvPicPr>
        <p:blipFill rotWithShape="1">
          <a:blip r:embed="rId3">
            <a:alphaModFix/>
          </a:blip>
          <a:srcRect b="0" l="0" r="0" t="0"/>
          <a:stretch/>
        </p:blipFill>
        <p:spPr>
          <a:xfrm>
            <a:off x="1154250" y="1752625"/>
            <a:ext cx="6331251" cy="3107425"/>
          </a:xfrm>
          <a:prstGeom prst="rect">
            <a:avLst/>
          </a:prstGeom>
          <a:noFill/>
          <a:ln>
            <a:noFill/>
          </a:ln>
        </p:spPr>
      </p:pic>
      <p:sp>
        <p:nvSpPr>
          <p:cNvPr id="1148" name="Google Shape;1148;p20"/>
          <p:cNvSpPr txBox="1"/>
          <p:nvPr>
            <p:ph idx="1" type="body"/>
          </p:nvPr>
        </p:nvSpPr>
        <p:spPr>
          <a:xfrm>
            <a:off x="1793297" y="296818"/>
            <a:ext cx="5802600" cy="2783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sz="1800">
              <a:latin typeface="Tahoma"/>
              <a:ea typeface="Tahoma"/>
              <a:cs typeface="Tahoma"/>
              <a:sym typeface="Tahoma"/>
            </a:endParaRPr>
          </a:p>
          <a:p>
            <a:pPr indent="-342900" lvl="0" marL="457200" marR="0" rtl="0" algn="l">
              <a:lnSpc>
                <a:spcPct val="150000"/>
              </a:lnSpc>
              <a:spcBef>
                <a:spcPts val="0"/>
              </a:spcBef>
              <a:spcAft>
                <a:spcPts val="0"/>
              </a:spcAft>
              <a:buClr>
                <a:srgbClr val="19BBD5"/>
              </a:buClr>
              <a:buSzPts val="1800"/>
              <a:buFont typeface="Verdana"/>
              <a:buChar char="◇"/>
            </a:pPr>
            <a:r>
              <a:rPr lang="en-US" sz="1800">
                <a:latin typeface="Tahoma"/>
                <a:ea typeface="Tahoma"/>
                <a:cs typeface="Tahoma"/>
                <a:sym typeface="Tahoma"/>
              </a:rPr>
              <a:t>Total Budget : 1,800 $</a:t>
            </a:r>
            <a:endParaRPr sz="1800">
              <a:latin typeface="Tahoma"/>
              <a:ea typeface="Tahoma"/>
              <a:cs typeface="Tahoma"/>
              <a:sym typeface="Tahoma"/>
            </a:endParaRPr>
          </a:p>
          <a:p>
            <a:pPr indent="-342900" lvl="0" marL="457200" marR="0" rtl="0" algn="l">
              <a:lnSpc>
                <a:spcPct val="150000"/>
              </a:lnSpc>
              <a:spcBef>
                <a:spcPts val="0"/>
              </a:spcBef>
              <a:spcAft>
                <a:spcPts val="0"/>
              </a:spcAft>
              <a:buClr>
                <a:srgbClr val="19BBD5"/>
              </a:buClr>
              <a:buSzPts val="1800"/>
              <a:buFont typeface="Tahoma"/>
              <a:buChar char="◇"/>
            </a:pPr>
            <a:r>
              <a:rPr lang="en-US" sz="1800">
                <a:latin typeface="Tahoma"/>
                <a:ea typeface="Tahoma"/>
                <a:cs typeface="Tahoma"/>
                <a:sym typeface="Tahoma"/>
              </a:rPr>
              <a:t>Used 60%</a:t>
            </a:r>
            <a:endParaRPr sz="1800">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21"/>
          <p:cNvSpPr txBox="1"/>
          <p:nvPr>
            <p:ph type="title"/>
          </p:nvPr>
        </p:nvSpPr>
        <p:spPr>
          <a:xfrm>
            <a:off x="1808900" y="668227"/>
            <a:ext cx="49443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0" i="0" lang="en-US" sz="3200" u="none" cap="none" strike="noStrike">
                <a:solidFill>
                  <a:srgbClr val="19BBD5"/>
                </a:solidFill>
                <a:latin typeface="Nixie One"/>
                <a:ea typeface="Nixie One"/>
                <a:cs typeface="Nixie One"/>
                <a:sym typeface="Nixie One"/>
              </a:rPr>
              <a:t>Project Conclusion</a:t>
            </a:r>
            <a:endParaRPr b="0" i="0" sz="3200" u="none" cap="none" strike="noStrike">
              <a:solidFill>
                <a:srgbClr val="19BBD5"/>
              </a:solidFill>
              <a:latin typeface="Nixie One"/>
              <a:ea typeface="Nixie One"/>
              <a:cs typeface="Nixie One"/>
              <a:sym typeface="Nixie One"/>
            </a:endParaRPr>
          </a:p>
        </p:txBody>
      </p:sp>
      <p:sp>
        <p:nvSpPr>
          <p:cNvPr id="1154" name="Google Shape;1154;p21"/>
          <p:cNvSpPr txBox="1"/>
          <p:nvPr>
            <p:ph idx="1" type="body"/>
          </p:nvPr>
        </p:nvSpPr>
        <p:spPr>
          <a:xfrm>
            <a:off x="983900" y="1391100"/>
            <a:ext cx="6979200" cy="34629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rgbClr val="19BBD5"/>
              </a:buClr>
              <a:buSzPts val="1600"/>
              <a:buFont typeface="Tahoma"/>
              <a:buChar char="◇"/>
            </a:pPr>
            <a:r>
              <a:rPr lang="en-US" sz="1600">
                <a:latin typeface="Tahoma"/>
                <a:ea typeface="Tahoma"/>
                <a:cs typeface="Tahoma"/>
                <a:sym typeface="Tahoma"/>
              </a:rPr>
              <a:t>Schedule</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Fall semester: most of the simulation and manual control</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Spring Semester: implementation of software on Knuckles</a:t>
            </a:r>
            <a:endParaRPr sz="1600">
              <a:latin typeface="Tahoma"/>
              <a:ea typeface="Tahoma"/>
              <a:cs typeface="Tahoma"/>
              <a:sym typeface="Tahoma"/>
            </a:endParaRPr>
          </a:p>
          <a:p>
            <a:pPr indent="0" lvl="0" marL="914400" rtl="0" algn="l">
              <a:spcBef>
                <a:spcPts val="600"/>
              </a:spcBef>
              <a:spcAft>
                <a:spcPts val="0"/>
              </a:spcAft>
              <a:buNone/>
            </a:pPr>
            <a:r>
              <a:t/>
            </a:r>
            <a:endParaRPr sz="1600">
              <a:latin typeface="Tahoma"/>
              <a:ea typeface="Tahoma"/>
              <a:cs typeface="Tahoma"/>
              <a:sym typeface="Tahoma"/>
            </a:endParaRPr>
          </a:p>
          <a:p>
            <a:pPr indent="-330200" lvl="0" marL="457200" rtl="0" algn="l">
              <a:spcBef>
                <a:spcPts val="600"/>
              </a:spcBef>
              <a:spcAft>
                <a:spcPts val="0"/>
              </a:spcAft>
              <a:buClr>
                <a:srgbClr val="19BBD5"/>
              </a:buClr>
              <a:buSzPts val="1600"/>
              <a:buFont typeface="Tahoma"/>
              <a:buChar char="◇"/>
            </a:pPr>
            <a:r>
              <a:rPr lang="en-US" sz="1600">
                <a:latin typeface="Tahoma"/>
                <a:ea typeface="Tahoma"/>
                <a:cs typeface="Tahoma"/>
                <a:sym typeface="Tahoma"/>
              </a:rPr>
              <a:t>Test plan</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Modular plan will help us accomplish our goals</a:t>
            </a:r>
            <a:endParaRPr sz="1600">
              <a:latin typeface="Tahoma"/>
              <a:ea typeface="Tahoma"/>
              <a:cs typeface="Tahoma"/>
              <a:sym typeface="Tahoma"/>
            </a:endParaRPr>
          </a:p>
          <a:p>
            <a:pPr indent="0" lvl="0" marL="914400" rtl="0" algn="l">
              <a:spcBef>
                <a:spcPts val="600"/>
              </a:spcBef>
              <a:spcAft>
                <a:spcPts val="0"/>
              </a:spcAft>
              <a:buNone/>
            </a:pPr>
            <a:r>
              <a:t/>
            </a:r>
            <a:endParaRPr sz="1600">
              <a:latin typeface="Tahoma"/>
              <a:ea typeface="Tahoma"/>
              <a:cs typeface="Tahoma"/>
              <a:sym typeface="Tahoma"/>
            </a:endParaRPr>
          </a:p>
          <a:p>
            <a:pPr indent="-330200" lvl="0" marL="457200" rtl="0" algn="l">
              <a:spcBef>
                <a:spcPts val="600"/>
              </a:spcBef>
              <a:spcAft>
                <a:spcPts val="0"/>
              </a:spcAft>
              <a:buClr>
                <a:srgbClr val="19BBD5"/>
              </a:buClr>
              <a:buSzPts val="1600"/>
              <a:buFont typeface="Tahoma"/>
              <a:buChar char="◇"/>
            </a:pPr>
            <a:r>
              <a:rPr lang="en-US" sz="1600">
                <a:latin typeface="Tahoma"/>
                <a:ea typeface="Tahoma"/>
                <a:cs typeface="Tahoma"/>
                <a:sym typeface="Tahoma"/>
              </a:rPr>
              <a:t>Current progress</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Done 3D Printing parts </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Used 60% of budget</a:t>
            </a:r>
            <a:endParaRPr sz="1600">
              <a:latin typeface="Tahoma"/>
              <a:ea typeface="Tahoma"/>
              <a:cs typeface="Tahoma"/>
              <a:sym typeface="Tahoma"/>
            </a:endParaRPr>
          </a:p>
          <a:p>
            <a:pPr indent="-330200" lvl="1" marL="914400" rtl="0" algn="l">
              <a:spcBef>
                <a:spcPts val="0"/>
              </a:spcBef>
              <a:spcAft>
                <a:spcPts val="0"/>
              </a:spcAft>
              <a:buSzPts val="1600"/>
              <a:buFont typeface="Tahoma"/>
              <a:buChar char="￭"/>
            </a:pPr>
            <a:r>
              <a:rPr lang="en-US" sz="1600">
                <a:latin typeface="Tahoma"/>
                <a:ea typeface="Tahoma"/>
                <a:cs typeface="Tahoma"/>
                <a:sym typeface="Tahoma"/>
              </a:rPr>
              <a:t>We are on track! </a:t>
            </a:r>
            <a:endParaRPr sz="1600">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22"/>
          <p:cNvSpPr txBox="1"/>
          <p:nvPr>
            <p:ph type="title"/>
          </p:nvPr>
        </p:nvSpPr>
        <p:spPr>
          <a:xfrm>
            <a:off x="1808900" y="668225"/>
            <a:ext cx="68985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200"/>
              <a:t>Thank you for your attention</a:t>
            </a:r>
            <a:endParaRPr b="0" i="0" sz="3200" u="none" cap="none" strike="noStrike">
              <a:solidFill>
                <a:srgbClr val="19BBD5"/>
              </a:solidFill>
              <a:latin typeface="Nixie One"/>
              <a:ea typeface="Nixie One"/>
              <a:cs typeface="Nixie One"/>
              <a:sym typeface="Nixie One"/>
            </a:endParaRPr>
          </a:p>
        </p:txBody>
      </p:sp>
      <p:sp>
        <p:nvSpPr>
          <p:cNvPr id="1160" name="Google Shape;1160;p22"/>
          <p:cNvSpPr txBox="1"/>
          <p:nvPr>
            <p:ph idx="1" type="body"/>
          </p:nvPr>
        </p:nvSpPr>
        <p:spPr>
          <a:xfrm>
            <a:off x="1084500" y="467625"/>
            <a:ext cx="6979200" cy="34629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600"/>
              </a:spcBef>
              <a:spcAft>
                <a:spcPts val="0"/>
              </a:spcAft>
              <a:buNone/>
            </a:pPr>
            <a:r>
              <a:rPr lang="en-US" sz="4800">
                <a:latin typeface="Tahoma"/>
                <a:ea typeface="Tahoma"/>
                <a:cs typeface="Tahoma"/>
                <a:sym typeface="Tahoma"/>
              </a:rPr>
              <a:t>QUESTIONS?</a:t>
            </a:r>
            <a:endParaRPr sz="48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2"/>
          <p:cNvSpPr txBox="1"/>
          <p:nvPr>
            <p:ph type="title"/>
          </p:nvPr>
        </p:nvSpPr>
        <p:spPr>
          <a:xfrm>
            <a:off x="1801451" y="750295"/>
            <a:ext cx="4944300" cy="645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000"/>
              <a:buFont typeface="Nixie One"/>
              <a:buNone/>
            </a:pPr>
            <a:r>
              <a:rPr b="0" i="0" lang="en-US" sz="4000" u="none" cap="none" strike="noStrike">
                <a:solidFill>
                  <a:srgbClr val="19BBD5"/>
                </a:solidFill>
                <a:latin typeface="Nixie One"/>
                <a:ea typeface="Nixie One"/>
                <a:cs typeface="Nixie One"/>
                <a:sym typeface="Nixie One"/>
              </a:rPr>
              <a:t>Overall Project</a:t>
            </a:r>
            <a:endParaRPr b="0" i="0" sz="4000" u="none" cap="none" strike="noStrike">
              <a:solidFill>
                <a:srgbClr val="19BBD5"/>
              </a:solidFill>
              <a:latin typeface="Nixie One"/>
              <a:ea typeface="Nixie One"/>
              <a:cs typeface="Nixie One"/>
              <a:sym typeface="Nixie One"/>
            </a:endParaRPr>
          </a:p>
        </p:txBody>
      </p:sp>
      <p:sp>
        <p:nvSpPr>
          <p:cNvPr id="1095" name="Google Shape;1095;p12"/>
          <p:cNvSpPr txBox="1"/>
          <p:nvPr>
            <p:ph idx="1" type="body"/>
          </p:nvPr>
        </p:nvSpPr>
        <p:spPr>
          <a:xfrm>
            <a:off x="1303597" y="1508818"/>
            <a:ext cx="5802600" cy="2783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19BBD5"/>
              </a:buClr>
              <a:buSzPts val="1800"/>
              <a:buFont typeface="Verdana"/>
              <a:buChar char="◇"/>
            </a:pPr>
            <a:r>
              <a:rPr lang="en-US" sz="1800">
                <a:latin typeface="Tahoma"/>
                <a:ea typeface="Tahoma"/>
                <a:cs typeface="Tahoma"/>
                <a:sym typeface="Tahoma"/>
              </a:rPr>
              <a:t>What is </a:t>
            </a:r>
            <a:r>
              <a:rPr b="0" i="0" lang="en-US" sz="1800" u="none" cap="none" strike="noStrike">
                <a:solidFill>
                  <a:srgbClr val="C6DAEC"/>
                </a:solidFill>
                <a:latin typeface="Tahoma"/>
                <a:ea typeface="Tahoma"/>
                <a:cs typeface="Tahoma"/>
                <a:sym typeface="Tahoma"/>
              </a:rPr>
              <a:t>Knuckles?</a:t>
            </a:r>
            <a:endParaRPr/>
          </a:p>
          <a:p>
            <a:pPr indent="-317500" lvl="1" marL="914400" marR="0" rtl="0" algn="l">
              <a:lnSpc>
                <a:spcPct val="100000"/>
              </a:lnSpc>
              <a:spcBef>
                <a:spcPts val="0"/>
              </a:spcBef>
              <a:spcAft>
                <a:spcPts val="0"/>
              </a:spcAft>
              <a:buSzPts val="1400"/>
              <a:buChar char="￭"/>
            </a:pPr>
            <a:r>
              <a:rPr b="0" i="0" lang="en-US" sz="1800" u="none" cap="none" strike="noStrike">
                <a:solidFill>
                  <a:srgbClr val="C6DAEC"/>
                </a:solidFill>
                <a:latin typeface="Tahoma"/>
                <a:ea typeface="Tahoma"/>
                <a:cs typeface="Tahoma"/>
                <a:sym typeface="Tahoma"/>
              </a:rPr>
              <a:t>Assistive robotic arm that will hand the use</a:t>
            </a:r>
            <a:r>
              <a:rPr b="0" i="0" lang="en-US" sz="1800" u="none" cap="none" strike="noStrike">
                <a:solidFill>
                  <a:srgbClr val="C6DAEC"/>
                </a:solidFill>
                <a:latin typeface="Tahoma"/>
                <a:ea typeface="Tahoma"/>
                <a:cs typeface="Tahoma"/>
                <a:sym typeface="Tahoma"/>
              </a:rPr>
              <a:t>r </a:t>
            </a:r>
            <a:r>
              <a:rPr b="0" i="0" lang="en-US" sz="1800" u="none" cap="none" strike="noStrike">
                <a:solidFill>
                  <a:srgbClr val="C6DAEC"/>
                </a:solidFill>
                <a:latin typeface="Tahoma"/>
                <a:ea typeface="Tahoma"/>
                <a:cs typeface="Tahoma"/>
                <a:sym typeface="Tahoma"/>
              </a:rPr>
              <a:t>requested objects and tools</a:t>
            </a:r>
            <a:endParaRPr b="0" i="0" sz="1800" u="none" cap="none" strike="noStrike">
              <a:solidFill>
                <a:srgbClr val="C6DAEC"/>
              </a:solidFill>
              <a:latin typeface="Tahoma"/>
              <a:ea typeface="Tahoma"/>
              <a:cs typeface="Tahoma"/>
              <a:sym typeface="Tahoma"/>
            </a:endParaRPr>
          </a:p>
          <a:p>
            <a:pPr indent="0" lvl="0" marL="0" marR="0" rtl="0" algn="l">
              <a:lnSpc>
                <a:spcPct val="100000"/>
              </a:lnSpc>
              <a:spcBef>
                <a:spcPts val="0"/>
              </a:spcBef>
              <a:spcAft>
                <a:spcPts val="0"/>
              </a:spcAft>
              <a:buNone/>
            </a:pPr>
            <a:r>
              <a:t/>
            </a:r>
            <a:endParaRPr sz="1800">
              <a:latin typeface="Tahoma"/>
              <a:ea typeface="Tahoma"/>
              <a:cs typeface="Tahoma"/>
              <a:sym typeface="Tahoma"/>
            </a:endParaRPr>
          </a:p>
          <a:p>
            <a:pPr indent="-342900" lvl="0" marL="457200" marR="0" rtl="0" algn="l">
              <a:lnSpc>
                <a:spcPct val="100000"/>
              </a:lnSpc>
              <a:spcBef>
                <a:spcPts val="0"/>
              </a:spcBef>
              <a:spcAft>
                <a:spcPts val="0"/>
              </a:spcAft>
              <a:buClr>
                <a:srgbClr val="19BBD5"/>
              </a:buClr>
              <a:buSzPts val="1800"/>
              <a:buFont typeface="Verdana"/>
              <a:buChar char="◇"/>
            </a:pPr>
            <a:r>
              <a:rPr lang="en-US" sz="1800">
                <a:latin typeface="Tahoma"/>
                <a:ea typeface="Tahoma"/>
                <a:cs typeface="Tahoma"/>
                <a:sym typeface="Tahoma"/>
              </a:rPr>
              <a:t>Purpose</a:t>
            </a:r>
            <a:endParaRPr/>
          </a:p>
          <a:p>
            <a:pPr indent="-342900" lvl="1" marL="914400" marR="0" rtl="0" algn="l">
              <a:lnSpc>
                <a:spcPct val="100000"/>
              </a:lnSpc>
              <a:spcBef>
                <a:spcPts val="0"/>
              </a:spcBef>
              <a:spcAft>
                <a:spcPts val="0"/>
              </a:spcAft>
              <a:buClr>
                <a:srgbClr val="19BBD5"/>
              </a:buClr>
              <a:buSzPts val="1800"/>
              <a:buFont typeface="Verdana"/>
              <a:buChar char="￭"/>
            </a:pPr>
            <a:r>
              <a:rPr lang="en-US" sz="1800">
                <a:latin typeface="Tahoma"/>
                <a:ea typeface="Tahoma"/>
                <a:cs typeface="Tahoma"/>
                <a:sym typeface="Tahoma"/>
              </a:rPr>
              <a:t>I</a:t>
            </a:r>
            <a:r>
              <a:rPr b="0" i="0" lang="en-US" sz="1800" u="none" cap="none" strike="noStrike">
                <a:solidFill>
                  <a:srgbClr val="C6DAEC"/>
                </a:solidFill>
                <a:latin typeface="Tahoma"/>
                <a:ea typeface="Tahoma"/>
                <a:cs typeface="Tahoma"/>
                <a:sym typeface="Tahoma"/>
              </a:rPr>
              <a:t>ncrease the user’s productivity</a:t>
            </a:r>
            <a:endParaRPr sz="1800">
              <a:latin typeface="Tahoma"/>
              <a:ea typeface="Tahoma"/>
              <a:cs typeface="Tahoma"/>
              <a:sym typeface="Tahoma"/>
            </a:endParaRPr>
          </a:p>
          <a:p>
            <a:pPr indent="-342900" lvl="1" marL="914400" marR="0" rtl="0" algn="l">
              <a:lnSpc>
                <a:spcPct val="100000"/>
              </a:lnSpc>
              <a:spcBef>
                <a:spcPts val="0"/>
              </a:spcBef>
              <a:spcAft>
                <a:spcPts val="0"/>
              </a:spcAft>
              <a:buClr>
                <a:srgbClr val="19BBD5"/>
              </a:buClr>
              <a:buSzPts val="1800"/>
              <a:buFont typeface="Verdana"/>
              <a:buChar char="￭"/>
            </a:pPr>
            <a:r>
              <a:rPr lang="en-US" sz="1800">
                <a:latin typeface="Tahoma"/>
                <a:ea typeface="Tahoma"/>
                <a:cs typeface="Tahoma"/>
                <a:sym typeface="Tahoma"/>
              </a:rPr>
              <a:t>D</a:t>
            </a:r>
            <a:r>
              <a:rPr b="0" i="0" lang="en-US" sz="1800" u="none" cap="none" strike="noStrike">
                <a:solidFill>
                  <a:srgbClr val="C6DAEC"/>
                </a:solidFill>
                <a:latin typeface="Tahoma"/>
                <a:ea typeface="Tahoma"/>
                <a:cs typeface="Tahoma"/>
                <a:sym typeface="Tahoma"/>
              </a:rPr>
              <a:t>ecrease the risk of dexterity incidents</a:t>
            </a:r>
            <a:endParaRPr b="0" i="0" sz="1800" u="none" cap="none" strike="noStrike">
              <a:solidFill>
                <a:srgbClr val="C6DAEC"/>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pic>
        <p:nvPicPr>
          <p:cNvPr id="1100" name="Google Shape;1100;p13"/>
          <p:cNvPicPr preferRelativeResize="0"/>
          <p:nvPr/>
        </p:nvPicPr>
        <p:blipFill>
          <a:blip r:embed="rId3">
            <a:alphaModFix/>
          </a:blip>
          <a:stretch>
            <a:fillRect/>
          </a:stretch>
        </p:blipFill>
        <p:spPr>
          <a:xfrm>
            <a:off x="1236949" y="1920849"/>
            <a:ext cx="6194574" cy="1942400"/>
          </a:xfrm>
          <a:prstGeom prst="rect">
            <a:avLst/>
          </a:prstGeom>
          <a:noFill/>
          <a:ln>
            <a:noFill/>
          </a:ln>
        </p:spPr>
      </p:pic>
      <p:sp>
        <p:nvSpPr>
          <p:cNvPr id="1101" name="Google Shape;1101;p13"/>
          <p:cNvSpPr txBox="1"/>
          <p:nvPr>
            <p:ph type="title"/>
          </p:nvPr>
        </p:nvSpPr>
        <p:spPr>
          <a:xfrm>
            <a:off x="2131999" y="745000"/>
            <a:ext cx="54117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a:t>Overview Diagram</a:t>
            </a:r>
            <a:endParaRPr b="0" i="0" sz="4000" u="none" cap="none" strike="noStrike">
              <a:solidFill>
                <a:srgbClr val="19BBD5"/>
              </a:solidFill>
              <a:latin typeface="Nixie One"/>
              <a:ea typeface="Nixie One"/>
              <a:cs typeface="Nixie One"/>
              <a:sym typeface="Nixie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4"/>
          <p:cNvSpPr txBox="1"/>
          <p:nvPr>
            <p:ph type="title"/>
          </p:nvPr>
        </p:nvSpPr>
        <p:spPr>
          <a:xfrm>
            <a:off x="2131988" y="745000"/>
            <a:ext cx="35709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0" i="0" lang="en-US" sz="4000" u="none" cap="none" strike="noStrike">
                <a:solidFill>
                  <a:srgbClr val="19BBD5"/>
                </a:solidFill>
                <a:latin typeface="Nixie One"/>
                <a:ea typeface="Nixie One"/>
                <a:cs typeface="Nixie One"/>
                <a:sym typeface="Nixie One"/>
              </a:rPr>
              <a:t>Deliverables</a:t>
            </a:r>
            <a:endParaRPr b="0" i="0" sz="4000" u="none" cap="none" strike="noStrike">
              <a:solidFill>
                <a:srgbClr val="19BBD5"/>
              </a:solidFill>
              <a:latin typeface="Nixie One"/>
              <a:ea typeface="Nixie One"/>
              <a:cs typeface="Nixie One"/>
              <a:sym typeface="Nixie One"/>
            </a:endParaRPr>
          </a:p>
        </p:txBody>
      </p:sp>
      <p:sp>
        <p:nvSpPr>
          <p:cNvPr id="1107" name="Google Shape;1107;p14"/>
          <p:cNvSpPr txBox="1"/>
          <p:nvPr>
            <p:ph idx="1" type="body"/>
          </p:nvPr>
        </p:nvSpPr>
        <p:spPr>
          <a:xfrm>
            <a:off x="263700" y="1729525"/>
            <a:ext cx="4290600" cy="2855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60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Fall 2018:</a:t>
            </a:r>
            <a:endParaRPr i="0" u="none" cap="none" strike="noStrike">
              <a:solidFill>
                <a:srgbClr val="C6DAEC"/>
              </a:solidFill>
              <a:latin typeface="Tahoma"/>
              <a:ea typeface="Tahoma"/>
              <a:cs typeface="Tahoma"/>
              <a:sym typeface="Tahoma"/>
            </a:endParaRPr>
          </a:p>
          <a:p>
            <a:pPr indent="-285750" lvl="1" marL="742950" marR="0" rtl="0" algn="l">
              <a:lnSpc>
                <a:spcPct val="115000"/>
              </a:lnSpc>
              <a:spcBef>
                <a:spcPts val="600"/>
              </a:spcBef>
              <a:spcAft>
                <a:spcPts val="0"/>
              </a:spcAft>
              <a:buClr>
                <a:srgbClr val="19BBD5"/>
              </a:buClr>
              <a:buSzPts val="1400"/>
              <a:buFont typeface="Tahoma"/>
              <a:buChar char="￭"/>
            </a:pPr>
            <a:r>
              <a:rPr lang="en-US">
                <a:latin typeface="Tahoma"/>
                <a:ea typeface="Tahoma"/>
                <a:cs typeface="Tahoma"/>
                <a:sym typeface="Tahoma"/>
              </a:rPr>
              <a:t>Physical arm and gripper prototype build </a:t>
            </a:r>
            <a:r>
              <a:rPr b="1" lang="en-US">
                <a:latin typeface="Tahoma"/>
                <a:ea typeface="Tahoma"/>
                <a:cs typeface="Tahoma"/>
                <a:sym typeface="Tahoma"/>
              </a:rPr>
              <a:t>[by next week]</a:t>
            </a:r>
            <a:endParaRPr b="1">
              <a:latin typeface="Tahoma"/>
              <a:ea typeface="Tahoma"/>
              <a:cs typeface="Tahoma"/>
              <a:sym typeface="Tahoma"/>
            </a:endParaRPr>
          </a:p>
          <a:p>
            <a:pPr indent="-285750" lvl="1" marL="742950" marR="0" rtl="0" algn="l">
              <a:lnSpc>
                <a:spcPct val="115000"/>
              </a:lnSpc>
              <a:spcBef>
                <a:spcPts val="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Hardware (In</a:t>
            </a:r>
            <a:r>
              <a:rPr lang="en-US">
                <a:latin typeface="Tahoma"/>
                <a:ea typeface="Tahoma"/>
                <a:cs typeface="Tahoma"/>
                <a:sym typeface="Tahoma"/>
              </a:rPr>
              <a:t>tel RealSense camera, multidirectional mic, tactile pads)</a:t>
            </a:r>
            <a:endParaRPr>
              <a:latin typeface="Tahoma"/>
              <a:ea typeface="Tahoma"/>
              <a:cs typeface="Tahoma"/>
              <a:sym typeface="Tahoma"/>
            </a:endParaRPr>
          </a:p>
          <a:p>
            <a:pPr indent="-285750" lvl="1" marL="742950" rtl="0" algn="l">
              <a:lnSpc>
                <a:spcPct val="150000"/>
              </a:lnSpc>
              <a:spcBef>
                <a:spcPts val="0"/>
              </a:spcBef>
              <a:spcAft>
                <a:spcPts val="0"/>
              </a:spcAft>
              <a:buClr>
                <a:srgbClr val="19BBD5"/>
              </a:buClr>
              <a:buSzPts val="1400"/>
              <a:buFont typeface="Tahoma"/>
              <a:buChar char="￭"/>
            </a:pPr>
            <a:r>
              <a:rPr lang="en-US">
                <a:latin typeface="Tahoma"/>
                <a:ea typeface="Tahoma"/>
                <a:cs typeface="Tahoma"/>
                <a:sym typeface="Tahoma"/>
              </a:rPr>
              <a:t>Simulation using Rviz on ROS</a:t>
            </a:r>
            <a:endParaRPr>
              <a:latin typeface="Tahoma"/>
              <a:ea typeface="Tahoma"/>
              <a:cs typeface="Tahoma"/>
              <a:sym typeface="Tahoma"/>
            </a:endParaRPr>
          </a:p>
          <a:p>
            <a:pPr indent="-317500" lvl="2" marL="1371600" marR="0" rtl="0" algn="l">
              <a:lnSpc>
                <a:spcPct val="115000"/>
              </a:lnSpc>
              <a:spcBef>
                <a:spcPts val="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Text commands</a:t>
            </a:r>
            <a:endParaRPr>
              <a:latin typeface="Tahoma"/>
              <a:ea typeface="Tahoma"/>
              <a:cs typeface="Tahoma"/>
              <a:sym typeface="Tahoma"/>
            </a:endParaRPr>
          </a:p>
          <a:p>
            <a:pPr indent="-317500" lvl="2" marL="1371600" marR="0" rtl="0" algn="l">
              <a:lnSpc>
                <a:spcPct val="115000"/>
              </a:lnSpc>
              <a:spcBef>
                <a:spcPts val="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Object recognition </a:t>
            </a:r>
            <a:r>
              <a:rPr b="1" i="0" lang="en-US" u="none" cap="none" strike="noStrike">
                <a:solidFill>
                  <a:srgbClr val="C6DAEC"/>
                </a:solidFill>
                <a:latin typeface="Tahoma"/>
                <a:ea typeface="Tahoma"/>
                <a:cs typeface="Tahoma"/>
                <a:sym typeface="Tahoma"/>
              </a:rPr>
              <a:t>(75%</a:t>
            </a:r>
            <a:r>
              <a:rPr b="1" lang="en-US">
                <a:latin typeface="Tahoma"/>
                <a:ea typeface="Tahoma"/>
                <a:cs typeface="Tahoma"/>
                <a:sym typeface="Tahoma"/>
              </a:rPr>
              <a:t> done)</a:t>
            </a:r>
            <a:endParaRPr b="1" i="0" u="none" cap="none" strike="noStrike">
              <a:solidFill>
                <a:srgbClr val="C6DAEC"/>
              </a:solidFill>
              <a:latin typeface="Tahoma"/>
              <a:ea typeface="Tahoma"/>
              <a:cs typeface="Tahoma"/>
              <a:sym typeface="Tahoma"/>
            </a:endParaRPr>
          </a:p>
          <a:p>
            <a:pPr indent="-317500" lvl="2" marL="1371600" marR="0" rtl="0" algn="l">
              <a:lnSpc>
                <a:spcPct val="115000"/>
              </a:lnSpc>
              <a:spcBef>
                <a:spcPts val="0"/>
              </a:spcBef>
              <a:spcAft>
                <a:spcPts val="0"/>
              </a:spcAft>
              <a:buSzPts val="1400"/>
              <a:buFont typeface="Tahoma"/>
              <a:buChar char="￮"/>
            </a:pPr>
            <a:r>
              <a:rPr lang="en-US">
                <a:latin typeface="Tahoma"/>
                <a:ea typeface="Tahoma"/>
                <a:cs typeface="Tahoma"/>
                <a:sym typeface="Tahoma"/>
              </a:rPr>
              <a:t>Manual control of arm and gripper</a:t>
            </a:r>
            <a:endParaRPr>
              <a:latin typeface="Tahoma"/>
              <a:ea typeface="Tahoma"/>
              <a:cs typeface="Tahoma"/>
              <a:sym typeface="Tahoma"/>
            </a:endParaRPr>
          </a:p>
          <a:p>
            <a:pPr indent="0" lvl="0" marL="742950" marR="0" rtl="0" algn="l">
              <a:lnSpc>
                <a:spcPct val="150000"/>
              </a:lnSpc>
              <a:spcBef>
                <a:spcPts val="0"/>
              </a:spcBef>
              <a:spcAft>
                <a:spcPts val="0"/>
              </a:spcAft>
              <a:buNone/>
            </a:pPr>
            <a:r>
              <a:t/>
            </a:r>
            <a:endParaRPr i="0" u="none" cap="none" strike="noStrike">
              <a:solidFill>
                <a:srgbClr val="C6DAEC"/>
              </a:solidFill>
              <a:latin typeface="Tahoma"/>
              <a:ea typeface="Tahoma"/>
              <a:cs typeface="Tahoma"/>
              <a:sym typeface="Tahoma"/>
            </a:endParaRPr>
          </a:p>
        </p:txBody>
      </p:sp>
      <p:sp>
        <p:nvSpPr>
          <p:cNvPr id="1108" name="Google Shape;1108;p14"/>
          <p:cNvSpPr txBox="1"/>
          <p:nvPr/>
        </p:nvSpPr>
        <p:spPr>
          <a:xfrm>
            <a:off x="4554200" y="1729525"/>
            <a:ext cx="3862500" cy="2855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600"/>
              </a:spcBef>
              <a:spcAft>
                <a:spcPts val="0"/>
              </a:spcAft>
              <a:buClr>
                <a:srgbClr val="19BBD5"/>
              </a:buClr>
              <a:buSzPts val="1400"/>
              <a:buFont typeface="Tahoma"/>
              <a:buChar char="◇"/>
            </a:pPr>
            <a:r>
              <a:rPr i="0" lang="en-US" u="none" cap="none" strike="noStrike">
                <a:solidFill>
                  <a:srgbClr val="C6DAEC"/>
                </a:solidFill>
                <a:latin typeface="Tahoma"/>
                <a:ea typeface="Tahoma"/>
                <a:cs typeface="Tahoma"/>
                <a:sym typeface="Tahoma"/>
              </a:rPr>
              <a:t>Spring 2019</a:t>
            </a:r>
            <a:r>
              <a:rPr lang="en-US">
                <a:solidFill>
                  <a:srgbClr val="C6DAEC"/>
                </a:solidFill>
                <a:latin typeface="Tahoma"/>
                <a:ea typeface="Tahoma"/>
                <a:cs typeface="Tahoma"/>
                <a:sym typeface="Tahoma"/>
              </a:rPr>
              <a:t> [ Mid-March ]</a:t>
            </a:r>
            <a:endParaRPr>
              <a:latin typeface="Tahoma"/>
              <a:ea typeface="Tahoma"/>
              <a:cs typeface="Tahoma"/>
              <a:sym typeface="Tahoma"/>
            </a:endParaRPr>
          </a:p>
          <a:p>
            <a:pPr indent="-285750" lvl="1" marL="742950" marR="0" rtl="0" algn="l">
              <a:lnSpc>
                <a:spcPct val="150000"/>
              </a:lnSpc>
              <a:spcBef>
                <a:spcPts val="0"/>
              </a:spcBef>
              <a:spcAft>
                <a:spcPts val="0"/>
              </a:spcAft>
              <a:buClr>
                <a:srgbClr val="1DB5D6"/>
              </a:buClr>
              <a:buSzPts val="1400"/>
              <a:buFont typeface="Tahoma"/>
              <a:buChar char="￭"/>
            </a:pPr>
            <a:r>
              <a:rPr lang="en-US">
                <a:solidFill>
                  <a:srgbClr val="C6DAEC"/>
                </a:solidFill>
                <a:latin typeface="Tahoma"/>
                <a:ea typeface="Tahoma"/>
                <a:cs typeface="Tahoma"/>
                <a:sym typeface="Tahoma"/>
              </a:rPr>
              <a:t>Complete s</a:t>
            </a:r>
            <a:r>
              <a:rPr i="0" lang="en-US" u="none" cap="none" strike="noStrike">
                <a:solidFill>
                  <a:srgbClr val="C6DAEC"/>
                </a:solidFill>
                <a:latin typeface="Tahoma"/>
                <a:ea typeface="Tahoma"/>
                <a:cs typeface="Tahoma"/>
                <a:sym typeface="Tahoma"/>
              </a:rPr>
              <a:t>oftware and automation </a:t>
            </a:r>
            <a:endParaRPr>
              <a:latin typeface="Tahoma"/>
              <a:ea typeface="Tahoma"/>
              <a:cs typeface="Tahoma"/>
              <a:sym typeface="Tahoma"/>
            </a:endParaRPr>
          </a:p>
          <a:p>
            <a:pPr indent="-285750" lvl="2" marL="1200150" marR="0" rtl="0" algn="l">
              <a:lnSpc>
                <a:spcPct val="150000"/>
              </a:lnSpc>
              <a:spcBef>
                <a:spcPts val="0"/>
              </a:spcBef>
              <a:spcAft>
                <a:spcPts val="0"/>
              </a:spcAft>
              <a:buClr>
                <a:srgbClr val="1DB5D6"/>
              </a:buClr>
              <a:buSzPts val="1400"/>
              <a:buFont typeface="Tahoma"/>
              <a:buChar char="￮"/>
            </a:pPr>
            <a:r>
              <a:rPr i="0" lang="en-US" u="none" cap="none" strike="noStrike">
                <a:solidFill>
                  <a:srgbClr val="C6DAEC"/>
                </a:solidFill>
                <a:latin typeface="Tahoma"/>
                <a:ea typeface="Tahoma"/>
                <a:cs typeface="Tahoma"/>
                <a:sym typeface="Tahoma"/>
              </a:rPr>
              <a:t>Voice </a:t>
            </a:r>
            <a:r>
              <a:rPr lang="en-US">
                <a:solidFill>
                  <a:srgbClr val="C6DAEC"/>
                </a:solidFill>
                <a:latin typeface="Tahoma"/>
                <a:ea typeface="Tahoma"/>
                <a:cs typeface="Tahoma"/>
                <a:sym typeface="Tahoma"/>
              </a:rPr>
              <a:t>commands</a:t>
            </a:r>
            <a:endParaRPr>
              <a:solidFill>
                <a:srgbClr val="C6DAEC"/>
              </a:solidFill>
              <a:latin typeface="Tahoma"/>
              <a:ea typeface="Tahoma"/>
              <a:cs typeface="Tahoma"/>
              <a:sym typeface="Tahoma"/>
            </a:endParaRPr>
          </a:p>
          <a:p>
            <a:pPr indent="-285750" lvl="2" marL="1200150" marR="0" rtl="0" algn="l">
              <a:lnSpc>
                <a:spcPct val="150000"/>
              </a:lnSpc>
              <a:spcBef>
                <a:spcPts val="0"/>
              </a:spcBef>
              <a:spcAft>
                <a:spcPts val="0"/>
              </a:spcAft>
              <a:buClr>
                <a:srgbClr val="1DB5D6"/>
              </a:buClr>
              <a:buSzPts val="1400"/>
              <a:buFont typeface="Tahoma"/>
              <a:buChar char="￮"/>
            </a:pPr>
            <a:r>
              <a:rPr lang="en-US">
                <a:solidFill>
                  <a:srgbClr val="C6DAEC"/>
                </a:solidFill>
                <a:latin typeface="Tahoma"/>
                <a:ea typeface="Tahoma"/>
                <a:cs typeface="Tahoma"/>
                <a:sym typeface="Tahoma"/>
              </a:rPr>
              <a:t>Object recognition</a:t>
            </a:r>
            <a:endParaRPr>
              <a:solidFill>
                <a:srgbClr val="C6DAEC"/>
              </a:solidFill>
              <a:latin typeface="Tahoma"/>
              <a:ea typeface="Tahoma"/>
              <a:cs typeface="Tahoma"/>
              <a:sym typeface="Tahoma"/>
            </a:endParaRPr>
          </a:p>
          <a:p>
            <a:pPr indent="-285750" lvl="1" marL="742950" marR="0" rtl="0" algn="l">
              <a:lnSpc>
                <a:spcPct val="150000"/>
              </a:lnSpc>
              <a:spcBef>
                <a:spcPts val="0"/>
              </a:spcBef>
              <a:spcAft>
                <a:spcPts val="0"/>
              </a:spcAft>
              <a:buClr>
                <a:srgbClr val="1DB5D6"/>
              </a:buClr>
              <a:buSzPts val="1400"/>
              <a:buFont typeface="Tahoma"/>
              <a:buChar char="￭"/>
            </a:pPr>
            <a:r>
              <a:rPr lang="en-US">
                <a:solidFill>
                  <a:srgbClr val="C6DAEC"/>
                </a:solidFill>
                <a:latin typeface="Tahoma"/>
                <a:ea typeface="Tahoma"/>
                <a:cs typeface="Tahoma"/>
                <a:sym typeface="Tahoma"/>
              </a:rPr>
              <a:t>Fully built robot:</a:t>
            </a:r>
            <a:endParaRPr>
              <a:solidFill>
                <a:srgbClr val="C6DAEC"/>
              </a:solidFill>
              <a:latin typeface="Tahoma"/>
              <a:ea typeface="Tahoma"/>
              <a:cs typeface="Tahoma"/>
              <a:sym typeface="Tahoma"/>
            </a:endParaRPr>
          </a:p>
          <a:p>
            <a:pPr indent="-285750" lvl="2" marL="1200150" marR="0" rtl="0" algn="l">
              <a:lnSpc>
                <a:spcPct val="150000"/>
              </a:lnSpc>
              <a:spcBef>
                <a:spcPts val="0"/>
              </a:spcBef>
              <a:spcAft>
                <a:spcPts val="0"/>
              </a:spcAft>
              <a:buClr>
                <a:srgbClr val="1DB5D6"/>
              </a:buClr>
              <a:buSzPts val="1400"/>
              <a:buFont typeface="Tahoma"/>
              <a:buChar char="￮"/>
            </a:pPr>
            <a:r>
              <a:rPr lang="en-US">
                <a:solidFill>
                  <a:srgbClr val="C6DAEC"/>
                </a:solidFill>
                <a:latin typeface="Tahoma"/>
                <a:ea typeface="Tahoma"/>
                <a:cs typeface="Tahoma"/>
                <a:sym typeface="Tahoma"/>
              </a:rPr>
              <a:t>Tuned gripper and arm</a:t>
            </a:r>
            <a:endParaRPr>
              <a:solidFill>
                <a:srgbClr val="C6DAEC"/>
              </a:solidFill>
              <a:latin typeface="Tahoma"/>
              <a:ea typeface="Tahoma"/>
              <a:cs typeface="Tahoma"/>
              <a:sym typeface="Tahoma"/>
            </a:endParaRPr>
          </a:p>
          <a:p>
            <a:pPr indent="0" lvl="0" marL="0" marR="0" rtl="0" algn="l">
              <a:lnSpc>
                <a:spcPct val="150000"/>
              </a:lnSpc>
              <a:spcBef>
                <a:spcPts val="0"/>
              </a:spcBef>
              <a:spcAft>
                <a:spcPts val="0"/>
              </a:spcAft>
              <a:buNone/>
            </a:pPr>
            <a:r>
              <a:t/>
            </a:r>
            <a:endParaRPr>
              <a:solidFill>
                <a:srgbClr val="C6DAEC"/>
              </a:solidFill>
              <a:latin typeface="Tahoma"/>
              <a:ea typeface="Tahoma"/>
              <a:cs typeface="Tahoma"/>
              <a:sym typeface="Tahoma"/>
            </a:endParaRPr>
          </a:p>
          <a:p>
            <a:pPr indent="0" lvl="0" marL="0" marR="0" rtl="0" algn="l">
              <a:lnSpc>
                <a:spcPct val="150000"/>
              </a:lnSpc>
              <a:spcBef>
                <a:spcPts val="0"/>
              </a:spcBef>
              <a:spcAft>
                <a:spcPts val="0"/>
              </a:spcAft>
              <a:buNone/>
            </a:pPr>
            <a:r>
              <a:t/>
            </a:r>
            <a:endParaRPr>
              <a:solidFill>
                <a:srgbClr val="C6DAEC"/>
              </a:solidFill>
              <a:latin typeface="Tahoma"/>
              <a:ea typeface="Tahoma"/>
              <a:cs typeface="Tahoma"/>
              <a:sym typeface="Tahoma"/>
            </a:endParaRPr>
          </a:p>
          <a:p>
            <a:pPr indent="457200" lvl="0" marL="0" marR="0" rtl="0" algn="l">
              <a:lnSpc>
                <a:spcPct val="150000"/>
              </a:lnSpc>
              <a:spcBef>
                <a:spcPts val="0"/>
              </a:spcBef>
              <a:spcAft>
                <a:spcPts val="0"/>
              </a:spcAft>
              <a:buNone/>
            </a:pPr>
            <a:r>
              <a:rPr b="1" lang="en-US">
                <a:solidFill>
                  <a:srgbClr val="C6DAEC"/>
                </a:solidFill>
                <a:latin typeface="Tahoma"/>
                <a:ea typeface="Tahoma"/>
                <a:cs typeface="Tahoma"/>
                <a:sym typeface="Tahoma"/>
              </a:rPr>
              <a:t>For a f</a:t>
            </a:r>
            <a:r>
              <a:rPr b="1" i="0" lang="en-US" u="none" cap="none" strike="noStrike">
                <a:solidFill>
                  <a:srgbClr val="C6DAEC"/>
                </a:solidFill>
                <a:latin typeface="Tahoma"/>
                <a:ea typeface="Tahoma"/>
                <a:cs typeface="Tahoma"/>
                <a:sym typeface="Tahoma"/>
              </a:rPr>
              <a:t>ully functional robot!</a:t>
            </a:r>
            <a:endParaRPr b="1">
              <a:latin typeface="Tahoma"/>
              <a:ea typeface="Tahoma"/>
              <a:cs typeface="Tahoma"/>
              <a:sym typeface="Tahoma"/>
            </a:endParaRPr>
          </a:p>
          <a:p>
            <a:pPr indent="0" lvl="2" marL="914400" marR="0" rtl="0" algn="l">
              <a:lnSpc>
                <a:spcPct val="200000"/>
              </a:lnSpc>
              <a:spcBef>
                <a:spcPts val="0"/>
              </a:spcBef>
              <a:spcAft>
                <a:spcPts val="0"/>
              </a:spcAft>
              <a:buClr>
                <a:srgbClr val="19BBD5"/>
              </a:buClr>
              <a:buSzPts val="1400"/>
              <a:buFont typeface="Muli"/>
              <a:buNone/>
            </a:pPr>
            <a:r>
              <a:t/>
            </a:r>
            <a:endParaRPr b="1" i="0" sz="1200" u="none" cap="none" strike="noStrike">
              <a:solidFill>
                <a:srgbClr val="C6DAEC"/>
              </a:solidFill>
              <a:latin typeface="Muli"/>
              <a:ea typeface="Muli"/>
              <a:cs typeface="Muli"/>
              <a:sym typeface="Muli"/>
            </a:endParaRPr>
          </a:p>
        </p:txBody>
      </p:sp>
      <p:cxnSp>
        <p:nvCxnSpPr>
          <p:cNvPr id="1109" name="Google Shape;1109;p14"/>
          <p:cNvCxnSpPr/>
          <p:nvPr/>
        </p:nvCxnSpPr>
        <p:spPr>
          <a:xfrm flipH="1" rot="-5400000">
            <a:off x="3056550" y="3374150"/>
            <a:ext cx="2918400" cy="48900"/>
          </a:xfrm>
          <a:prstGeom prst="curvedConnector3">
            <a:avLst>
              <a:gd fmla="val 50000" name="adj1"/>
            </a:avLst>
          </a:prstGeom>
          <a:noFill/>
          <a:ln cap="flat" cmpd="sng" w="19050">
            <a:solidFill>
              <a:srgbClr val="03DDC9"/>
            </a:solidFill>
            <a:prstDash val="lgDash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5"/>
          <p:cNvSpPr txBox="1"/>
          <p:nvPr>
            <p:ph type="title"/>
          </p:nvPr>
        </p:nvSpPr>
        <p:spPr>
          <a:xfrm>
            <a:off x="1861500" y="663075"/>
            <a:ext cx="6402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Design Considerations</a:t>
            </a:r>
            <a:endParaRPr/>
          </a:p>
        </p:txBody>
      </p:sp>
      <p:sp>
        <p:nvSpPr>
          <p:cNvPr id="1115" name="Google Shape;1115;p15"/>
          <p:cNvSpPr/>
          <p:nvPr/>
        </p:nvSpPr>
        <p:spPr>
          <a:xfrm>
            <a:off x="1124400" y="1360900"/>
            <a:ext cx="6402000" cy="36084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6" name="Google Shape;1116;p15"/>
          <p:cNvPicPr preferRelativeResize="0"/>
          <p:nvPr/>
        </p:nvPicPr>
        <p:blipFill>
          <a:blip r:embed="rId3">
            <a:alphaModFix/>
          </a:blip>
          <a:stretch>
            <a:fillRect/>
          </a:stretch>
        </p:blipFill>
        <p:spPr>
          <a:xfrm>
            <a:off x="1253275" y="1437100"/>
            <a:ext cx="6520500" cy="3900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6"/>
          <p:cNvSpPr txBox="1"/>
          <p:nvPr>
            <p:ph type="title"/>
          </p:nvPr>
        </p:nvSpPr>
        <p:spPr>
          <a:xfrm>
            <a:off x="1861500" y="663075"/>
            <a:ext cx="6402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Design Constraints</a:t>
            </a:r>
            <a:endParaRPr/>
          </a:p>
        </p:txBody>
      </p:sp>
      <p:sp>
        <p:nvSpPr>
          <p:cNvPr id="1122" name="Google Shape;1122;p16"/>
          <p:cNvSpPr txBox="1"/>
          <p:nvPr>
            <p:ph idx="1" type="body"/>
          </p:nvPr>
        </p:nvSpPr>
        <p:spPr>
          <a:xfrm>
            <a:off x="1303600" y="1432625"/>
            <a:ext cx="6183000" cy="278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9BBD5"/>
              </a:buClr>
              <a:buSzPts val="1800"/>
              <a:buFont typeface="Verdana"/>
              <a:buChar char="◇"/>
            </a:pPr>
            <a:r>
              <a:rPr lang="en-US" sz="1800">
                <a:latin typeface="Tahoma"/>
                <a:ea typeface="Tahoma"/>
                <a:cs typeface="Tahoma"/>
                <a:sym typeface="Tahoma"/>
              </a:rPr>
              <a:t>Time</a:t>
            </a:r>
            <a:endParaRPr sz="1800">
              <a:latin typeface="Tahoma"/>
              <a:ea typeface="Tahoma"/>
              <a:cs typeface="Tahoma"/>
              <a:sym typeface="Tahoma"/>
            </a:endParaRPr>
          </a:p>
          <a:p>
            <a:pPr indent="-342900" lvl="1" marL="914400" rtl="0" algn="l">
              <a:spcBef>
                <a:spcPts val="0"/>
              </a:spcBef>
              <a:spcAft>
                <a:spcPts val="0"/>
              </a:spcAft>
              <a:buSzPts val="1800"/>
              <a:buFont typeface="Verdana"/>
              <a:buChar char="￭"/>
            </a:pPr>
            <a:r>
              <a:rPr lang="en-US" sz="1800">
                <a:latin typeface="Tahoma"/>
                <a:ea typeface="Tahoma"/>
                <a:cs typeface="Tahoma"/>
                <a:sym typeface="Tahoma"/>
              </a:rPr>
              <a:t>Less time to optimize the gripper design to accommodate more shapes</a:t>
            </a:r>
            <a:endParaRPr sz="1800">
              <a:latin typeface="Tahoma"/>
              <a:ea typeface="Tahoma"/>
              <a:cs typeface="Tahoma"/>
              <a:sym typeface="Tahoma"/>
            </a:endParaRPr>
          </a:p>
          <a:p>
            <a:pPr indent="0" lvl="0" marL="914400" rtl="0" algn="l">
              <a:lnSpc>
                <a:spcPct val="115000"/>
              </a:lnSpc>
              <a:spcBef>
                <a:spcPts val="600"/>
              </a:spcBef>
              <a:spcAft>
                <a:spcPts val="0"/>
              </a:spcAft>
              <a:buNone/>
            </a:pPr>
            <a:r>
              <a:t/>
            </a:r>
            <a:endParaRPr sz="1800">
              <a:latin typeface="Tahoma"/>
              <a:ea typeface="Tahoma"/>
              <a:cs typeface="Tahoma"/>
              <a:sym typeface="Tahoma"/>
            </a:endParaRPr>
          </a:p>
          <a:p>
            <a:pPr indent="-342900" lvl="0" marL="457200" marR="0" rtl="0" algn="l">
              <a:lnSpc>
                <a:spcPct val="115000"/>
              </a:lnSpc>
              <a:spcBef>
                <a:spcPts val="0"/>
              </a:spcBef>
              <a:spcAft>
                <a:spcPts val="0"/>
              </a:spcAft>
              <a:buClr>
                <a:srgbClr val="19BBD5"/>
              </a:buClr>
              <a:buSzPts val="1800"/>
              <a:buFont typeface="Verdana"/>
              <a:buChar char="◇"/>
            </a:pPr>
            <a:r>
              <a:rPr lang="en-US" sz="1800">
                <a:latin typeface="Tahoma"/>
                <a:ea typeface="Tahoma"/>
                <a:cs typeface="Tahoma"/>
                <a:sym typeface="Tahoma"/>
              </a:rPr>
              <a:t>Limited vision field</a:t>
            </a:r>
            <a:endParaRPr sz="1800">
              <a:latin typeface="Tahoma"/>
              <a:ea typeface="Tahoma"/>
              <a:cs typeface="Tahoma"/>
              <a:sym typeface="Tahoma"/>
            </a:endParaRPr>
          </a:p>
          <a:p>
            <a:pPr indent="-342900" lvl="1" marL="914400" marR="0" rtl="0" algn="l">
              <a:lnSpc>
                <a:spcPct val="115000"/>
              </a:lnSpc>
              <a:spcBef>
                <a:spcPts val="0"/>
              </a:spcBef>
              <a:spcAft>
                <a:spcPts val="0"/>
              </a:spcAft>
              <a:buClr>
                <a:srgbClr val="19BBD5"/>
              </a:buClr>
              <a:buSzPts val="1800"/>
              <a:buFont typeface="Verdana"/>
              <a:buChar char="￭"/>
            </a:pPr>
            <a:r>
              <a:rPr lang="en-US" sz="1800">
                <a:latin typeface="Tahoma"/>
                <a:ea typeface="Tahoma"/>
                <a:cs typeface="Tahoma"/>
                <a:sym typeface="Tahoma"/>
              </a:rPr>
              <a:t>RealSense depth camera can’t see within one foot</a:t>
            </a:r>
            <a:endParaRPr sz="1800">
              <a:latin typeface="Tahoma"/>
              <a:ea typeface="Tahoma"/>
              <a:cs typeface="Tahoma"/>
              <a:sym typeface="Tahoma"/>
            </a:endParaRPr>
          </a:p>
          <a:p>
            <a:pPr indent="0" lvl="0" marL="914400" marR="0" rtl="0" algn="l">
              <a:lnSpc>
                <a:spcPct val="115000"/>
              </a:lnSpc>
              <a:spcBef>
                <a:spcPts val="0"/>
              </a:spcBef>
              <a:spcAft>
                <a:spcPts val="0"/>
              </a:spcAft>
              <a:buNone/>
            </a:pPr>
            <a:r>
              <a:t/>
            </a:r>
            <a:endParaRPr sz="1800">
              <a:latin typeface="Tahoma"/>
              <a:ea typeface="Tahoma"/>
              <a:cs typeface="Tahoma"/>
              <a:sym typeface="Tahoma"/>
            </a:endParaRPr>
          </a:p>
          <a:p>
            <a:pPr indent="-342900" lvl="0" marL="457200" marR="0" rtl="0" algn="l">
              <a:lnSpc>
                <a:spcPct val="115000"/>
              </a:lnSpc>
              <a:spcBef>
                <a:spcPts val="0"/>
              </a:spcBef>
              <a:spcAft>
                <a:spcPts val="0"/>
              </a:spcAft>
              <a:buClr>
                <a:srgbClr val="19BBD5"/>
              </a:buClr>
              <a:buSzPts val="1800"/>
              <a:buFont typeface="Tahoma"/>
              <a:buChar char="◇"/>
            </a:pPr>
            <a:r>
              <a:rPr lang="en-US" sz="1800">
                <a:latin typeface="Tahoma"/>
                <a:ea typeface="Tahoma"/>
                <a:cs typeface="Tahoma"/>
                <a:sym typeface="Tahoma"/>
              </a:rPr>
              <a:t>Lift Weight limitation </a:t>
            </a:r>
            <a:endParaRPr sz="1800">
              <a:latin typeface="Tahoma"/>
              <a:ea typeface="Tahoma"/>
              <a:cs typeface="Tahoma"/>
              <a:sym typeface="Tahoma"/>
            </a:endParaRPr>
          </a:p>
          <a:p>
            <a:pPr indent="0" lvl="0" marL="0" marR="0" rtl="0" algn="l">
              <a:lnSpc>
                <a:spcPct val="115000"/>
              </a:lnSpc>
              <a:spcBef>
                <a:spcPts val="0"/>
              </a:spcBef>
              <a:spcAft>
                <a:spcPts val="0"/>
              </a:spcAft>
              <a:buNone/>
            </a:pPr>
            <a:r>
              <a:t/>
            </a:r>
            <a:endParaRPr sz="1800">
              <a:latin typeface="Tahoma"/>
              <a:ea typeface="Tahoma"/>
              <a:cs typeface="Tahoma"/>
              <a:sym typeface="Tahoma"/>
            </a:endParaRPr>
          </a:p>
          <a:p>
            <a:pPr indent="0" lvl="0" marL="0" marR="0" rtl="0" algn="l">
              <a:lnSpc>
                <a:spcPct val="115000"/>
              </a:lnSpc>
              <a:spcBef>
                <a:spcPts val="0"/>
              </a:spcBef>
              <a:spcAft>
                <a:spcPts val="0"/>
              </a:spcAft>
              <a:buNone/>
            </a:pPr>
            <a:r>
              <a:t/>
            </a:r>
            <a:endParaRPr sz="1800">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7"/>
          <p:cNvSpPr/>
          <p:nvPr/>
        </p:nvSpPr>
        <p:spPr>
          <a:xfrm>
            <a:off x="1065850" y="1360900"/>
            <a:ext cx="6231900" cy="36084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txBox="1"/>
          <p:nvPr>
            <p:ph type="title"/>
          </p:nvPr>
        </p:nvSpPr>
        <p:spPr>
          <a:xfrm>
            <a:off x="1985936" y="592600"/>
            <a:ext cx="73110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000"/>
              <a:t>Target Objective - Goal Analysis</a:t>
            </a:r>
            <a:endParaRPr b="0" i="0" sz="3000" u="none" cap="none" strike="noStrike">
              <a:solidFill>
                <a:srgbClr val="19BBD5"/>
              </a:solidFill>
              <a:latin typeface="Nixie One"/>
              <a:ea typeface="Nixie One"/>
              <a:cs typeface="Nixie One"/>
              <a:sym typeface="Nixie One"/>
            </a:endParaRPr>
          </a:p>
        </p:txBody>
      </p:sp>
      <p:pic>
        <p:nvPicPr>
          <p:cNvPr id="1129" name="Google Shape;1129;p17"/>
          <p:cNvPicPr preferRelativeResize="0"/>
          <p:nvPr/>
        </p:nvPicPr>
        <p:blipFill>
          <a:blip r:embed="rId3">
            <a:alphaModFix/>
          </a:blip>
          <a:stretch>
            <a:fillRect/>
          </a:stretch>
        </p:blipFill>
        <p:spPr>
          <a:xfrm>
            <a:off x="1502350" y="1421075"/>
            <a:ext cx="5526250" cy="349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8"/>
          <p:cNvSpPr txBox="1"/>
          <p:nvPr>
            <p:ph type="title"/>
          </p:nvPr>
        </p:nvSpPr>
        <p:spPr>
          <a:xfrm>
            <a:off x="1998541" y="661352"/>
            <a:ext cx="73110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800"/>
              <a:t>Test Plan &amp; Schedule</a:t>
            </a:r>
            <a:endParaRPr b="0" i="0" sz="4000" u="none" cap="none" strike="noStrike">
              <a:solidFill>
                <a:srgbClr val="19BBD5"/>
              </a:solidFill>
              <a:latin typeface="Nixie One"/>
              <a:ea typeface="Nixie One"/>
              <a:cs typeface="Nixie One"/>
              <a:sym typeface="Nixie One"/>
            </a:endParaRPr>
          </a:p>
        </p:txBody>
      </p:sp>
      <p:sp>
        <p:nvSpPr>
          <p:cNvPr id="1135" name="Google Shape;1135;p18"/>
          <p:cNvSpPr txBox="1"/>
          <p:nvPr>
            <p:ph idx="1" type="body"/>
          </p:nvPr>
        </p:nvSpPr>
        <p:spPr>
          <a:xfrm>
            <a:off x="988700" y="1035675"/>
            <a:ext cx="6979200" cy="3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600">
              <a:latin typeface="Tahoma"/>
              <a:ea typeface="Tahoma"/>
              <a:cs typeface="Tahoma"/>
              <a:sym typeface="Tahoma"/>
            </a:endParaRPr>
          </a:p>
          <a:p>
            <a:pPr indent="-330200" lvl="0" marL="457200" marR="0" rtl="0" algn="l">
              <a:lnSpc>
                <a:spcPct val="100000"/>
              </a:lnSpc>
              <a:spcBef>
                <a:spcPts val="600"/>
              </a:spcBef>
              <a:spcAft>
                <a:spcPts val="0"/>
              </a:spcAft>
              <a:buClr>
                <a:srgbClr val="19BBD5"/>
              </a:buClr>
              <a:buSzPts val="1600"/>
              <a:buFont typeface="Tahoma"/>
              <a:buChar char="◇"/>
            </a:pPr>
            <a:r>
              <a:rPr b="1" lang="en-US" sz="1600">
                <a:latin typeface="Tahoma"/>
                <a:ea typeface="Tahoma"/>
                <a:cs typeface="Tahoma"/>
                <a:sym typeface="Tahoma"/>
              </a:rPr>
              <a:t>November:</a:t>
            </a:r>
            <a:endParaRPr b="1" sz="1600">
              <a:latin typeface="Tahoma"/>
              <a:ea typeface="Tahoma"/>
              <a:cs typeface="Tahoma"/>
              <a:sym typeface="Tahoma"/>
            </a:endParaRPr>
          </a:p>
          <a:p>
            <a:pPr indent="-330200" lvl="1" marL="914400" marR="0" rtl="0" algn="l">
              <a:lnSpc>
                <a:spcPct val="100000"/>
              </a:lnSpc>
              <a:spcBef>
                <a:spcPts val="600"/>
              </a:spcBef>
              <a:spcAft>
                <a:spcPts val="0"/>
              </a:spcAft>
              <a:buSzPts val="1600"/>
              <a:buFont typeface="Tahoma"/>
              <a:buChar char="￭"/>
            </a:pPr>
            <a:r>
              <a:rPr lang="en-US" sz="1600">
                <a:latin typeface="Tahoma"/>
                <a:ea typeface="Tahoma"/>
                <a:cs typeface="Tahoma"/>
                <a:sym typeface="Tahoma"/>
              </a:rPr>
              <a:t>Robot is assembled and controlled with a controller</a:t>
            </a:r>
            <a:endParaRPr sz="1600">
              <a:latin typeface="Tahoma"/>
              <a:ea typeface="Tahoma"/>
              <a:cs typeface="Tahoma"/>
              <a:sym typeface="Tahoma"/>
            </a:endParaRPr>
          </a:p>
          <a:p>
            <a:pPr indent="-330200" lvl="1" marL="914400" marR="0" rtl="0" algn="l">
              <a:lnSpc>
                <a:spcPct val="100000"/>
              </a:lnSpc>
              <a:spcBef>
                <a:spcPts val="600"/>
              </a:spcBef>
              <a:spcAft>
                <a:spcPts val="0"/>
              </a:spcAft>
              <a:buSzPts val="1600"/>
              <a:buFont typeface="Tahoma"/>
              <a:buChar char="￭"/>
            </a:pPr>
            <a:r>
              <a:rPr b="1" lang="en-US" sz="1600">
                <a:latin typeface="Tahoma"/>
                <a:ea typeface="Tahoma"/>
                <a:cs typeface="Tahoma"/>
                <a:sym typeface="Tahoma"/>
              </a:rPr>
              <a:t>Maker Showcase ( Nov 9th )</a:t>
            </a:r>
            <a:endParaRPr b="1" sz="1600">
              <a:latin typeface="Tahoma"/>
              <a:ea typeface="Tahoma"/>
              <a:cs typeface="Tahoma"/>
              <a:sym typeface="Tahoma"/>
            </a:endParaRPr>
          </a:p>
          <a:p>
            <a:pPr indent="-330200" lvl="1" marL="914400" rtl="0" algn="l">
              <a:spcBef>
                <a:spcPts val="600"/>
              </a:spcBef>
              <a:spcAft>
                <a:spcPts val="0"/>
              </a:spcAft>
              <a:buSzPts val="1600"/>
              <a:buFont typeface="Tahoma"/>
              <a:buChar char="￭"/>
            </a:pPr>
            <a:r>
              <a:rPr lang="en-US" sz="1600">
                <a:latin typeface="Tahoma"/>
                <a:ea typeface="Tahoma"/>
                <a:cs typeface="Tahoma"/>
                <a:sym typeface="Tahoma"/>
              </a:rPr>
              <a:t>Test the mobility of the robot: Verify the arm and gripper motion with a controller and when connected to ROS.</a:t>
            </a:r>
            <a:endParaRPr sz="1600">
              <a:latin typeface="Tahoma"/>
              <a:ea typeface="Tahoma"/>
              <a:cs typeface="Tahoma"/>
              <a:sym typeface="Tahoma"/>
            </a:endParaRPr>
          </a:p>
          <a:p>
            <a:pPr indent="-330200" lvl="0" marL="457200" rtl="0" algn="l">
              <a:spcBef>
                <a:spcPts val="600"/>
              </a:spcBef>
              <a:spcAft>
                <a:spcPts val="0"/>
              </a:spcAft>
              <a:buClr>
                <a:srgbClr val="19BBD5"/>
              </a:buClr>
              <a:buSzPts val="1600"/>
              <a:buFont typeface="Tahoma"/>
              <a:buChar char="◇"/>
            </a:pPr>
            <a:r>
              <a:rPr b="1" lang="en-US" sz="1600">
                <a:latin typeface="Tahoma"/>
                <a:ea typeface="Tahoma"/>
                <a:cs typeface="Tahoma"/>
                <a:sym typeface="Tahoma"/>
              </a:rPr>
              <a:t>December:</a:t>
            </a:r>
            <a:endParaRPr b="1" sz="1600">
              <a:latin typeface="Tahoma"/>
              <a:ea typeface="Tahoma"/>
              <a:cs typeface="Tahoma"/>
              <a:sym typeface="Tahoma"/>
            </a:endParaRPr>
          </a:p>
          <a:p>
            <a:pPr indent="-330200" lvl="1" marL="914400" rtl="0" algn="l">
              <a:spcBef>
                <a:spcPts val="600"/>
              </a:spcBef>
              <a:spcAft>
                <a:spcPts val="0"/>
              </a:spcAft>
              <a:buSzPts val="1600"/>
              <a:buFont typeface="Tahoma"/>
              <a:buChar char="￭"/>
            </a:pPr>
            <a:r>
              <a:rPr lang="en-US" sz="1600">
                <a:latin typeface="Tahoma"/>
                <a:ea typeface="Tahoma"/>
                <a:cs typeface="Tahoma"/>
                <a:sym typeface="Tahoma"/>
              </a:rPr>
              <a:t>Test the search function: Use text recognition to have the robot point at objects.</a:t>
            </a:r>
            <a:endParaRPr sz="1600">
              <a:latin typeface="Tahoma"/>
              <a:ea typeface="Tahoma"/>
              <a:cs typeface="Tahoma"/>
              <a:sym typeface="Tahoma"/>
            </a:endParaRPr>
          </a:p>
          <a:p>
            <a:pPr indent="-330200" lvl="1" marL="914400" rtl="0" algn="l">
              <a:spcBef>
                <a:spcPts val="600"/>
              </a:spcBef>
              <a:spcAft>
                <a:spcPts val="0"/>
              </a:spcAft>
              <a:buSzPts val="1600"/>
              <a:buFont typeface="Tahoma"/>
              <a:buChar char="￭"/>
            </a:pPr>
            <a:r>
              <a:rPr lang="en-US" sz="1600">
                <a:latin typeface="Tahoma"/>
                <a:ea typeface="Tahoma"/>
                <a:cs typeface="Tahoma"/>
                <a:sym typeface="Tahoma"/>
              </a:rPr>
              <a:t>Test the retrieval function: Use text recognition to </a:t>
            </a:r>
            <a:br>
              <a:rPr lang="en-US" sz="1600">
                <a:latin typeface="Tahoma"/>
                <a:ea typeface="Tahoma"/>
                <a:cs typeface="Tahoma"/>
                <a:sym typeface="Tahoma"/>
              </a:rPr>
            </a:br>
            <a:r>
              <a:rPr lang="en-US" sz="1600">
                <a:latin typeface="Tahoma"/>
                <a:ea typeface="Tahoma"/>
                <a:cs typeface="Tahoma"/>
                <a:sym typeface="Tahoma"/>
              </a:rPr>
              <a:t>retrieve an object</a:t>
            </a:r>
            <a:endParaRPr sz="1600">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9"/>
          <p:cNvSpPr txBox="1"/>
          <p:nvPr>
            <p:ph type="title"/>
          </p:nvPr>
        </p:nvSpPr>
        <p:spPr>
          <a:xfrm>
            <a:off x="1998541" y="661352"/>
            <a:ext cx="7311000" cy="64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lang="en-US" sz="3800"/>
              <a:t>Test Plan &amp; Schedule</a:t>
            </a:r>
            <a:endParaRPr b="0" i="0" sz="4000" u="none" cap="none" strike="noStrike">
              <a:solidFill>
                <a:srgbClr val="19BBD5"/>
              </a:solidFill>
              <a:latin typeface="Nixie One"/>
              <a:ea typeface="Nixie One"/>
              <a:cs typeface="Nixie One"/>
              <a:sym typeface="Nixie One"/>
            </a:endParaRPr>
          </a:p>
        </p:txBody>
      </p:sp>
      <p:sp>
        <p:nvSpPr>
          <p:cNvPr id="1141" name="Google Shape;1141;p19"/>
          <p:cNvSpPr txBox="1"/>
          <p:nvPr>
            <p:ph idx="1" type="body"/>
          </p:nvPr>
        </p:nvSpPr>
        <p:spPr>
          <a:xfrm>
            <a:off x="1064900" y="1035675"/>
            <a:ext cx="6979200" cy="3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600">
              <a:latin typeface="Tahoma"/>
              <a:ea typeface="Tahoma"/>
              <a:cs typeface="Tahoma"/>
              <a:sym typeface="Tahoma"/>
            </a:endParaRPr>
          </a:p>
          <a:p>
            <a:pPr indent="-330200" lvl="0" marL="457200" rtl="0" algn="l">
              <a:spcBef>
                <a:spcPts val="600"/>
              </a:spcBef>
              <a:spcAft>
                <a:spcPts val="0"/>
              </a:spcAft>
              <a:buClr>
                <a:srgbClr val="19BBD5"/>
              </a:buClr>
              <a:buSzPts val="1600"/>
              <a:buFont typeface="Tahoma"/>
              <a:buChar char="◇"/>
            </a:pPr>
            <a:r>
              <a:rPr b="1" lang="en-US" sz="1600">
                <a:latin typeface="Tahoma"/>
                <a:ea typeface="Tahoma"/>
                <a:cs typeface="Tahoma"/>
                <a:sym typeface="Tahoma"/>
              </a:rPr>
              <a:t>January:</a:t>
            </a:r>
            <a:r>
              <a:rPr lang="en-US" sz="1600">
                <a:latin typeface="Tahoma"/>
                <a:ea typeface="Tahoma"/>
                <a:cs typeface="Tahoma"/>
                <a:sym typeface="Tahoma"/>
              </a:rPr>
              <a:t> </a:t>
            </a:r>
            <a:endParaRPr sz="1600">
              <a:latin typeface="Tahoma"/>
              <a:ea typeface="Tahoma"/>
              <a:cs typeface="Tahoma"/>
              <a:sym typeface="Tahoma"/>
            </a:endParaRPr>
          </a:p>
          <a:p>
            <a:pPr indent="-330200" lvl="1" marL="914400" rtl="0" algn="l">
              <a:spcBef>
                <a:spcPts val="600"/>
              </a:spcBef>
              <a:spcAft>
                <a:spcPts val="0"/>
              </a:spcAft>
              <a:buClr>
                <a:srgbClr val="1DB5D6"/>
              </a:buClr>
              <a:buSzPts val="1600"/>
              <a:buFont typeface="Tahoma"/>
              <a:buChar char="￭"/>
            </a:pPr>
            <a:r>
              <a:rPr lang="en-US" sz="1600">
                <a:latin typeface="Tahoma"/>
                <a:ea typeface="Tahoma"/>
                <a:cs typeface="Tahoma"/>
                <a:sym typeface="Tahoma"/>
              </a:rPr>
              <a:t>Test the voice recognition: Compare voice commands </a:t>
            </a:r>
            <a:br>
              <a:rPr lang="en-US" sz="1600">
                <a:latin typeface="Tahoma"/>
                <a:ea typeface="Tahoma"/>
                <a:cs typeface="Tahoma"/>
                <a:sym typeface="Tahoma"/>
              </a:rPr>
            </a:br>
            <a:r>
              <a:rPr lang="en-US" sz="1600">
                <a:latin typeface="Tahoma"/>
                <a:ea typeface="Tahoma"/>
                <a:cs typeface="Tahoma"/>
                <a:sym typeface="Tahoma"/>
              </a:rPr>
              <a:t>to the text in the ROS terminal.</a:t>
            </a:r>
            <a:endParaRPr sz="1600">
              <a:latin typeface="Tahoma"/>
              <a:ea typeface="Tahoma"/>
              <a:cs typeface="Tahoma"/>
              <a:sym typeface="Tahoma"/>
            </a:endParaRPr>
          </a:p>
          <a:p>
            <a:pPr indent="-330200" lvl="1" marL="914400" rtl="0" algn="l">
              <a:spcBef>
                <a:spcPts val="600"/>
              </a:spcBef>
              <a:spcAft>
                <a:spcPts val="0"/>
              </a:spcAft>
              <a:buClr>
                <a:srgbClr val="1DB5D6"/>
              </a:buClr>
              <a:buSzPts val="1600"/>
              <a:buFont typeface="Tahoma"/>
              <a:buChar char="￭"/>
            </a:pPr>
            <a:r>
              <a:rPr lang="en-US" sz="1600">
                <a:latin typeface="Tahoma"/>
                <a:ea typeface="Tahoma"/>
                <a:cs typeface="Tahoma"/>
                <a:sym typeface="Tahoma"/>
              </a:rPr>
              <a:t>Test the gripper with the return: Robot presents user with </a:t>
            </a:r>
            <a:br>
              <a:rPr lang="en-US" sz="1600">
                <a:latin typeface="Tahoma"/>
                <a:ea typeface="Tahoma"/>
                <a:cs typeface="Tahoma"/>
                <a:sym typeface="Tahoma"/>
              </a:rPr>
            </a:br>
            <a:r>
              <a:rPr lang="en-US" sz="1600">
                <a:latin typeface="Tahoma"/>
                <a:ea typeface="Tahoma"/>
                <a:cs typeface="Tahoma"/>
                <a:sym typeface="Tahoma"/>
              </a:rPr>
              <a:t>object and waits until the user pulls on the object to let go.</a:t>
            </a:r>
            <a:endParaRPr sz="1600">
              <a:latin typeface="Tahoma"/>
              <a:ea typeface="Tahoma"/>
              <a:cs typeface="Tahoma"/>
              <a:sym typeface="Tahoma"/>
            </a:endParaRPr>
          </a:p>
          <a:p>
            <a:pPr indent="-330200" lvl="0" marL="457200" rtl="0" algn="l">
              <a:spcBef>
                <a:spcPts val="600"/>
              </a:spcBef>
              <a:spcAft>
                <a:spcPts val="0"/>
              </a:spcAft>
              <a:buClr>
                <a:srgbClr val="19BBD5"/>
              </a:buClr>
              <a:buSzPts val="1600"/>
              <a:buFont typeface="Tahoma"/>
              <a:buChar char="◇"/>
            </a:pPr>
            <a:r>
              <a:rPr b="1" lang="en-US" sz="1600">
                <a:latin typeface="Tahoma"/>
                <a:ea typeface="Tahoma"/>
                <a:cs typeface="Tahoma"/>
                <a:sym typeface="Tahoma"/>
              </a:rPr>
              <a:t>February:</a:t>
            </a:r>
            <a:endParaRPr b="1" sz="1600">
              <a:latin typeface="Tahoma"/>
              <a:ea typeface="Tahoma"/>
              <a:cs typeface="Tahoma"/>
              <a:sym typeface="Tahoma"/>
            </a:endParaRPr>
          </a:p>
          <a:p>
            <a:pPr indent="-330200" lvl="1" marL="914400" rtl="0" algn="l">
              <a:spcBef>
                <a:spcPts val="600"/>
              </a:spcBef>
              <a:spcAft>
                <a:spcPts val="0"/>
              </a:spcAft>
              <a:buClr>
                <a:srgbClr val="1DB5D6"/>
              </a:buClr>
              <a:buSzPts val="1600"/>
              <a:buFont typeface="Tahoma"/>
              <a:buChar char="￭"/>
            </a:pPr>
            <a:r>
              <a:rPr lang="en-US" sz="1600">
                <a:latin typeface="Tahoma"/>
                <a:ea typeface="Tahoma"/>
                <a:cs typeface="Tahoma"/>
                <a:sym typeface="Tahoma"/>
              </a:rPr>
              <a:t>Last minute tuning </a:t>
            </a:r>
            <a:endParaRPr sz="1600">
              <a:latin typeface="Tahoma"/>
              <a:ea typeface="Tahoma"/>
              <a:cs typeface="Tahoma"/>
              <a:sym typeface="Tahoma"/>
            </a:endParaRPr>
          </a:p>
          <a:p>
            <a:pPr indent="-330200" lvl="0" marL="457200" rtl="0" algn="l">
              <a:spcBef>
                <a:spcPts val="600"/>
              </a:spcBef>
              <a:spcAft>
                <a:spcPts val="0"/>
              </a:spcAft>
              <a:buClr>
                <a:srgbClr val="19BBD5"/>
              </a:buClr>
              <a:buSzPts val="1600"/>
              <a:buFont typeface="Tahoma"/>
              <a:buChar char="◇"/>
            </a:pPr>
            <a:r>
              <a:rPr b="1" lang="en-US" sz="1600">
                <a:latin typeface="Tahoma"/>
                <a:ea typeface="Tahoma"/>
                <a:cs typeface="Tahoma"/>
                <a:sym typeface="Tahoma"/>
              </a:rPr>
              <a:t>March: </a:t>
            </a:r>
            <a:endParaRPr b="1" sz="1600">
              <a:latin typeface="Tahoma"/>
              <a:ea typeface="Tahoma"/>
              <a:cs typeface="Tahoma"/>
              <a:sym typeface="Tahoma"/>
            </a:endParaRPr>
          </a:p>
          <a:p>
            <a:pPr indent="-317500" lvl="1" marL="914400" rtl="0" algn="l">
              <a:lnSpc>
                <a:spcPct val="150000"/>
              </a:lnSpc>
              <a:spcBef>
                <a:spcPts val="0"/>
              </a:spcBef>
              <a:spcAft>
                <a:spcPts val="0"/>
              </a:spcAft>
              <a:buClr>
                <a:srgbClr val="C6DAEC"/>
              </a:buClr>
              <a:buSzPts val="1400"/>
              <a:buFont typeface="Tahoma"/>
              <a:buChar char="￭"/>
            </a:pPr>
            <a:r>
              <a:rPr lang="en-US">
                <a:solidFill>
                  <a:srgbClr val="C6DAEC"/>
                </a:solidFill>
                <a:latin typeface="Tahoma"/>
                <a:ea typeface="Tahoma"/>
                <a:cs typeface="Tahoma"/>
                <a:sym typeface="Tahoma"/>
              </a:rPr>
              <a:t>2019 ECEDHA Conference in Tucson, Arizona</a:t>
            </a:r>
            <a:endParaRPr>
              <a:solidFill>
                <a:srgbClr val="C6DAEC"/>
              </a:solidFill>
              <a:latin typeface="Tahoma"/>
              <a:ea typeface="Tahoma"/>
              <a:cs typeface="Tahoma"/>
              <a:sym typeface="Tahoma"/>
            </a:endParaRPr>
          </a:p>
          <a:p>
            <a:pPr indent="0" lvl="0" marL="914400" rtl="0" algn="l">
              <a:spcBef>
                <a:spcPts val="600"/>
              </a:spcBef>
              <a:spcAft>
                <a:spcPts val="0"/>
              </a:spcAft>
              <a:buNone/>
            </a:pPr>
            <a:r>
              <a:t/>
            </a:r>
            <a:endParaRPr b="1" sz="1600">
              <a:latin typeface="Tahoma"/>
              <a:ea typeface="Tahoma"/>
              <a:cs typeface="Tahoma"/>
              <a:sym typeface="Tahoma"/>
            </a:endParaRPr>
          </a:p>
          <a:p>
            <a:pPr indent="0" lvl="0" marL="457200" marR="0" rtl="0" algn="l">
              <a:lnSpc>
                <a:spcPct val="100000"/>
              </a:lnSpc>
              <a:spcBef>
                <a:spcPts val="600"/>
              </a:spcBef>
              <a:spcAft>
                <a:spcPts val="0"/>
              </a:spcAft>
              <a:buNone/>
            </a:pPr>
            <a:r>
              <a:t/>
            </a:r>
            <a:endParaRPr b="1" sz="1600">
              <a:latin typeface="Tahoma"/>
              <a:ea typeface="Tahoma"/>
              <a:cs typeface="Tahoma"/>
              <a:sym typeface="Tahoma"/>
            </a:endParaRPr>
          </a:p>
          <a:p>
            <a:pPr indent="0" lvl="0" marL="457200" marR="0" rtl="0" algn="l">
              <a:lnSpc>
                <a:spcPct val="100000"/>
              </a:lnSpc>
              <a:spcBef>
                <a:spcPts val="600"/>
              </a:spcBef>
              <a:spcAft>
                <a:spcPts val="0"/>
              </a:spcAft>
              <a:buNone/>
            </a:pPr>
            <a:r>
              <a:t/>
            </a:r>
            <a:endParaRPr sz="1600">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