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Round corners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1" name="Google Shape;115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445fdc1f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7" name="Google Shape;1157;g445fdc1f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71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Knuckles: 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Assistive robotic arm that will hand the user requested objects and tools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1" marL="571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Purpose: 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Assistant that will increase the user’s productivity and decrease the risk of dexterity incidents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Round corners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42d8556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42d8556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445ac35e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445ac35e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List test plan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445fdc1f5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g445fdc1f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1243" y="66044"/>
            <a:ext cx="501894" cy="5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698914" y="50516"/>
            <a:ext cx="1758133" cy="1523097"/>
            <a:chOff x="4088875" y="1431100"/>
            <a:chExt cx="3293000" cy="2852775"/>
          </a:xfrm>
        </p:grpSpPr>
        <p:sp>
          <p:nvSpPr>
            <p:cNvPr id="12" name="Google Shape;12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69525" y="2990200"/>
              <a:ext cx="1307149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3451" y="2513049"/>
              <a:ext cx="1814525" cy="1770826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92100" y="2082948"/>
              <a:ext cx="2133749" cy="2163976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33226" y="1837676"/>
              <a:ext cx="2133749" cy="2163949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0201" y="1777174"/>
              <a:ext cx="2130376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7150" y="1713351"/>
              <a:ext cx="2130374" cy="2163949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49281" y="1653713"/>
              <a:ext cx="2130400" cy="2163976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7725" y="1592374"/>
              <a:ext cx="2130374" cy="2160601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28925" y="1431100"/>
              <a:ext cx="2120301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26374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3825" y="1431100"/>
              <a:ext cx="1995974" cy="1955624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5125" y="1431100"/>
              <a:ext cx="1629724" cy="1586001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64" name="Google Shape;64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52" name="Google Shape;152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953" y="381641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3260" y="957361"/>
            <a:ext cx="597802" cy="5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4057071" y="153939"/>
            <a:ext cx="1074505" cy="12126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"/>
          <p:cNvGrpSpPr/>
          <p:nvPr/>
        </p:nvGrpSpPr>
        <p:grpSpPr>
          <a:xfrm>
            <a:off x="4442184" y="4326083"/>
            <a:ext cx="247469" cy="392302"/>
            <a:chOff x="6718575" y="2318625"/>
            <a:chExt cx="256950" cy="407375"/>
          </a:xfrm>
        </p:grpSpPr>
        <p:sp>
          <p:nvSpPr>
            <p:cNvPr id="162" name="Google Shape;16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9363" y="-3631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75" name="Google Shape;175;p3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76" name="Google Shape;176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224" name="Google Shape;224;p3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6" name="Google Shape;316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581516" y="270176"/>
            <a:ext cx="914859" cy="103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"/>
          <p:cNvGrpSpPr/>
          <p:nvPr/>
        </p:nvGrpSpPr>
        <p:grpSpPr>
          <a:xfrm>
            <a:off x="7981129" y="3891669"/>
            <a:ext cx="342882" cy="350068"/>
            <a:chOff x="3951850" y="2985350"/>
            <a:chExt cx="407950" cy="416500"/>
          </a:xfrm>
        </p:grpSpPr>
        <p:sp>
          <p:nvSpPr>
            <p:cNvPr id="325" name="Google Shape;325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8826078" y="3771310"/>
            <a:ext cx="247469" cy="392302"/>
            <a:chOff x="6718575" y="2318625"/>
            <a:chExt cx="256950" cy="407375"/>
          </a:xfrm>
        </p:grpSpPr>
        <p:sp>
          <p:nvSpPr>
            <p:cNvPr id="330" name="Google Shape;330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0" name="Google Shape;340;p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41" name="Google Shape;341;p4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342" name="Google Shape;342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394" name="Google Shape;394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03" name="Google Shape;403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4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408" name="Google Shape;408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96" name="Google Shape;496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2" name="Google Shape;50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277" y="968857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99" y="3232627"/>
            <a:ext cx="501894" cy="5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1" y="439865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891922" y="1934244"/>
            <a:ext cx="1074505" cy="121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9" name="Google Shape;509;p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0" name="Google Shape;510;p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1" name="Google Shape;511;p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2" name="Google Shape;512;p5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3" name="Google Shape;513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65" name="Google Shape;5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70" y="-3724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"/>
          <p:cNvPicPr preferRelativeResize="0"/>
          <p:nvPr/>
        </p:nvPicPr>
        <p:blipFill rotWithShape="1">
          <a:blip r:embed="rId4">
            <a:alphaModFix/>
          </a:blip>
          <a:srcRect b="31032" l="0" r="0" t="0"/>
          <a:stretch/>
        </p:blipFill>
        <p:spPr>
          <a:xfrm>
            <a:off x="607708" y="279089"/>
            <a:ext cx="916057" cy="1033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5"/>
          <p:cNvGrpSpPr/>
          <p:nvPr/>
        </p:nvGrpSpPr>
        <p:grpSpPr>
          <a:xfrm>
            <a:off x="104863" y="534178"/>
            <a:ext cx="247469" cy="392302"/>
            <a:chOff x="6718575" y="2318625"/>
            <a:chExt cx="256950" cy="407375"/>
          </a:xfrm>
        </p:grpSpPr>
        <p:sp>
          <p:nvSpPr>
            <p:cNvPr id="572" name="Google Shape;572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82" name="Google Shape;582;p6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83" name="Google Shape;583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5" name="Google Shape;635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6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640" name="Google Shape;640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28" name="Google Shape;728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4" name="Google Shape;7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479" y="-29173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27572" y="342599"/>
            <a:ext cx="871610" cy="983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6"/>
          <p:cNvGrpSpPr/>
          <p:nvPr/>
        </p:nvGrpSpPr>
        <p:grpSpPr>
          <a:xfrm>
            <a:off x="8067196" y="3984019"/>
            <a:ext cx="247469" cy="392302"/>
            <a:chOff x="6718575" y="2318625"/>
            <a:chExt cx="256950" cy="407375"/>
          </a:xfrm>
        </p:grpSpPr>
        <p:sp>
          <p:nvSpPr>
            <p:cNvPr id="739" name="Google Shape;739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grpSp>
        <p:nvGrpSpPr>
          <p:cNvPr id="749" name="Google Shape;749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50" name="Google Shape;750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802" name="Google Shape;802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7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807" name="Google Shape;807;p7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95" name="Google Shape;895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1" name="Google Shape;90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7777" y="-35992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14671" y="320002"/>
            <a:ext cx="893927" cy="1008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7"/>
          <p:cNvGrpSpPr/>
          <p:nvPr/>
        </p:nvGrpSpPr>
        <p:grpSpPr>
          <a:xfrm>
            <a:off x="8061706" y="3951668"/>
            <a:ext cx="247469" cy="392302"/>
            <a:chOff x="6718575" y="2318625"/>
            <a:chExt cx="256950" cy="407375"/>
          </a:xfrm>
        </p:grpSpPr>
        <p:sp>
          <p:nvSpPr>
            <p:cNvPr id="906" name="Google Shape;906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8"/>
          <p:cNvGrpSpPr/>
          <p:nvPr/>
        </p:nvGrpSpPr>
        <p:grpSpPr>
          <a:xfrm flipH="1" rot="10800000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916" name="Google Shape;916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8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8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968" name="Google Shape;968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8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8"/>
          <p:cNvPicPr preferRelativeResize="0"/>
          <p:nvPr/>
        </p:nvPicPr>
        <p:blipFill rotWithShape="1">
          <a:blip r:embed="rId2">
            <a:alphaModFix/>
          </a:blip>
          <a:srcRect b="31032" l="0" r="0" t="0"/>
          <a:stretch/>
        </p:blipFill>
        <p:spPr>
          <a:xfrm>
            <a:off x="496669" y="235871"/>
            <a:ext cx="708522" cy="79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8"/>
          <p:cNvSpPr/>
          <p:nvPr/>
        </p:nvSpPr>
        <p:spPr>
          <a:xfrm>
            <a:off x="1418723" y="83785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8"/>
          <p:cNvGrpSpPr/>
          <p:nvPr/>
        </p:nvGrpSpPr>
        <p:grpSpPr>
          <a:xfrm>
            <a:off x="8423195" y="4261410"/>
            <a:ext cx="280482" cy="332772"/>
            <a:chOff x="5241175" y="4959100"/>
            <a:chExt cx="539775" cy="517775"/>
          </a:xfrm>
        </p:grpSpPr>
        <p:sp>
          <p:nvSpPr>
            <p:cNvPr id="1057" name="Google Shape;105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3" name="Google Shape;10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2" y="946565"/>
            <a:ext cx="390342" cy="390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8"/>
          <p:cNvGrpSpPr/>
          <p:nvPr/>
        </p:nvGrpSpPr>
        <p:grpSpPr>
          <a:xfrm>
            <a:off x="8866870" y="4543782"/>
            <a:ext cx="247469" cy="392302"/>
            <a:chOff x="6718575" y="2318625"/>
            <a:chExt cx="256950" cy="407375"/>
          </a:xfrm>
        </p:grpSpPr>
        <p:sp>
          <p:nvSpPr>
            <p:cNvPr id="1065" name="Google Shape;1065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6" name="Google Shape;10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"/>
          <p:cNvSpPr txBox="1"/>
          <p:nvPr>
            <p:ph type="ctrTitle"/>
          </p:nvPr>
        </p:nvSpPr>
        <p:spPr>
          <a:xfrm>
            <a:off x="271820" y="1652077"/>
            <a:ext cx="871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4800" u="none" cap="none" strike="noStrike">
                <a:solidFill>
                  <a:srgbClr val="19BBD5"/>
                </a:solidFill>
              </a:rPr>
              <a:t>Knuckles, </a:t>
            </a:r>
            <a:br>
              <a:rPr b="1" lang="en-US" sz="4800" u="none" cap="none" strike="noStrike">
                <a:solidFill>
                  <a:srgbClr val="19BBD5"/>
                </a:solidFill>
              </a:rPr>
            </a:br>
            <a:r>
              <a:rPr b="1" lang="en-US" sz="4800" u="none" cap="none" strike="noStrike">
                <a:solidFill>
                  <a:srgbClr val="19BBD5"/>
                </a:solidFill>
              </a:rPr>
              <a:t>The Robotic Arm</a:t>
            </a:r>
            <a:endParaRPr b="1" sz="4800" u="none" cap="none" strike="noStrike">
              <a:solidFill>
                <a:srgbClr val="19BBD5"/>
              </a:solidFill>
            </a:endParaRPr>
          </a:p>
        </p:txBody>
      </p:sp>
      <p:sp>
        <p:nvSpPr>
          <p:cNvPr id="1086" name="Google Shape;1086;p11"/>
          <p:cNvSpPr txBox="1"/>
          <p:nvPr>
            <p:ph type="ctrTitle"/>
          </p:nvPr>
        </p:nvSpPr>
        <p:spPr>
          <a:xfrm>
            <a:off x="866775" y="2601425"/>
            <a:ext cx="752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0" i="0" lang="en-US" sz="20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Andrew Blanchard, Matthew </a:t>
            </a:r>
            <a:r>
              <a:rPr lang="en-US" sz="2000">
                <a:solidFill>
                  <a:srgbClr val="C6DAEC"/>
                </a:solidFill>
              </a:rPr>
              <a:t>van Zuilekom</a:t>
            </a:r>
            <a:r>
              <a:rPr b="0" i="0" lang="en-US" sz="20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                   Rym Benchaabane, Paola Hernandez</a:t>
            </a:r>
            <a:endParaRPr b="0" i="0" sz="20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87" name="Google Shape;1087;p11"/>
          <p:cNvSpPr txBox="1"/>
          <p:nvPr/>
        </p:nvSpPr>
        <p:spPr>
          <a:xfrm>
            <a:off x="124675" y="4737200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ECE 4335: ECE Systems Design</a:t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11"/>
          <p:cNvSpPr txBox="1"/>
          <p:nvPr/>
        </p:nvSpPr>
        <p:spPr>
          <a:xfrm>
            <a:off x="165700" y="161225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Sponsored by MakerSpace</a:t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11"/>
          <p:cNvSpPr txBox="1"/>
          <p:nvPr/>
        </p:nvSpPr>
        <p:spPr>
          <a:xfrm>
            <a:off x="6893050" y="4737200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Faculty Advisor: Dr. Becker</a:t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0"/>
          <p:cNvSpPr txBox="1"/>
          <p:nvPr>
            <p:ph type="title"/>
          </p:nvPr>
        </p:nvSpPr>
        <p:spPr>
          <a:xfrm>
            <a:off x="2366308" y="100450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Budget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47" name="Google Shape;1147;p20"/>
          <p:cNvSpPr txBox="1"/>
          <p:nvPr>
            <p:ph idx="1" type="body"/>
          </p:nvPr>
        </p:nvSpPr>
        <p:spPr>
          <a:xfrm>
            <a:off x="1793300" y="373025"/>
            <a:ext cx="76653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Total Budget : 1,800 $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Used 75%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The microphone choice is still TBA, looking for cheaper option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48" name="Google Shape;1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75" y="1900575"/>
            <a:ext cx="5755074" cy="3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1"/>
          <p:cNvSpPr txBox="1"/>
          <p:nvPr>
            <p:ph type="title"/>
          </p:nvPr>
        </p:nvSpPr>
        <p:spPr>
          <a:xfrm>
            <a:off x="1808900" y="668227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Project Conclusion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54" name="Google Shape;1154;p21"/>
          <p:cNvSpPr txBox="1"/>
          <p:nvPr>
            <p:ph idx="1" type="body"/>
          </p:nvPr>
        </p:nvSpPr>
        <p:spPr>
          <a:xfrm>
            <a:off x="983900" y="1391100"/>
            <a:ext cx="697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Schedule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Fall semester: most of the simulation and manual control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Spring Semester: implementation of software on Knuckles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plan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Modular plan will help us accomplish our goals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Current progress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Robot assembled and motors are spinning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Used 75% of budget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We are a little bit behind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2"/>
          <p:cNvSpPr txBox="1"/>
          <p:nvPr>
            <p:ph type="title"/>
          </p:nvPr>
        </p:nvSpPr>
        <p:spPr>
          <a:xfrm>
            <a:off x="1808900" y="668225"/>
            <a:ext cx="689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Thank you for your attention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60" name="Google Shape;1160;p22"/>
          <p:cNvSpPr txBox="1"/>
          <p:nvPr>
            <p:ph idx="1" type="body"/>
          </p:nvPr>
        </p:nvSpPr>
        <p:spPr>
          <a:xfrm>
            <a:off x="-1302625" y="840300"/>
            <a:ext cx="697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>
                <a:latin typeface="Tahoma"/>
                <a:ea typeface="Tahoma"/>
                <a:cs typeface="Tahoma"/>
                <a:sym typeface="Tahoma"/>
              </a:rPr>
              <a:t>QUESTIONS?</a:t>
            </a:r>
            <a:endParaRPr sz="4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1" name="Google Shape;1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525" y="1313525"/>
            <a:ext cx="3795875" cy="28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"/>
          <p:cNvSpPr txBox="1"/>
          <p:nvPr>
            <p:ph type="title"/>
          </p:nvPr>
        </p:nvSpPr>
        <p:spPr>
          <a:xfrm>
            <a:off x="1801451" y="75029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Overall Project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95" name="Google Shape;1095;p12"/>
          <p:cNvSpPr txBox="1"/>
          <p:nvPr>
            <p:ph idx="1" type="body"/>
          </p:nvPr>
        </p:nvSpPr>
        <p:spPr>
          <a:xfrm>
            <a:off x="1303597" y="1508818"/>
            <a:ext cx="58026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Knuckles?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Assistive robotic arm that will hand the use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requested objects and tools</a:t>
            </a:r>
            <a:endParaRPr b="0"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Purpose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ncrease the user’s productivity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ecrease the risk of dexterity incidents</a:t>
            </a:r>
            <a:endParaRPr b="0"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Google Shape;1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0" y="1920850"/>
            <a:ext cx="6878325" cy="21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3"/>
          <p:cNvSpPr txBox="1"/>
          <p:nvPr>
            <p:ph type="title"/>
          </p:nvPr>
        </p:nvSpPr>
        <p:spPr>
          <a:xfrm>
            <a:off x="2131999" y="745000"/>
            <a:ext cx="541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/>
              <a:t>Overview Diagram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4"/>
          <p:cNvSpPr txBox="1"/>
          <p:nvPr>
            <p:ph type="title"/>
          </p:nvPr>
        </p:nvSpPr>
        <p:spPr>
          <a:xfrm>
            <a:off x="2131988" y="745000"/>
            <a:ext cx="3570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07" name="Google Shape;1107;p14"/>
          <p:cNvSpPr txBox="1"/>
          <p:nvPr>
            <p:ph idx="1" type="body"/>
          </p:nvPr>
        </p:nvSpPr>
        <p:spPr>
          <a:xfrm>
            <a:off x="35100" y="1729525"/>
            <a:ext cx="42906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Fall 2018:</a:t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Physical arm and gripper prototype build 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Hardware (In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tel RealSense camera, multidirectional mic, tactile pads)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Simulation using Rviz on ROS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Text commands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Object recognition </a:t>
            </a:r>
            <a:r>
              <a:rPr b="1"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(75%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 done)</a:t>
            </a:r>
            <a:endParaRPr b="1"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￮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Manual control of arm and gripper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(80% done)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8" name="Google Shape;1108;p14"/>
          <p:cNvSpPr txBox="1"/>
          <p:nvPr/>
        </p:nvSpPr>
        <p:spPr>
          <a:xfrm>
            <a:off x="4472375" y="1724925"/>
            <a:ext cx="38625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Spring 2019</a:t>
            </a: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[ Mid-March ]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￭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Complete s</a:t>
            </a: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oftware and automation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Voice </a:t>
            </a: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commands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Object recognition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￭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Fully built robot: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Tuned gripper and arm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For a f</a:t>
            </a:r>
            <a:r>
              <a:rPr b="1"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ully functional robot!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1" i="0" sz="12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4264100" y="1801125"/>
            <a:ext cx="92025" cy="3191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5"/>
          <p:cNvSpPr txBox="1"/>
          <p:nvPr>
            <p:ph type="title"/>
          </p:nvPr>
        </p:nvSpPr>
        <p:spPr>
          <a:xfrm>
            <a:off x="1861500" y="663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15" name="Google Shape;1115;p15"/>
          <p:cNvSpPr/>
          <p:nvPr/>
        </p:nvSpPr>
        <p:spPr>
          <a:xfrm>
            <a:off x="1124400" y="1360900"/>
            <a:ext cx="6524700" cy="369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6" name="Google Shape;1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75" y="1382075"/>
            <a:ext cx="5613276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6"/>
          <p:cNvSpPr txBox="1"/>
          <p:nvPr>
            <p:ph type="title"/>
          </p:nvPr>
        </p:nvSpPr>
        <p:spPr>
          <a:xfrm>
            <a:off x="1861500" y="663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sp>
        <p:nvSpPr>
          <p:cNvPr id="1122" name="Google Shape;1122;p16"/>
          <p:cNvSpPr txBox="1"/>
          <p:nvPr>
            <p:ph idx="1" type="body"/>
          </p:nvPr>
        </p:nvSpPr>
        <p:spPr>
          <a:xfrm>
            <a:off x="1303600" y="1432625"/>
            <a:ext cx="61830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Time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Less time to optimize the gripper design to accommodate more shapes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Limited vision field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RealSense depth camera can’t see within one foot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Lift weight limitation 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7"/>
          <p:cNvSpPr/>
          <p:nvPr/>
        </p:nvSpPr>
        <p:spPr>
          <a:xfrm>
            <a:off x="144550" y="1360900"/>
            <a:ext cx="8937900" cy="360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7"/>
          <p:cNvSpPr txBox="1"/>
          <p:nvPr>
            <p:ph type="title"/>
          </p:nvPr>
        </p:nvSpPr>
        <p:spPr>
          <a:xfrm>
            <a:off x="1985936" y="592600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000"/>
              <a:t>Target Objective - Goal Analysis</a:t>
            </a:r>
            <a:endParaRPr b="0" i="0" sz="3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129" name="Google Shape;1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02" y="1360900"/>
            <a:ext cx="7489921" cy="36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8"/>
          <p:cNvSpPr txBox="1"/>
          <p:nvPr>
            <p:ph type="title"/>
          </p:nvPr>
        </p:nvSpPr>
        <p:spPr>
          <a:xfrm>
            <a:off x="1998541" y="661352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800"/>
              <a:t>Test Plan &amp; Schedule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5" name="Google Shape;1135;p18"/>
          <p:cNvSpPr txBox="1"/>
          <p:nvPr>
            <p:ph idx="1" type="body"/>
          </p:nvPr>
        </p:nvSpPr>
        <p:spPr>
          <a:xfrm>
            <a:off x="988700" y="1035675"/>
            <a:ext cx="697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November: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Robot is assembled and motors are spinning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the mobility of the robot: Verify the arm and gripper motion with a controller and when connected to ROS.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December: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the search function: Use text recognition to have the robot point at objects.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the retrieval function: Use text recognition to </a:t>
            </a:r>
            <a:br>
              <a:rPr lang="en-US" sz="1600"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retrieve an object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1998541" y="661352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800"/>
              <a:t>Test Plan &amp; Schedule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41" name="Google Shape;1141;p19"/>
          <p:cNvSpPr txBox="1"/>
          <p:nvPr>
            <p:ph idx="1" type="body"/>
          </p:nvPr>
        </p:nvSpPr>
        <p:spPr>
          <a:xfrm>
            <a:off x="1064900" y="1035675"/>
            <a:ext cx="697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January: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the voice recognition: Compare voice commands </a:t>
            </a:r>
            <a:br>
              <a:rPr lang="en-US" sz="1600"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to the text in the ROS terminal.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Test the gripper with the return: Robot presents user with </a:t>
            </a:r>
            <a:br>
              <a:rPr lang="en-US" sz="1600"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object and waits until the user pulls on the object to let go.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February: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Last minute tuning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March: 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Tahoma"/>
              <a:buChar char="￭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2019 ECEDHA Conference in Tucson, Arizona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