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ixie One"/>
      <p:regular r:id="rId27"/>
    </p:embeddedFont>
    <p:embeddedFont>
      <p:font typeface="Tahom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AF8AE6-848C-4242-AA84-88395B24D3EB}">
  <a:tblStyle styleId="{B0AF8AE6-848C-4242-AA84-88395B24D3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regular.fntdata"/><Relationship Id="rId27" Type="http://schemas.openxmlformats.org/officeDocument/2006/relationships/font" Target="fonts/Nixie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3" name="Google Shape;10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Andrew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581a5264ae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0" name="Google Shape;1170;g581a5264a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Andrew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581e58cc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581e58cc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581e58cca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581e58cca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Muli"/>
                <a:ea typeface="Muli"/>
                <a:cs typeface="Muli"/>
                <a:sym typeface="Muli"/>
              </a:rPr>
              <a:t>Converted Knuckles from prototype to proof-of-concept.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Muli"/>
                <a:ea typeface="Muli"/>
                <a:cs typeface="Muli"/>
                <a:sym typeface="Muli"/>
              </a:rPr>
              <a:t>-started in June. Had to learn EVERYTHING from scratch</a:t>
            </a:r>
            <a:br>
              <a:rPr lang="en-US" sz="1000">
                <a:latin typeface="Muli"/>
                <a:ea typeface="Muli"/>
                <a:cs typeface="Muli"/>
                <a:sym typeface="Muli"/>
              </a:rPr>
            </a:br>
            <a:r>
              <a:rPr lang="en-US" sz="1000">
                <a:latin typeface="Muli"/>
                <a:ea typeface="Muli"/>
                <a:cs typeface="Muli"/>
                <a:sym typeface="Muli"/>
              </a:rPr>
              <a:t>Machine learning. Removed since Apriltags are hard-coded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Muli"/>
                <a:ea typeface="Muli"/>
                <a:cs typeface="Muli"/>
                <a:sym typeface="Muli"/>
              </a:rPr>
              <a:t>Object detection with OpenCV and Tensorflow. Replaced with Apriltags.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Muli"/>
                <a:ea typeface="Muli"/>
                <a:cs typeface="Muli"/>
                <a:sym typeface="Muli"/>
              </a:rPr>
              <a:t>-Face recognition. Creating own voice recognition, so Knuckles would find the user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Muli"/>
                <a:ea typeface="Muli"/>
                <a:cs typeface="Muli"/>
                <a:sym typeface="Muli"/>
              </a:rPr>
              <a:t>Depth camera. Removed since Apriltags provide distance. This is why we got RealSense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Muli"/>
                <a:ea typeface="Muli"/>
                <a:cs typeface="Muli"/>
                <a:sym typeface="Muli"/>
              </a:rPr>
              <a:t>UR3. Was not provided so we had to build Moveo.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Muli"/>
                <a:ea typeface="Muli"/>
                <a:cs typeface="Muli"/>
                <a:sym typeface="Muli"/>
              </a:rPr>
              <a:t>Touch sensors. Object can be pulled away from Knuckles easily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latin typeface="Muli"/>
                <a:ea typeface="Muli"/>
                <a:cs typeface="Muli"/>
                <a:sym typeface="Muli"/>
              </a:rPr>
              <a:t>Multidirectional microphone. Originally planned to have Knuckles point towards the user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581e58cca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581e58cc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4e01fac5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4e01fac5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Paola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4e01fac5e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4e01fac5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Paola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4e27873e8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4e27873e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Paola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581a5264ae_1_2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581a5264ae_1_2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581a5264ae_1_2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581a5264ae_1_2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Rym</a:t>
            </a:r>
            <a:endParaRPr sz="1200"/>
          </a:p>
        </p:txBody>
      </p:sp>
      <p:sp>
        <p:nvSpPr>
          <p:cNvPr id="1282" name="Google Shape;128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2" name="Google Shape;10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Andrew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0" lvl="1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Muli"/>
              <a:buNone/>
            </a:pPr>
            <a:r>
              <a:t/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445fdc1f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Yay</a:t>
            </a:r>
            <a:endParaRPr sz="1200"/>
          </a:p>
        </p:txBody>
      </p:sp>
      <p:sp>
        <p:nvSpPr>
          <p:cNvPr id="1289" name="Google Shape;1289;g445fdc1f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555d5dc2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555d5dc2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8" name="Google Shape;10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Andrew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81a5264a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81a5264a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582761c7c9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582761c7c9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42d8556f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42d8556f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Muli"/>
              <a:buChar char="-"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24V/12V converters: Step down 120VAC to 24VDC and 12VDC. 24V connects to larger motors, 12V connects to smaller motors.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-"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Connect to 120V mains: Home robot. Connection to 120VAC mains allows Knuckles to be used in any home.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-"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Chose Tb6560 instead of original BOM stepper motor drivers to accommodate overheating system and centralize wires/cables. Also the stepper drivers have 3 axises each, so we only needed to use 2 stepper drivers.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-"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Arduino microcontroller + RAMPS 1.4V: Easily program motor control, RAMPS 1.4V as a shield to protect arduino against high voltage.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-"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BOM was also available, we modified to accommodate our specs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582f3a58a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582f3a58a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445ac35e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445ac35e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Paola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582761c7c9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582761c7c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3.6 N.m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1243" y="66044"/>
            <a:ext cx="501894" cy="52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 rot="10800000">
            <a:off x="3698914" y="50516"/>
            <a:ext cx="1758133" cy="1523097"/>
            <a:chOff x="4088875" y="1431100"/>
            <a:chExt cx="3293000" cy="2852775"/>
          </a:xfrm>
        </p:grpSpPr>
        <p:sp>
          <p:nvSpPr>
            <p:cNvPr id="12" name="Google Shape;12;p2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69525" y="2990200"/>
              <a:ext cx="1307149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43451" y="2513049"/>
              <a:ext cx="1814525" cy="1770826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92100" y="2082948"/>
              <a:ext cx="2133749" cy="2163976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633226" y="1837676"/>
              <a:ext cx="2133749" cy="2163949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70201" y="1777174"/>
              <a:ext cx="2130376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07150" y="1713351"/>
              <a:ext cx="2130374" cy="2163949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749281" y="1653713"/>
              <a:ext cx="2130400" cy="2163976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77725" y="1592374"/>
              <a:ext cx="2130374" cy="2160601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928925" y="1431100"/>
              <a:ext cx="2120301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26374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23825" y="1431100"/>
              <a:ext cx="1995974" cy="1955624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05125" y="1431100"/>
              <a:ext cx="1629724" cy="1586001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 flipH="1" rot="10800000">
            <a:off x="3920312" y="3981676"/>
            <a:ext cx="1303377" cy="1127987"/>
            <a:chOff x="238125" y="1431100"/>
            <a:chExt cx="3296350" cy="2852775"/>
          </a:xfrm>
        </p:grpSpPr>
        <p:sp>
          <p:nvSpPr>
            <p:cNvPr id="64" name="Google Shape;64;p2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152" name="Google Shape;152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8" name="Google Shape;1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953" y="3816415"/>
            <a:ext cx="539550" cy="5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3260" y="957361"/>
            <a:ext cx="597802" cy="59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4057071" y="153939"/>
            <a:ext cx="1074505" cy="12126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2"/>
          <p:cNvGrpSpPr/>
          <p:nvPr/>
        </p:nvGrpSpPr>
        <p:grpSpPr>
          <a:xfrm>
            <a:off x="4442184" y="4326083"/>
            <a:ext cx="247469" cy="392302"/>
            <a:chOff x="6718575" y="2318625"/>
            <a:chExt cx="256950" cy="407375"/>
          </a:xfrm>
        </p:grpSpPr>
        <p:sp>
          <p:nvSpPr>
            <p:cNvPr id="162" name="Google Shape;16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9363" y="-36311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80" y="1217877"/>
            <a:ext cx="378505" cy="394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4" name="Google Shape;174;p3"/>
          <p:cNvSpPr txBox="1"/>
          <p:nvPr>
            <p:ph idx="1" type="body"/>
          </p:nvPr>
        </p:nvSpPr>
        <p:spPr>
          <a:xfrm>
            <a:off x="1303597" y="1661218"/>
            <a:ext cx="5802600" cy="27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Verdana"/>
              <a:buChar char="⃟"/>
              <a:defRPr b="0" i="0" sz="15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500" u="none" cap="none" strike="noStrike">
                <a:solidFill>
                  <a:srgbClr val="C6DAE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75" name="Google Shape;175;p3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176" name="Google Shape;176;p3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3"/>
          <p:cNvGrpSpPr/>
          <p:nvPr/>
        </p:nvGrpSpPr>
        <p:grpSpPr>
          <a:xfrm flipH="1" rot="10800000">
            <a:off x="7663687" y="3682712"/>
            <a:ext cx="1034724" cy="895486"/>
            <a:chOff x="238125" y="1431100"/>
            <a:chExt cx="3296350" cy="2852775"/>
          </a:xfrm>
        </p:grpSpPr>
        <p:sp>
          <p:nvSpPr>
            <p:cNvPr id="224" name="Google Shape;224;p3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3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6" name="Google Shape;316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2" name="Google Shape;3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1207" y="3081195"/>
            <a:ext cx="410963" cy="4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581516" y="270176"/>
            <a:ext cx="914859" cy="1032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3"/>
          <p:cNvGrpSpPr/>
          <p:nvPr/>
        </p:nvGrpSpPr>
        <p:grpSpPr>
          <a:xfrm>
            <a:off x="7981129" y="3891669"/>
            <a:ext cx="342882" cy="350068"/>
            <a:chOff x="3951850" y="2985350"/>
            <a:chExt cx="407950" cy="416500"/>
          </a:xfrm>
        </p:grpSpPr>
        <p:sp>
          <p:nvSpPr>
            <p:cNvPr id="325" name="Google Shape;325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8826078" y="3771310"/>
            <a:ext cx="247469" cy="392302"/>
            <a:chOff x="6718575" y="2318625"/>
            <a:chExt cx="256950" cy="407375"/>
          </a:xfrm>
        </p:grpSpPr>
        <p:sp>
          <p:nvSpPr>
            <p:cNvPr id="330" name="Google Shape;330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340" name="Google Shape;340;p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341" name="Google Shape;341;p4"/>
          <p:cNvGrpSpPr/>
          <p:nvPr/>
        </p:nvGrpSpPr>
        <p:grpSpPr>
          <a:xfrm flipH="1" rot="10800000">
            <a:off x="421029" y="1677114"/>
            <a:ext cx="2064711" cy="1788690"/>
            <a:chOff x="4088875" y="1431100"/>
            <a:chExt cx="3293000" cy="2852775"/>
          </a:xfrm>
        </p:grpSpPr>
        <p:sp>
          <p:nvSpPr>
            <p:cNvPr id="342" name="Google Shape;342;p4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4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4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394" name="Google Shape;394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4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403" name="Google Shape;403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4"/>
          <p:cNvGrpSpPr/>
          <p:nvPr/>
        </p:nvGrpSpPr>
        <p:grpSpPr>
          <a:xfrm flipH="1" rot="10800000">
            <a:off x="-88363" y="302262"/>
            <a:ext cx="1034724" cy="895486"/>
            <a:chOff x="238125" y="1431100"/>
            <a:chExt cx="3296350" cy="2852775"/>
          </a:xfrm>
        </p:grpSpPr>
        <p:sp>
          <p:nvSpPr>
            <p:cNvPr id="408" name="Google Shape;408;p4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4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4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496" name="Google Shape;496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2" name="Google Shape;50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8277" y="968857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99" y="3232627"/>
            <a:ext cx="501894" cy="5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71" y="4398655"/>
            <a:ext cx="539550" cy="5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4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891922" y="1934244"/>
            <a:ext cx="1074505" cy="1212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880" y="1217877"/>
            <a:ext cx="378505" cy="394498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09" name="Google Shape;509;p5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10" name="Google Shape;510;p5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11" name="Google Shape;511;p5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512" name="Google Shape;512;p5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513" name="Google Shape;513;p5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0" name="Google Shape;560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Google Shape;5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565" name="Google Shape;5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9" name="Google Shape;5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470" y="-37241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5"/>
          <p:cNvPicPr preferRelativeResize="0"/>
          <p:nvPr/>
        </p:nvPicPr>
        <p:blipFill rotWithShape="1">
          <a:blip r:embed="rId4">
            <a:alphaModFix/>
          </a:blip>
          <a:srcRect b="31032" l="0" r="0" t="0"/>
          <a:stretch/>
        </p:blipFill>
        <p:spPr>
          <a:xfrm>
            <a:off x="607708" y="279089"/>
            <a:ext cx="916057" cy="1033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1" name="Google Shape;571;p5"/>
          <p:cNvGrpSpPr/>
          <p:nvPr/>
        </p:nvGrpSpPr>
        <p:grpSpPr>
          <a:xfrm>
            <a:off x="104863" y="534178"/>
            <a:ext cx="247469" cy="392302"/>
            <a:chOff x="6718575" y="2318625"/>
            <a:chExt cx="256950" cy="407375"/>
          </a:xfrm>
        </p:grpSpPr>
        <p:sp>
          <p:nvSpPr>
            <p:cNvPr id="572" name="Google Shape;572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582" name="Google Shape;582;p6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583" name="Google Shape;583;p6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635" name="Google Shape;635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6"/>
          <p:cNvGrpSpPr/>
          <p:nvPr/>
        </p:nvGrpSpPr>
        <p:grpSpPr>
          <a:xfrm flipH="1" rot="10800000">
            <a:off x="7663687" y="3682712"/>
            <a:ext cx="1034724" cy="895486"/>
            <a:chOff x="238125" y="1431100"/>
            <a:chExt cx="3296350" cy="2852775"/>
          </a:xfrm>
        </p:grpSpPr>
        <p:sp>
          <p:nvSpPr>
            <p:cNvPr id="640" name="Google Shape;640;p6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2" name="Google Shape;722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7" name="Google Shape;727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728" name="Google Shape;728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4" name="Google Shape;7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8479" y="-29173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80" y="1217877"/>
            <a:ext cx="378505" cy="39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1207" y="3081195"/>
            <a:ext cx="410963" cy="4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6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627572" y="342599"/>
            <a:ext cx="871610" cy="9836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8" name="Google Shape;738;p6"/>
          <p:cNvGrpSpPr/>
          <p:nvPr/>
        </p:nvGrpSpPr>
        <p:grpSpPr>
          <a:xfrm>
            <a:off x="8067196" y="3984019"/>
            <a:ext cx="247469" cy="392302"/>
            <a:chOff x="6718575" y="2318625"/>
            <a:chExt cx="256950" cy="407375"/>
          </a:xfrm>
        </p:grpSpPr>
        <p:sp>
          <p:nvSpPr>
            <p:cNvPr id="739" name="Google Shape;739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  <p:grpSp>
        <p:nvGrpSpPr>
          <p:cNvPr id="749" name="Google Shape;749;p7"/>
          <p:cNvGrpSpPr/>
          <p:nvPr/>
        </p:nvGrpSpPr>
        <p:grpSpPr>
          <a:xfrm flipH="1" rot="10800000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750" name="Google Shape;750;p7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7" name="Google Shape;797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1" name="Google Shape;801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802" name="Google Shape;802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7"/>
          <p:cNvGrpSpPr/>
          <p:nvPr/>
        </p:nvGrpSpPr>
        <p:grpSpPr>
          <a:xfrm flipH="1" rot="10800000">
            <a:off x="7663687" y="3682712"/>
            <a:ext cx="1034724" cy="895486"/>
            <a:chOff x="238125" y="1431100"/>
            <a:chExt cx="3296350" cy="2852775"/>
          </a:xfrm>
        </p:grpSpPr>
        <p:sp>
          <p:nvSpPr>
            <p:cNvPr id="807" name="Google Shape;807;p7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4" name="Google Shape;894;p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895" name="Google Shape;895;p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1" name="Google Shape;90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7777" y="-35992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80" y="1217877"/>
            <a:ext cx="378505" cy="39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1207" y="3081195"/>
            <a:ext cx="410963" cy="4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7"/>
          <p:cNvPicPr preferRelativeResize="0"/>
          <p:nvPr/>
        </p:nvPicPr>
        <p:blipFill rotWithShape="1">
          <a:blip r:embed="rId5">
            <a:alphaModFix/>
          </a:blip>
          <a:srcRect b="31032" l="0" r="0" t="0"/>
          <a:stretch/>
        </p:blipFill>
        <p:spPr>
          <a:xfrm>
            <a:off x="614671" y="320002"/>
            <a:ext cx="893927" cy="10088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Google Shape;905;p7"/>
          <p:cNvGrpSpPr/>
          <p:nvPr/>
        </p:nvGrpSpPr>
        <p:grpSpPr>
          <a:xfrm>
            <a:off x="8061706" y="3951668"/>
            <a:ext cx="247469" cy="392302"/>
            <a:chOff x="6718575" y="2318625"/>
            <a:chExt cx="256950" cy="407375"/>
          </a:xfrm>
        </p:grpSpPr>
        <p:sp>
          <p:nvSpPr>
            <p:cNvPr id="906" name="Google Shape;906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8"/>
          <p:cNvGrpSpPr/>
          <p:nvPr/>
        </p:nvGrpSpPr>
        <p:grpSpPr>
          <a:xfrm flipH="1" rot="10800000">
            <a:off x="316371" y="178888"/>
            <a:ext cx="1088337" cy="942842"/>
            <a:chOff x="4088875" y="1431100"/>
            <a:chExt cx="3293000" cy="2852775"/>
          </a:xfrm>
        </p:grpSpPr>
        <p:sp>
          <p:nvSpPr>
            <p:cNvPr id="916" name="Google Shape;916;p8"/>
            <p:cNvSpPr/>
            <p:nvPr/>
          </p:nvSpPr>
          <p:spPr>
            <a:xfrm>
              <a:off x="483147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697075" y="3907525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566025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434975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300575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169525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088875" y="2822200"/>
              <a:ext cx="1481875" cy="1461675"/>
            </a:xfrm>
            <a:custGeom>
              <a:rect b="b" l="l" r="r" t="t"/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102325" y="2761700"/>
              <a:ext cx="1565875" cy="1522175"/>
            </a:xfrm>
            <a:custGeom>
              <a:rect b="b" l="l" r="r" t="t"/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139275" y="2697875"/>
              <a:ext cx="1626375" cy="1586000"/>
            </a:xfrm>
            <a:custGeom>
              <a:rect b="b" l="l" r="r" t="t"/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172900" y="2637375"/>
              <a:ext cx="1690175" cy="1646500"/>
            </a:xfrm>
            <a:custGeom>
              <a:rect b="b" l="l" r="r" t="t"/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209850" y="2576900"/>
              <a:ext cx="1750675" cy="1706975"/>
            </a:xfrm>
            <a:custGeom>
              <a:rect b="b" l="l" r="r" t="t"/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243450" y="2513050"/>
              <a:ext cx="1814525" cy="1770825"/>
            </a:xfrm>
            <a:custGeom>
              <a:rect b="b" l="l" r="r" t="t"/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280425" y="2452575"/>
              <a:ext cx="1875000" cy="1831300"/>
            </a:xfrm>
            <a:custGeom>
              <a:rect b="b" l="l" r="r" t="t"/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4314025" y="2392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4350975" y="232825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4384575" y="2267775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4421550" y="2207275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4458500" y="2146800"/>
              <a:ext cx="2130375" cy="2137075"/>
            </a:xfrm>
            <a:custGeom>
              <a:rect b="b" l="l" r="r" t="t"/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4492100" y="2082950"/>
              <a:ext cx="2133750" cy="2163975"/>
            </a:xfrm>
            <a:custGeom>
              <a:rect b="b" l="l" r="r" t="t"/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4529075" y="2022475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4562675" y="1962000"/>
              <a:ext cx="2133725" cy="2160600"/>
            </a:xfrm>
            <a:custGeom>
              <a:rect b="b" l="l" r="r" t="t"/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4599625" y="1898150"/>
              <a:ext cx="2130375" cy="2163975"/>
            </a:xfrm>
            <a:custGeom>
              <a:rect b="b" l="l" r="r" t="t"/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4633225" y="1837675"/>
              <a:ext cx="2133750" cy="2163950"/>
            </a:xfrm>
            <a:custGeom>
              <a:rect b="b" l="l" r="r" t="t"/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4670200" y="1777175"/>
              <a:ext cx="2130375" cy="2160625"/>
            </a:xfrm>
            <a:custGeom>
              <a:rect b="b" l="l" r="r" t="t"/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4707150" y="1713350"/>
              <a:ext cx="2130375" cy="2163950"/>
            </a:xfrm>
            <a:custGeom>
              <a:rect b="b" l="l" r="r" t="t"/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4740750" y="16528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4777725" y="1592375"/>
              <a:ext cx="2130375" cy="2160600"/>
            </a:xfrm>
            <a:custGeom>
              <a:rect b="b" l="l" r="r" t="t"/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4811325" y="1531900"/>
              <a:ext cx="2133750" cy="2160600"/>
            </a:xfrm>
            <a:custGeom>
              <a:rect b="b" l="l" r="r" t="t"/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4848275" y="1468050"/>
              <a:ext cx="2130400" cy="2163975"/>
            </a:xfrm>
            <a:custGeom>
              <a:rect b="b" l="l" r="r" t="t"/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4881875" y="1431100"/>
              <a:ext cx="2133750" cy="2140425"/>
            </a:xfrm>
            <a:custGeom>
              <a:rect b="b" l="l" r="r" t="t"/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4928925" y="1431100"/>
              <a:ext cx="2120300" cy="2076600"/>
            </a:xfrm>
            <a:custGeom>
              <a:rect b="b" l="l" r="r" t="t"/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5026375" y="1431100"/>
              <a:ext cx="2059825" cy="2016100"/>
            </a:xfrm>
            <a:custGeom>
              <a:rect b="b" l="l" r="r" t="t"/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5123825" y="1431100"/>
              <a:ext cx="1995975" cy="1955625"/>
            </a:xfrm>
            <a:custGeom>
              <a:rect b="b" l="l" r="r" t="t"/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5221275" y="1431100"/>
              <a:ext cx="1935475" cy="1891775"/>
            </a:xfrm>
            <a:custGeom>
              <a:rect b="b" l="l" r="r" t="t"/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5318700" y="1431100"/>
              <a:ext cx="1875025" cy="1831300"/>
            </a:xfrm>
            <a:custGeom>
              <a:rect b="b" l="l" r="r" t="t"/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5416150" y="1431100"/>
              <a:ext cx="1811175" cy="1770825"/>
            </a:xfrm>
            <a:custGeom>
              <a:rect b="b" l="l" r="r" t="t"/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5510250" y="1431100"/>
              <a:ext cx="1754025" cy="1706975"/>
            </a:xfrm>
            <a:custGeom>
              <a:rect b="b" l="l" r="r" t="t"/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5607675" y="1431100"/>
              <a:ext cx="1690200" cy="1646500"/>
            </a:xfrm>
            <a:custGeom>
              <a:rect b="b" l="l" r="r" t="t"/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5705125" y="1431100"/>
              <a:ext cx="1629725" cy="1586000"/>
            </a:xfrm>
            <a:custGeom>
              <a:rect b="b" l="l" r="r" t="t"/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5802575" y="1431100"/>
              <a:ext cx="1565875" cy="1525525"/>
            </a:xfrm>
            <a:custGeom>
              <a:rect b="b" l="l" r="r" t="t"/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5900025" y="1431100"/>
              <a:ext cx="1481850" cy="1461675"/>
            </a:xfrm>
            <a:custGeom>
              <a:rect b="b" l="l" r="r" t="t"/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5997475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094900" y="1431100"/>
              <a:ext cx="1075300" cy="1065175"/>
            </a:xfrm>
            <a:custGeom>
              <a:rect b="b" l="l" r="r" t="t"/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189000" y="1431100"/>
              <a:ext cx="850150" cy="836700"/>
            </a:xfrm>
            <a:custGeom>
              <a:rect b="b" l="l" r="r" t="t"/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286450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3900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481325" y="1431100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3" name="Google Shape;963;p8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8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8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8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7" name="Google Shape;967;p8"/>
          <p:cNvGrpSpPr/>
          <p:nvPr/>
        </p:nvGrpSpPr>
        <p:grpSpPr>
          <a:xfrm flipH="1" rot="10800000">
            <a:off x="8218343" y="4123089"/>
            <a:ext cx="685311" cy="593092"/>
            <a:chOff x="238125" y="1431100"/>
            <a:chExt cx="3296350" cy="2852775"/>
          </a:xfrm>
        </p:grpSpPr>
        <p:sp>
          <p:nvSpPr>
            <p:cNvPr id="968" name="Google Shape;968;p8"/>
            <p:cNvSpPr/>
            <p:nvPr/>
          </p:nvSpPr>
          <p:spPr>
            <a:xfrm>
              <a:off x="980725" y="4136025"/>
              <a:ext cx="157950" cy="147850"/>
            </a:xfrm>
            <a:custGeom>
              <a:rect b="b" l="l" r="r" t="t"/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849675" y="3907525"/>
              <a:ext cx="386425" cy="376350"/>
            </a:xfrm>
            <a:custGeom>
              <a:rect b="b" l="l" r="r" t="t"/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715250" y="3675675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584200" y="3447175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449800" y="3218700"/>
              <a:ext cx="1078650" cy="1065175"/>
            </a:xfrm>
            <a:custGeom>
              <a:rect b="b" l="l" r="r" t="t"/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318750" y="2990200"/>
              <a:ext cx="1307150" cy="1293675"/>
            </a:xfrm>
            <a:custGeom>
              <a:rect b="b" l="l" r="r" t="t"/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128650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238125" y="28222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13839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251550" y="2761700"/>
              <a:ext cx="779600" cy="840075"/>
            </a:xfrm>
            <a:custGeom>
              <a:rect b="b" l="l" r="r" t="t"/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288525" y="2697875"/>
              <a:ext cx="608200" cy="675400"/>
            </a:xfrm>
            <a:custGeom>
              <a:rect b="b" l="l" r="r" t="t"/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14813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157882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322125" y="2637375"/>
              <a:ext cx="443550" cy="504050"/>
            </a:xfrm>
            <a:custGeom>
              <a:rect b="b" l="l" r="r" t="t"/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359075" y="2576900"/>
              <a:ext cx="275575" cy="336050"/>
            </a:xfrm>
            <a:custGeom>
              <a:rect b="b" l="l" r="r" t="t"/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167627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392675" y="2513050"/>
              <a:ext cx="275575" cy="309175"/>
            </a:xfrm>
            <a:custGeom>
              <a:rect b="b" l="l" r="r" t="t"/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1773725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429650" y="24525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1871150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965250" y="396465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466600" y="23921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206270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500200" y="23282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537175" y="22677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2160150" y="396465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570775" y="22072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2257575" y="396465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2355025" y="3964650"/>
              <a:ext cx="383100" cy="319225"/>
            </a:xfrm>
            <a:custGeom>
              <a:rect b="b" l="l" r="r" t="t"/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07725" y="214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2452475" y="3941125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41325" y="208295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78300" y="20224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2533125" y="3877275"/>
              <a:ext cx="275550" cy="309175"/>
            </a:xfrm>
            <a:custGeom>
              <a:rect b="b" l="l" r="r" t="t"/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2570075" y="38168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11900" y="19620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2603675" y="37563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748850" y="18981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2640650" y="36924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785825" y="18376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2677600" y="36320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819425" y="177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2711200" y="35715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856375" y="1713350"/>
              <a:ext cx="275575" cy="309150"/>
            </a:xfrm>
            <a:custGeom>
              <a:rect b="b" l="l" r="r" t="t"/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890000" y="165285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2748175" y="35110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2781775" y="34471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926950" y="15923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960550" y="1531900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2818725" y="33867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997525" y="1468050"/>
              <a:ext cx="322600" cy="305800"/>
            </a:xfrm>
            <a:custGeom>
              <a:rect b="b" l="l" r="r" t="t"/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2852325" y="3326225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1034475" y="1431100"/>
              <a:ext cx="383075" cy="319225"/>
            </a:xfrm>
            <a:custGeom>
              <a:rect b="b" l="l" r="r" t="t"/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2889300" y="32623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10781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2926250" y="3201900"/>
              <a:ext cx="272200" cy="305800"/>
            </a:xfrm>
            <a:custGeom>
              <a:rect b="b" l="l" r="r" t="t"/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17560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2959850" y="31414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2996825" y="3077575"/>
              <a:ext cx="275550" cy="309150"/>
            </a:xfrm>
            <a:custGeom>
              <a:rect b="b" l="l" r="r" t="t"/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12730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37050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3030425" y="301707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467950" y="1431100"/>
              <a:ext cx="433475" cy="319225"/>
            </a:xfrm>
            <a:custGeom>
              <a:rect b="b" l="l" r="r" t="t"/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3067375" y="2956600"/>
              <a:ext cx="275575" cy="305800"/>
            </a:xfrm>
            <a:custGeom>
              <a:rect b="b" l="l" r="r" t="t"/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15653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3101000" y="2896125"/>
              <a:ext cx="275550" cy="305800"/>
            </a:xfrm>
            <a:custGeom>
              <a:rect b="b" l="l" r="r" t="t"/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3137950" y="2802025"/>
              <a:ext cx="275550" cy="336050"/>
            </a:xfrm>
            <a:custGeom>
              <a:rect b="b" l="l" r="r" t="t"/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166282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3006900" y="2573550"/>
              <a:ext cx="440200" cy="504050"/>
            </a:xfrm>
            <a:custGeom>
              <a:rect b="b" l="l" r="r" t="t"/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1760275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854350" y="1431100"/>
              <a:ext cx="436850" cy="319225"/>
            </a:xfrm>
            <a:custGeom>
              <a:rect b="b" l="l" r="r" t="t"/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2872500" y="2345050"/>
              <a:ext cx="611575" cy="672050"/>
            </a:xfrm>
            <a:custGeom>
              <a:rect b="b" l="l" r="r" t="t"/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2741450" y="2113200"/>
              <a:ext cx="779575" cy="843425"/>
            </a:xfrm>
            <a:custGeom>
              <a:rect b="b" l="l" r="r" t="t"/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195180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2049250" y="1431100"/>
              <a:ext cx="433500" cy="319225"/>
            </a:xfrm>
            <a:custGeom>
              <a:rect b="b" l="l" r="r" t="t"/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2610400" y="1884700"/>
              <a:ext cx="924075" cy="1008075"/>
            </a:xfrm>
            <a:custGeom>
              <a:rect b="b" l="l" r="r" t="t"/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2146700" y="1431100"/>
              <a:ext cx="1307125" cy="1297025"/>
            </a:xfrm>
            <a:custGeom>
              <a:rect b="b" l="l" r="r" t="t"/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2244150" y="1431100"/>
              <a:ext cx="1075275" cy="1065175"/>
            </a:xfrm>
            <a:custGeom>
              <a:rect b="b" l="l" r="r" t="t"/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2341575" y="1431100"/>
              <a:ext cx="846800" cy="836700"/>
            </a:xfrm>
            <a:custGeom>
              <a:rect b="b" l="l" r="r" t="t"/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2439025" y="1431100"/>
              <a:ext cx="618300" cy="608200"/>
            </a:xfrm>
            <a:custGeom>
              <a:rect b="b" l="l" r="r" t="t"/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2533125" y="1431100"/>
              <a:ext cx="389800" cy="376350"/>
            </a:xfrm>
            <a:custGeom>
              <a:rect b="b" l="l" r="r" t="t"/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2630575" y="1431100"/>
              <a:ext cx="161300" cy="147850"/>
            </a:xfrm>
            <a:custGeom>
              <a:rect b="b" l="l" r="r" t="t"/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" name="Google Shape;1050;p8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8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8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8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4" name="Google Shape;1054;p8"/>
          <p:cNvPicPr preferRelativeResize="0"/>
          <p:nvPr/>
        </p:nvPicPr>
        <p:blipFill rotWithShape="1">
          <a:blip r:embed="rId2">
            <a:alphaModFix/>
          </a:blip>
          <a:srcRect b="31032" l="0" r="0" t="0"/>
          <a:stretch/>
        </p:blipFill>
        <p:spPr>
          <a:xfrm>
            <a:off x="496669" y="235871"/>
            <a:ext cx="708522" cy="799611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8"/>
          <p:cNvSpPr/>
          <p:nvPr/>
        </p:nvSpPr>
        <p:spPr>
          <a:xfrm>
            <a:off x="1418723" y="83785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6" name="Google Shape;1056;p8"/>
          <p:cNvGrpSpPr/>
          <p:nvPr/>
        </p:nvGrpSpPr>
        <p:grpSpPr>
          <a:xfrm>
            <a:off x="8423195" y="4261410"/>
            <a:ext cx="280482" cy="332772"/>
            <a:chOff x="5241175" y="4959100"/>
            <a:chExt cx="539775" cy="517775"/>
          </a:xfrm>
        </p:grpSpPr>
        <p:sp>
          <p:nvSpPr>
            <p:cNvPr id="1057" name="Google Shape;1057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63" name="Google Shape;10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52" y="946565"/>
            <a:ext cx="390342" cy="3903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4" name="Google Shape;1064;p8"/>
          <p:cNvGrpSpPr/>
          <p:nvPr/>
        </p:nvGrpSpPr>
        <p:grpSpPr>
          <a:xfrm>
            <a:off x="8866870" y="4543782"/>
            <a:ext cx="247469" cy="392302"/>
            <a:chOff x="6718575" y="2318625"/>
            <a:chExt cx="256950" cy="407375"/>
          </a:xfrm>
        </p:grpSpPr>
        <p:sp>
          <p:nvSpPr>
            <p:cNvPr id="1065" name="Google Shape;1065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076" name="Google Shape;107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079" name="Google Shape;1079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080" name="Google Shape;108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1"/>
          <p:cNvSpPr txBox="1"/>
          <p:nvPr>
            <p:ph type="ctrTitle"/>
          </p:nvPr>
        </p:nvSpPr>
        <p:spPr>
          <a:xfrm>
            <a:off x="-718774" y="1652075"/>
            <a:ext cx="10554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</a:pPr>
            <a:r>
              <a:rPr b="1" lang="en-US" sz="3600"/>
              <a:t>Team 16 </a:t>
            </a:r>
            <a:endParaRPr b="1"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</a:pPr>
            <a:r>
              <a:rPr b="1" lang="en-US" sz="3600" u="none" cap="none" strike="noStrike">
                <a:solidFill>
                  <a:srgbClr val="19BBD5"/>
                </a:solidFill>
              </a:rPr>
              <a:t>Knuckles, The Robotic Arm</a:t>
            </a:r>
            <a:endParaRPr b="1" sz="3600" u="none" cap="none" strike="noStrike">
              <a:solidFill>
                <a:srgbClr val="19BBD5"/>
              </a:solidFill>
            </a:endParaRPr>
          </a:p>
        </p:txBody>
      </p:sp>
      <p:sp>
        <p:nvSpPr>
          <p:cNvPr id="1086" name="Google Shape;1086;p11"/>
          <p:cNvSpPr txBox="1"/>
          <p:nvPr>
            <p:ph type="ctrTitle"/>
          </p:nvPr>
        </p:nvSpPr>
        <p:spPr>
          <a:xfrm>
            <a:off x="797726" y="2753825"/>
            <a:ext cx="752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</a:pPr>
            <a:r>
              <a:rPr b="0" i="0" lang="en-US" sz="16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Andrew Blanchard (Team Leader), Matthew </a:t>
            </a:r>
            <a:r>
              <a:rPr lang="en-US" sz="1600">
                <a:solidFill>
                  <a:srgbClr val="C6DAEC"/>
                </a:solidFill>
              </a:rPr>
              <a:t>van Zuilekom</a:t>
            </a:r>
            <a:r>
              <a:rPr b="0" i="0" lang="en-US" sz="16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rPr>
              <a:t>,                    Rym Benchaabane, Paola Hernandez</a:t>
            </a:r>
            <a:endParaRPr b="0" i="0" sz="1600" u="none" cap="none" strike="noStrike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87" name="Google Shape;1087;p11"/>
          <p:cNvSpPr txBox="1"/>
          <p:nvPr/>
        </p:nvSpPr>
        <p:spPr>
          <a:xfrm>
            <a:off x="48475" y="10825"/>
            <a:ext cx="2862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ECE 433</a:t>
            </a:r>
            <a:r>
              <a:rPr lang="en-US" sz="13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6</a:t>
            </a:r>
            <a:r>
              <a:rPr i="0" lang="en-US" sz="1300" u="none" cap="none" strike="noStrik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: ECE Design II</a:t>
            </a:r>
            <a:endParaRPr i="0" sz="1300" u="none" cap="none" strike="noStrike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Faculty: Dr. Dmitri Litvinov </a:t>
            </a:r>
            <a:endParaRPr sz="13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Faculty Advisor: Dr. Becker</a:t>
            </a:r>
            <a:endParaRPr sz="13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8" name="Google Shape;1088;p11"/>
          <p:cNvSpPr txBox="1"/>
          <p:nvPr/>
        </p:nvSpPr>
        <p:spPr>
          <a:xfrm>
            <a:off x="2999150" y="2675825"/>
            <a:ext cx="3428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Sponsored by IEEE UH Makers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9" name="Google Shape;1089;p11"/>
          <p:cNvSpPr txBox="1"/>
          <p:nvPr/>
        </p:nvSpPr>
        <p:spPr>
          <a:xfrm>
            <a:off x="6710275" y="87013"/>
            <a:ext cx="24645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Friday, April 26th 2019</a:t>
            </a:r>
            <a:endParaRPr i="0" sz="1300" u="none" cap="none" strike="noStrike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0"/>
          <p:cNvSpPr txBox="1"/>
          <p:nvPr>
            <p:ph type="title"/>
          </p:nvPr>
        </p:nvSpPr>
        <p:spPr>
          <a:xfrm rot="578">
            <a:off x="2234963" y="545600"/>
            <a:ext cx="3570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Deliverables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aphicFrame>
        <p:nvGraphicFramePr>
          <p:cNvPr id="1173" name="Google Shape;1173;p20"/>
          <p:cNvGraphicFramePr/>
          <p:nvPr/>
        </p:nvGraphicFramePr>
        <p:xfrm>
          <a:off x="1042613" y="1491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{B0AF8AE6-848C-4242-AA84-88395B24D3EB}</a:tableStyleId>
              </a:tblPr>
              <a:tblGrid>
                <a:gridCol w="2640725"/>
                <a:gridCol w="2267125"/>
                <a:gridCol w="2058200"/>
              </a:tblGrid>
              <a:tr h="3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ahoma"/>
                          <a:ea typeface="Tahoma"/>
                          <a:cs typeface="Tahoma"/>
                          <a:sym typeface="Tahoma"/>
                        </a:rPr>
                        <a:t>FALL 2018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ahoma"/>
                          <a:ea typeface="Tahoma"/>
                          <a:cs typeface="Tahoma"/>
                          <a:sym typeface="Tahoma"/>
                        </a:rPr>
                        <a:t>WINTER BREAK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ahoma"/>
                          <a:ea typeface="Tahoma"/>
                          <a:cs typeface="Tahoma"/>
                          <a:sym typeface="Tahoma"/>
                        </a:rPr>
                        <a:t>SPRING 2019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9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latin typeface="Tahoma"/>
                          <a:ea typeface="Tahoma"/>
                          <a:cs typeface="Tahoma"/>
                          <a:sym typeface="Tahoma"/>
                        </a:rPr>
                        <a:t>Assembling:</a:t>
                      </a:r>
                      <a:endParaRPr b="1" sz="1000" u="sng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Physical arm and gripper prototype 1 (100%)</a:t>
                      </a:r>
                      <a:endParaRPr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latin typeface="Tahoma"/>
                          <a:ea typeface="Tahoma"/>
                          <a:cs typeface="Tahoma"/>
                          <a:sym typeface="Tahoma"/>
                        </a:rPr>
                        <a:t>Assembling:</a:t>
                      </a:r>
                      <a:endParaRPr b="1" sz="1000" u="sng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Tune gripper and arm motors motion (90%)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User Interface:</a:t>
                      </a:r>
                      <a:endParaRPr b="1" sz="1000" u="sng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Develop a Graphic User Interface (QTdesigner) 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</a:tr>
              <a:tr h="813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latin typeface="Tahoma"/>
                          <a:ea typeface="Tahoma"/>
                          <a:cs typeface="Tahoma"/>
                          <a:sym typeface="Tahoma"/>
                        </a:rPr>
                        <a:t>Hardware Purchased:</a:t>
                      </a:r>
                      <a:endParaRPr b="1" sz="1000" u="sng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(Intel RealSense camera, Intel mic, tactile pads) (100%)</a:t>
                      </a:r>
                      <a:endParaRPr b="1"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Hardware Implementation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Mount and install on Arm</a:t>
                      </a:r>
                      <a:endParaRPr b="1"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(Intel RealSense camera, Intel mic, tactile pads) (50%)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 u="sng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Automation Control:</a:t>
                      </a:r>
                      <a:endParaRPr b="1" sz="1000" u="sng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Arm moves using data from ROS  (50%)</a:t>
                      </a:r>
                      <a:endParaRPr b="1"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</a:tr>
              <a:tr h="69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latin typeface="Tahoma"/>
                          <a:ea typeface="Tahoma"/>
                          <a:cs typeface="Tahoma"/>
                          <a:sym typeface="Tahoma"/>
                        </a:rPr>
                        <a:t>Object Detection:</a:t>
                      </a:r>
                      <a:endParaRPr b="1" sz="1000" u="sng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Recognize the AprilTag and associate it to an object (100%)</a:t>
                      </a:r>
                      <a:endParaRPr b="1"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Object Detection:</a:t>
                      </a:r>
                      <a:endParaRPr b="1" sz="1000" u="sng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Arm follows the AprilTag (90%)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Voice Recognition:</a:t>
                      </a:r>
                      <a:endParaRPr b="1" sz="1000" u="sng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Convert voice to speech speech to object detection (15%)</a:t>
                      </a:r>
                      <a:endParaRPr b="1"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</a:tr>
              <a:tr h="65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latin typeface="Tahoma"/>
                          <a:ea typeface="Tahoma"/>
                          <a:cs typeface="Tahoma"/>
                          <a:sym typeface="Tahoma"/>
                        </a:rPr>
                        <a:t>Simulation:</a:t>
                      </a:r>
                      <a:endParaRPr b="1"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Arm functions on RViz (100%)</a:t>
                      </a:r>
                      <a:endParaRPr b="1"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latin typeface="Tahoma"/>
                          <a:ea typeface="Tahoma"/>
                          <a:cs typeface="Tahoma"/>
                          <a:sym typeface="Tahoma"/>
                        </a:rPr>
                        <a:t>Communication System:</a:t>
                      </a:r>
                      <a:endParaRPr b="1" sz="1000" u="sng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Receive Feedback Signals from all hardware on ROS (100%)</a:t>
                      </a:r>
                      <a:endParaRPr b="1"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Physical arm Prototype 2 </a:t>
                      </a:r>
                      <a:endParaRPr b="1" sz="1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</a:tr>
            </a:tbl>
          </a:graphicData>
        </a:graphic>
      </p:graphicFrame>
      <p:sp>
        <p:nvSpPr>
          <p:cNvPr id="1174" name="Google Shape;1174;p20"/>
          <p:cNvSpPr txBox="1"/>
          <p:nvPr/>
        </p:nvSpPr>
        <p:spPr>
          <a:xfrm>
            <a:off x="1867200" y="847750"/>
            <a:ext cx="54096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Table 2. Expected deliverables from Fall semester</a:t>
            </a:r>
            <a:endParaRPr b="1"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9" name="Google Shape;1179;p21"/>
          <p:cNvGraphicFramePr/>
          <p:nvPr/>
        </p:nvGraphicFramePr>
        <p:xfrm>
          <a:off x="2308888" y="15313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{B0AF8AE6-848C-4242-AA84-88395B24D3EB}</a:tableStyleId>
              </a:tblPr>
              <a:tblGrid>
                <a:gridCol w="2267125"/>
                <a:gridCol w="2058200"/>
              </a:tblGrid>
              <a:tr h="3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ahoma"/>
                          <a:ea typeface="Tahoma"/>
                          <a:cs typeface="Tahoma"/>
                          <a:sym typeface="Tahoma"/>
                        </a:rPr>
                        <a:t>SPRING 2019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9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latin typeface="Tahoma"/>
                          <a:ea typeface="Tahoma"/>
                          <a:cs typeface="Tahoma"/>
                          <a:sym typeface="Tahoma"/>
                        </a:rPr>
                        <a:t>Assembling:</a:t>
                      </a:r>
                      <a:endParaRPr b="1" sz="1000" u="sng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Tune gripper and arm motors motion (100%)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User Interface:</a:t>
                      </a:r>
                      <a:endParaRPr b="1" sz="1000" u="sng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Develop a Graphic User Interface (QTdesigner) (</a:t>
                      </a: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85</a:t>
                      </a: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%)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</a:tr>
              <a:tr h="813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Hardware Implementation</a:t>
                      </a: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Mount and install on Arm</a:t>
                      </a:r>
                      <a:endParaRPr b="1" sz="100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(Intel RealSense camera, Intel mic) (</a:t>
                      </a: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0%)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 u="sng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Automation Control:</a:t>
                      </a:r>
                      <a:endParaRPr b="1" sz="1000" u="sng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Arm moves using data from ROS  (100%)</a:t>
                      </a:r>
                      <a:endParaRPr b="1" sz="100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</a:tr>
              <a:tr h="69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Object Detection:</a:t>
                      </a:r>
                      <a:endParaRPr b="1" sz="1000" u="sng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Arm follows AprilTag (100%)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Voice Recognition:</a:t>
                      </a:r>
                      <a:endParaRPr b="1" sz="1000" u="sng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Convert voice to speech speech to object detection (100%)</a:t>
                      </a:r>
                      <a:endParaRPr b="1" sz="100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</a:tr>
              <a:tr h="65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latin typeface="Tahoma"/>
                          <a:ea typeface="Tahoma"/>
                          <a:cs typeface="Tahoma"/>
                          <a:sym typeface="Tahoma"/>
                        </a:rPr>
                        <a:t>Communication System:</a:t>
                      </a:r>
                      <a:endParaRPr b="1" sz="1000" u="sng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Receive Feedback Signals from all hardware on ROS (100%)</a:t>
                      </a:r>
                      <a:endParaRPr b="1" sz="1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sng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Physical Arm Final Build:</a:t>
                      </a:r>
                      <a:endParaRPr b="1" sz="1000" u="sng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</a:t>
                      </a:r>
                      <a:r>
                        <a:rPr b="1" lang="en-US" sz="1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</a:t>
                      </a:r>
                      <a:r>
                        <a:rPr b="1" lang="en-US" sz="1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%)</a:t>
                      </a:r>
                      <a:endParaRPr b="1" sz="100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A6DC"/>
                    </a:solidFill>
                  </a:tcPr>
                </a:tc>
              </a:tr>
            </a:tbl>
          </a:graphicData>
        </a:graphic>
      </p:graphicFrame>
      <p:sp>
        <p:nvSpPr>
          <p:cNvPr id="1180" name="Google Shape;1180;p21"/>
          <p:cNvSpPr txBox="1"/>
          <p:nvPr/>
        </p:nvSpPr>
        <p:spPr>
          <a:xfrm>
            <a:off x="2308925" y="1531400"/>
            <a:ext cx="4325400" cy="396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Tahoma"/>
                <a:ea typeface="Tahoma"/>
                <a:cs typeface="Tahoma"/>
                <a:sym typeface="Tahoma"/>
              </a:rPr>
              <a:t>SPRING 2019</a:t>
            </a:r>
            <a:endParaRPr b="1" sz="1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1" name="Google Shape;1181;p21"/>
          <p:cNvSpPr txBox="1"/>
          <p:nvPr/>
        </p:nvSpPr>
        <p:spPr>
          <a:xfrm>
            <a:off x="1867200" y="851900"/>
            <a:ext cx="54096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Table 3. Deliverables at the end of Spring semester</a:t>
            </a:r>
            <a:endParaRPr b="1"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2" name="Google Shape;1182;p21"/>
          <p:cNvSpPr txBox="1"/>
          <p:nvPr>
            <p:ph type="title"/>
          </p:nvPr>
        </p:nvSpPr>
        <p:spPr>
          <a:xfrm rot="578">
            <a:off x="2234963" y="545600"/>
            <a:ext cx="3570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Deliverables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22"/>
          <p:cNvSpPr txBox="1"/>
          <p:nvPr>
            <p:ph idx="1" type="subTitle"/>
          </p:nvPr>
        </p:nvSpPr>
        <p:spPr>
          <a:xfrm>
            <a:off x="1575250" y="-1100"/>
            <a:ext cx="707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Prototypes &amp; Schedule</a:t>
            </a:r>
            <a:endParaRPr sz="3600"/>
          </a:p>
        </p:txBody>
      </p:sp>
      <p:pic>
        <p:nvPicPr>
          <p:cNvPr id="1188" name="Google Shape;1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61" y="788701"/>
            <a:ext cx="8972499" cy="27328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189" name="Google Shape;1189;p22"/>
          <p:cNvGrpSpPr/>
          <p:nvPr/>
        </p:nvGrpSpPr>
        <p:grpSpPr>
          <a:xfrm>
            <a:off x="1355526" y="3607200"/>
            <a:ext cx="6554490" cy="1055400"/>
            <a:chOff x="2033008" y="3988198"/>
            <a:chExt cx="6648904" cy="1055400"/>
          </a:xfrm>
        </p:grpSpPr>
        <p:sp>
          <p:nvSpPr>
            <p:cNvPr id="1190" name="Google Shape;1190;p22"/>
            <p:cNvSpPr/>
            <p:nvPr/>
          </p:nvSpPr>
          <p:spPr>
            <a:xfrm>
              <a:off x="2033008" y="3988198"/>
              <a:ext cx="6434700" cy="1055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/>
                <a:t>LEGEND</a:t>
              </a:r>
              <a:endParaRPr b="1" sz="1600"/>
            </a:p>
          </p:txBody>
        </p:sp>
        <p:sp>
          <p:nvSpPr>
            <p:cNvPr id="1191" name="Google Shape;1191;p22"/>
            <p:cNvSpPr txBox="1"/>
            <p:nvPr/>
          </p:nvSpPr>
          <p:spPr>
            <a:xfrm>
              <a:off x="3498060" y="4315175"/>
              <a:ext cx="25995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Muli"/>
                  <a:ea typeface="Muli"/>
                  <a:cs typeface="Muli"/>
                  <a:sym typeface="Muli"/>
                </a:rPr>
                <a:t>Deadlines</a:t>
              </a:r>
              <a:endParaRPr b="1">
                <a:latin typeface="Muli"/>
                <a:ea typeface="Muli"/>
                <a:cs typeface="Muli"/>
                <a:sym typeface="Muli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"/>
                <a:ea typeface="Muli"/>
                <a:cs typeface="Muli"/>
                <a:sym typeface="Muli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"/>
                <a:ea typeface="Muli"/>
                <a:cs typeface="Muli"/>
                <a:sym typeface="Muli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uli"/>
                  <a:ea typeface="Muli"/>
                  <a:cs typeface="Muli"/>
                  <a:sym typeface="Muli"/>
                </a:rPr>
                <a:t>Prototype Demo</a:t>
              </a: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192" name="Google Shape;1192;p22"/>
            <p:cNvSpPr txBox="1"/>
            <p:nvPr/>
          </p:nvSpPr>
          <p:spPr>
            <a:xfrm>
              <a:off x="6082413" y="4361175"/>
              <a:ext cx="25995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Muli"/>
                  <a:ea typeface="Muli"/>
                  <a:cs typeface="Muli"/>
                  <a:sym typeface="Muli"/>
                </a:rPr>
                <a:t>Prototypes</a:t>
              </a:r>
              <a:endParaRPr b="1">
                <a:latin typeface="Muli"/>
                <a:ea typeface="Muli"/>
                <a:cs typeface="Muli"/>
                <a:sym typeface="Muli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uli"/>
                  <a:ea typeface="Muli"/>
                  <a:cs typeface="Muli"/>
                  <a:sym typeface="Muli"/>
                </a:rPr>
                <a:t>1</a:t>
              </a:r>
              <a:endParaRPr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uli"/>
                  <a:ea typeface="Muli"/>
                  <a:cs typeface="Muli"/>
                  <a:sym typeface="Muli"/>
                </a:rPr>
                <a:t>	</a:t>
              </a:r>
              <a:endParaRPr>
                <a:latin typeface="Muli"/>
                <a:ea typeface="Muli"/>
                <a:cs typeface="Muli"/>
                <a:sym typeface="Muli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uli"/>
                  <a:ea typeface="Muli"/>
                  <a:cs typeface="Muli"/>
                  <a:sym typeface="Muli"/>
                </a:rPr>
                <a:t>3</a:t>
              </a: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193" name="Google Shape;1193;p22"/>
            <p:cNvSpPr txBox="1"/>
            <p:nvPr/>
          </p:nvSpPr>
          <p:spPr>
            <a:xfrm>
              <a:off x="6082413" y="4448484"/>
              <a:ext cx="25995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uli"/>
                  <a:ea typeface="Muli"/>
                  <a:cs typeface="Muli"/>
                  <a:sym typeface="Muli"/>
                </a:rPr>
                <a:t>2</a:t>
              </a: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194" name="Google Shape;1194;p22"/>
            <p:cNvSpPr txBox="1"/>
            <p:nvPr/>
          </p:nvSpPr>
          <p:spPr>
            <a:xfrm>
              <a:off x="3498060" y="4399227"/>
              <a:ext cx="2599500" cy="2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ECEDHA Conference</a:t>
              </a: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3498060" y="4342925"/>
              <a:ext cx="366600" cy="2223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3498060" y="4647725"/>
              <a:ext cx="366600" cy="2223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2"/>
            <p:cNvSpPr/>
            <p:nvPr/>
          </p:nvSpPr>
          <p:spPr>
            <a:xfrm>
              <a:off x="6158613" y="4288943"/>
              <a:ext cx="366600" cy="132600"/>
            </a:xfrm>
            <a:prstGeom prst="rect">
              <a:avLst/>
            </a:prstGeom>
            <a:solidFill>
              <a:srgbClr val="27A6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2"/>
            <p:cNvSpPr/>
            <p:nvPr/>
          </p:nvSpPr>
          <p:spPr>
            <a:xfrm>
              <a:off x="6158613" y="4539761"/>
              <a:ext cx="366600" cy="1326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6158613" y="4790579"/>
              <a:ext cx="366600" cy="1326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0" name="Google Shape;1200;p22"/>
          <p:cNvSpPr/>
          <p:nvPr/>
        </p:nvSpPr>
        <p:spPr>
          <a:xfrm>
            <a:off x="2532849" y="1616759"/>
            <a:ext cx="2201100" cy="17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22"/>
          <p:cNvSpPr/>
          <p:nvPr/>
        </p:nvSpPr>
        <p:spPr>
          <a:xfrm>
            <a:off x="2815432" y="2378759"/>
            <a:ext cx="2599500" cy="17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22"/>
          <p:cNvSpPr/>
          <p:nvPr/>
        </p:nvSpPr>
        <p:spPr>
          <a:xfrm>
            <a:off x="2532850" y="2008868"/>
            <a:ext cx="3255000" cy="17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22"/>
          <p:cNvSpPr/>
          <p:nvPr/>
        </p:nvSpPr>
        <p:spPr>
          <a:xfrm>
            <a:off x="4437850" y="2759759"/>
            <a:ext cx="1350000" cy="17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2"/>
          <p:cNvSpPr/>
          <p:nvPr/>
        </p:nvSpPr>
        <p:spPr>
          <a:xfrm>
            <a:off x="5787850" y="1986650"/>
            <a:ext cx="3255000" cy="1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2"/>
          <p:cNvSpPr/>
          <p:nvPr/>
        </p:nvSpPr>
        <p:spPr>
          <a:xfrm>
            <a:off x="5598972" y="1616750"/>
            <a:ext cx="2877300" cy="177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22"/>
          <p:cNvSpPr/>
          <p:nvPr/>
        </p:nvSpPr>
        <p:spPr>
          <a:xfrm>
            <a:off x="5494150" y="1986651"/>
            <a:ext cx="3564000" cy="3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22"/>
          <p:cNvSpPr/>
          <p:nvPr/>
        </p:nvSpPr>
        <p:spPr>
          <a:xfrm>
            <a:off x="4732150" y="1616759"/>
            <a:ext cx="1055700" cy="1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22"/>
          <p:cNvSpPr/>
          <p:nvPr/>
        </p:nvSpPr>
        <p:spPr>
          <a:xfrm>
            <a:off x="2366232" y="2389868"/>
            <a:ext cx="449100" cy="1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22"/>
          <p:cNvSpPr/>
          <p:nvPr/>
        </p:nvSpPr>
        <p:spPr>
          <a:xfrm>
            <a:off x="5417950" y="2389859"/>
            <a:ext cx="3640200" cy="1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22"/>
          <p:cNvSpPr/>
          <p:nvPr/>
        </p:nvSpPr>
        <p:spPr>
          <a:xfrm>
            <a:off x="2369950" y="2770859"/>
            <a:ext cx="2067900" cy="1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22"/>
          <p:cNvSpPr/>
          <p:nvPr/>
        </p:nvSpPr>
        <p:spPr>
          <a:xfrm>
            <a:off x="5786275" y="2759750"/>
            <a:ext cx="2367900" cy="177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22"/>
          <p:cNvSpPr/>
          <p:nvPr/>
        </p:nvSpPr>
        <p:spPr>
          <a:xfrm>
            <a:off x="8476279" y="1627875"/>
            <a:ext cx="572400" cy="1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22"/>
          <p:cNvSpPr/>
          <p:nvPr/>
        </p:nvSpPr>
        <p:spPr>
          <a:xfrm>
            <a:off x="8154169" y="2770859"/>
            <a:ext cx="899700" cy="17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4" name="Google Shape;1214;p22"/>
          <p:cNvCxnSpPr/>
          <p:nvPr/>
        </p:nvCxnSpPr>
        <p:spPr>
          <a:xfrm rot="10800000">
            <a:off x="2370268" y="1071450"/>
            <a:ext cx="17400" cy="24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5" name="Google Shape;1215;p22"/>
          <p:cNvCxnSpPr/>
          <p:nvPr/>
        </p:nvCxnSpPr>
        <p:spPr>
          <a:xfrm>
            <a:off x="3699325" y="1052075"/>
            <a:ext cx="1500" cy="24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22"/>
          <p:cNvCxnSpPr/>
          <p:nvPr/>
        </p:nvCxnSpPr>
        <p:spPr>
          <a:xfrm flipH="1">
            <a:off x="9046692" y="1690132"/>
            <a:ext cx="5400" cy="19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7" name="Google Shape;1217;p22"/>
          <p:cNvSpPr txBox="1"/>
          <p:nvPr/>
        </p:nvSpPr>
        <p:spPr>
          <a:xfrm>
            <a:off x="85475" y="1260050"/>
            <a:ext cx="2280600" cy="277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Tasks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18" name="Google Shape;1218;p22"/>
          <p:cNvSpPr txBox="1"/>
          <p:nvPr/>
        </p:nvSpPr>
        <p:spPr>
          <a:xfrm>
            <a:off x="2510658" y="1498068"/>
            <a:ext cx="924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Andrew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19" name="Google Shape;1219;p22"/>
          <p:cNvSpPr txBox="1"/>
          <p:nvPr/>
        </p:nvSpPr>
        <p:spPr>
          <a:xfrm>
            <a:off x="2523330" y="1890177"/>
            <a:ext cx="924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Matthew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20" name="Google Shape;1220;p22"/>
          <p:cNvSpPr txBox="1"/>
          <p:nvPr/>
        </p:nvSpPr>
        <p:spPr>
          <a:xfrm>
            <a:off x="2616805" y="2260068"/>
            <a:ext cx="924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Rym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21" name="Google Shape;1221;p22"/>
          <p:cNvSpPr txBox="1"/>
          <p:nvPr/>
        </p:nvSpPr>
        <p:spPr>
          <a:xfrm>
            <a:off x="4406227" y="2646849"/>
            <a:ext cx="924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Paola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222" name="Google Shape;1222;p22"/>
          <p:cNvCxnSpPr/>
          <p:nvPr/>
        </p:nvCxnSpPr>
        <p:spPr>
          <a:xfrm>
            <a:off x="5039161" y="1063184"/>
            <a:ext cx="1500" cy="24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22"/>
          <p:cNvCxnSpPr/>
          <p:nvPr/>
        </p:nvCxnSpPr>
        <p:spPr>
          <a:xfrm>
            <a:off x="6379963" y="1061017"/>
            <a:ext cx="1500" cy="24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22"/>
          <p:cNvCxnSpPr/>
          <p:nvPr/>
        </p:nvCxnSpPr>
        <p:spPr>
          <a:xfrm>
            <a:off x="7715707" y="1050511"/>
            <a:ext cx="1500" cy="24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5" name="Google Shape;1225;p22"/>
          <p:cNvSpPr/>
          <p:nvPr/>
        </p:nvSpPr>
        <p:spPr>
          <a:xfrm>
            <a:off x="4305675" y="1616748"/>
            <a:ext cx="449100" cy="1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2"/>
          <p:cNvSpPr/>
          <p:nvPr/>
        </p:nvSpPr>
        <p:spPr>
          <a:xfrm>
            <a:off x="5045457" y="2014443"/>
            <a:ext cx="449100" cy="177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22"/>
          <p:cNvSpPr txBox="1"/>
          <p:nvPr/>
        </p:nvSpPr>
        <p:spPr>
          <a:xfrm>
            <a:off x="6495638" y="3995994"/>
            <a:ext cx="2562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Delay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28" name="Google Shape;1228;p22"/>
          <p:cNvSpPr/>
          <p:nvPr/>
        </p:nvSpPr>
        <p:spPr>
          <a:xfrm>
            <a:off x="6553841" y="4068597"/>
            <a:ext cx="361500" cy="1326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2"/>
          <p:cNvSpPr/>
          <p:nvPr/>
        </p:nvSpPr>
        <p:spPr>
          <a:xfrm>
            <a:off x="7712450" y="2759623"/>
            <a:ext cx="449100" cy="1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22"/>
          <p:cNvSpPr/>
          <p:nvPr/>
        </p:nvSpPr>
        <p:spPr>
          <a:xfrm>
            <a:off x="5045457" y="2008857"/>
            <a:ext cx="449100" cy="1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22"/>
          <p:cNvSpPr/>
          <p:nvPr/>
        </p:nvSpPr>
        <p:spPr>
          <a:xfrm>
            <a:off x="4754775" y="2376050"/>
            <a:ext cx="663300" cy="1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22"/>
          <p:cNvSpPr/>
          <p:nvPr/>
        </p:nvSpPr>
        <p:spPr>
          <a:xfrm flipH="1">
            <a:off x="2372639" y="1611266"/>
            <a:ext cx="177600" cy="183300"/>
          </a:xfrm>
          <a:prstGeom prst="rect">
            <a:avLst/>
          </a:prstGeom>
          <a:solidFill>
            <a:srgbClr val="2B9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22"/>
          <p:cNvSpPr/>
          <p:nvPr/>
        </p:nvSpPr>
        <p:spPr>
          <a:xfrm flipH="1">
            <a:off x="2372639" y="2004939"/>
            <a:ext cx="177600" cy="183300"/>
          </a:xfrm>
          <a:prstGeom prst="rect">
            <a:avLst/>
          </a:prstGeom>
          <a:solidFill>
            <a:srgbClr val="2B9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22"/>
          <p:cNvSpPr txBox="1"/>
          <p:nvPr/>
        </p:nvSpPr>
        <p:spPr>
          <a:xfrm>
            <a:off x="1451582" y="4674372"/>
            <a:ext cx="5952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Figure 7. Gantt Chart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35" name="Google Shape;1235;p22"/>
          <p:cNvSpPr/>
          <p:nvPr/>
        </p:nvSpPr>
        <p:spPr>
          <a:xfrm>
            <a:off x="8028893" y="1613914"/>
            <a:ext cx="449100" cy="1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3"/>
          <p:cNvSpPr txBox="1"/>
          <p:nvPr>
            <p:ph type="title"/>
          </p:nvPr>
        </p:nvSpPr>
        <p:spPr>
          <a:xfrm>
            <a:off x="2435925" y="310550"/>
            <a:ext cx="49443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Test Plan</a:t>
            </a:r>
            <a:endParaRPr sz="3600"/>
          </a:p>
        </p:txBody>
      </p:sp>
      <p:sp>
        <p:nvSpPr>
          <p:cNvPr id="1241" name="Google Shape;1241;p23"/>
          <p:cNvSpPr txBox="1"/>
          <p:nvPr>
            <p:ph idx="4294967295" type="body"/>
          </p:nvPr>
        </p:nvSpPr>
        <p:spPr>
          <a:xfrm>
            <a:off x="1747300" y="963075"/>
            <a:ext cx="5632800" cy="45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⃟"/>
            </a:pPr>
            <a:r>
              <a:rPr b="1" lang="en-US"/>
              <a:t>Robotic </a:t>
            </a:r>
            <a:r>
              <a:rPr b="1" lang="en-US"/>
              <a:t>Arm: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 each motor (link) with pulleys (6 links total)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 gripper with different objects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⃟"/>
            </a:pPr>
            <a:r>
              <a:rPr b="1" lang="en-US"/>
              <a:t>AprilTag Detection: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 for correct tag distance, orientation and ID on Rviz and ROS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 for text commands on ROS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⃟"/>
            </a:pPr>
            <a:r>
              <a:rPr b="1" lang="en-US"/>
              <a:t>Voice Commands: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 for correct voice command on Raspberry Pi3+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 for communication system with PubNub and ROS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⃟"/>
            </a:pPr>
            <a:r>
              <a:rPr b="1" lang="en-US"/>
              <a:t>GUI: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 if text commands, camera and error display matches ROS and Rviz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24"/>
          <p:cNvSpPr txBox="1"/>
          <p:nvPr>
            <p:ph type="title"/>
          </p:nvPr>
        </p:nvSpPr>
        <p:spPr>
          <a:xfrm>
            <a:off x="2432575" y="3101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Specifications</a:t>
            </a:r>
            <a:endParaRPr sz="3600"/>
          </a:p>
        </p:txBody>
      </p:sp>
      <p:sp>
        <p:nvSpPr>
          <p:cNvPr id="1247" name="Google Shape;1247;p24"/>
          <p:cNvSpPr txBox="1"/>
          <p:nvPr>
            <p:ph idx="1" type="body"/>
          </p:nvPr>
        </p:nvSpPr>
        <p:spPr>
          <a:xfrm>
            <a:off x="1523600" y="684250"/>
            <a:ext cx="7413000" cy="45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Deg</a:t>
            </a:r>
            <a:r>
              <a:rPr lang="en-US">
                <a:latin typeface="Muli"/>
                <a:ea typeface="Muli"/>
                <a:cs typeface="Muli"/>
                <a:sym typeface="Muli"/>
              </a:rPr>
              <a:t>rees of Freedom (DOF) Arm – Five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Accuracy Voice Interpretation – 95%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Minimum Voltage for Motors – 12V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Object Detection – AprilTags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Object Count Library – 9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Response phrases - 64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Response Time – 7 seconds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Maximum Grabbing Reach  – 0.5 meter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Maximum Weight Rating – 0.5 kg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25"/>
          <p:cNvSpPr txBox="1"/>
          <p:nvPr>
            <p:ph type="title"/>
          </p:nvPr>
        </p:nvSpPr>
        <p:spPr>
          <a:xfrm>
            <a:off x="1732700" y="592600"/>
            <a:ext cx="7109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Features</a:t>
            </a:r>
            <a:endParaRPr sz="3600"/>
          </a:p>
        </p:txBody>
      </p:sp>
      <p:sp>
        <p:nvSpPr>
          <p:cNvPr id="1253" name="Google Shape;1253;p25"/>
          <p:cNvSpPr txBox="1"/>
          <p:nvPr>
            <p:ph idx="1" type="body"/>
          </p:nvPr>
        </p:nvSpPr>
        <p:spPr>
          <a:xfrm>
            <a:off x="1523600" y="989050"/>
            <a:ext cx="5362500" cy="45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Powered by Mains  – Yes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Integrated Microphone – Yes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Integrated Camera – Yes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Object Detection with AprilTags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Voice-Controlled using Alexa Voice Service – Yes 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User-Friendly GUI – Yes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⃟"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Wi-Fi required – Yes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26"/>
          <p:cNvSpPr txBox="1"/>
          <p:nvPr/>
        </p:nvSpPr>
        <p:spPr>
          <a:xfrm>
            <a:off x="2297125" y="215825"/>
            <a:ext cx="76566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Graphical User Interface (GUI)</a:t>
            </a:r>
            <a:endParaRPr sz="30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59" name="Google Shape;1259;p26"/>
          <p:cNvSpPr txBox="1"/>
          <p:nvPr/>
        </p:nvSpPr>
        <p:spPr>
          <a:xfrm>
            <a:off x="1596000" y="4463300"/>
            <a:ext cx="5952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Figure 8. Knuckles graphical user interface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60" name="Google Shape;1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013" y="1014413"/>
            <a:ext cx="4817964" cy="34194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7"/>
          <p:cNvSpPr txBox="1"/>
          <p:nvPr>
            <p:ph type="title"/>
          </p:nvPr>
        </p:nvSpPr>
        <p:spPr>
          <a:xfrm>
            <a:off x="2316325" y="101325"/>
            <a:ext cx="76905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Risk Management Matrix</a:t>
            </a:r>
            <a:endParaRPr sz="3500"/>
          </a:p>
        </p:txBody>
      </p:sp>
      <p:pic>
        <p:nvPicPr>
          <p:cNvPr id="1266" name="Google Shape;1266;p27"/>
          <p:cNvPicPr preferRelativeResize="0"/>
          <p:nvPr/>
        </p:nvPicPr>
        <p:blipFill rotWithShape="1">
          <a:blip r:embed="rId3">
            <a:alphaModFix/>
          </a:blip>
          <a:srcRect b="0" l="0" r="970" t="0"/>
          <a:stretch/>
        </p:blipFill>
        <p:spPr>
          <a:xfrm>
            <a:off x="2355825" y="800951"/>
            <a:ext cx="4969299" cy="36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27"/>
          <p:cNvSpPr txBox="1"/>
          <p:nvPr/>
        </p:nvSpPr>
        <p:spPr>
          <a:xfrm rot="-5400000">
            <a:off x="1350075" y="2310075"/>
            <a:ext cx="1436400" cy="37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Probability 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68" name="Google Shape;1268;p27"/>
          <p:cNvSpPr txBox="1"/>
          <p:nvPr/>
        </p:nvSpPr>
        <p:spPr>
          <a:xfrm>
            <a:off x="4058625" y="4479330"/>
            <a:ext cx="1436400" cy="29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uli"/>
                <a:ea typeface="Muli"/>
                <a:cs typeface="Muli"/>
                <a:sym typeface="Muli"/>
              </a:rPr>
              <a:t>Consequence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69" name="Google Shape;1269;p27"/>
          <p:cNvSpPr txBox="1"/>
          <p:nvPr/>
        </p:nvSpPr>
        <p:spPr>
          <a:xfrm>
            <a:off x="1623675" y="4754225"/>
            <a:ext cx="615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Figure 9. Risk management matrix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6DAEC"/>
              </a:solidFill>
              <a:highlight>
                <a:srgbClr val="0E293C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0" name="Google Shape;1270;p27"/>
          <p:cNvSpPr txBox="1"/>
          <p:nvPr/>
        </p:nvSpPr>
        <p:spPr>
          <a:xfrm>
            <a:off x="6364800" y="921600"/>
            <a:ext cx="1117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Damage during shipping</a:t>
            </a:r>
            <a:endParaRPr sz="900"/>
          </a:p>
        </p:txBody>
      </p:sp>
      <p:sp>
        <p:nvSpPr>
          <p:cNvPr id="1271" name="Google Shape;1271;p27"/>
          <p:cNvSpPr/>
          <p:nvPr/>
        </p:nvSpPr>
        <p:spPr>
          <a:xfrm>
            <a:off x="6364800" y="758250"/>
            <a:ext cx="983400" cy="830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272" name="Google Shape;1272;p27"/>
          <p:cNvCxnSpPr>
            <a:stCxn id="1271" idx="6"/>
            <a:endCxn id="1273" idx="1"/>
          </p:cNvCxnSpPr>
          <p:nvPr/>
        </p:nvCxnSpPr>
        <p:spPr>
          <a:xfrm>
            <a:off x="7348200" y="1173300"/>
            <a:ext cx="31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3" name="Google Shape;1273;p27"/>
          <p:cNvSpPr txBox="1"/>
          <p:nvPr/>
        </p:nvSpPr>
        <p:spPr>
          <a:xfrm>
            <a:off x="7660200" y="921600"/>
            <a:ext cx="1117800" cy="50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</a:rPr>
              <a:t>Unexpected risk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28"/>
          <p:cNvSpPr txBox="1"/>
          <p:nvPr>
            <p:ph type="title"/>
          </p:nvPr>
        </p:nvSpPr>
        <p:spPr>
          <a:xfrm>
            <a:off x="2342300" y="136202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Risk Mitigation</a:t>
            </a:r>
            <a:endParaRPr sz="3200"/>
          </a:p>
        </p:txBody>
      </p:sp>
      <p:sp>
        <p:nvSpPr>
          <p:cNvPr id="1279" name="Google Shape;1279;p28"/>
          <p:cNvSpPr txBox="1"/>
          <p:nvPr>
            <p:ph idx="1" type="body"/>
          </p:nvPr>
        </p:nvSpPr>
        <p:spPr>
          <a:xfrm>
            <a:off x="1713650" y="297225"/>
            <a:ext cx="6201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/>
              <a:t>GUI fail to communicate with Knuckles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Use speech-to-text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/>
              <a:t>No internet connection available, Alexa voice detection unavailable</a:t>
            </a:r>
            <a:endParaRPr sz="1600">
              <a:solidFill>
                <a:srgbClr val="C6DAEC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Use t</a:t>
            </a:r>
            <a:r>
              <a:rPr lang="en-US" sz="1600"/>
              <a:t>ext input instead of voice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/>
              <a:t>3D parts melting due to motor heat</a:t>
            </a:r>
            <a:endParaRPr sz="1600">
              <a:solidFill>
                <a:srgbClr val="C6DAEC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R</a:t>
            </a:r>
            <a:r>
              <a:rPr lang="en-US" sz="1600"/>
              <a:t>e-print melted parts and/or replace motors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/>
              <a:t>Stepper drivers shorting</a:t>
            </a:r>
            <a:endParaRPr sz="1600">
              <a:solidFill>
                <a:srgbClr val="C6DAEC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Have four extra stepper drivers as replacements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/>
              <a:t>Arduino or Raspberry Pi become faulty due to burnt out connections</a:t>
            </a:r>
            <a:endParaRPr sz="1600">
              <a:solidFill>
                <a:srgbClr val="C6DAEC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G</a:t>
            </a:r>
            <a:r>
              <a:rPr lang="en-US" sz="1600"/>
              <a:t>et replacements at Library Makerspace</a:t>
            </a:r>
            <a:br>
              <a:rPr lang="en-US" sz="1600"/>
            </a:br>
            <a:endParaRPr sz="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/>
              <a:t>Damaged arm due to shipping packaging</a:t>
            </a:r>
            <a:r>
              <a:rPr b="1" lang="en-US" sz="1600">
                <a:solidFill>
                  <a:srgbClr val="FF00FF"/>
                </a:solidFill>
              </a:rPr>
              <a:t>*</a:t>
            </a:r>
            <a:endParaRPr b="1" sz="1600">
              <a:solidFill>
                <a:srgbClr val="FF00FF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/>
              <a:t>Reprint damaged parts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29"/>
          <p:cNvSpPr txBox="1"/>
          <p:nvPr>
            <p:ph idx="1" type="body"/>
          </p:nvPr>
        </p:nvSpPr>
        <p:spPr>
          <a:xfrm>
            <a:off x="1539600" y="811700"/>
            <a:ext cx="6432000" cy="3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Muli"/>
              <a:buChar char="◇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Assistive robotic arm, increase productivity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Muli"/>
              <a:buChar char="◇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Great opportunity to learn about robotics, Linux &amp; ROS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Muli"/>
              <a:buChar char="◇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Patent: Arm and foundation software is open-source. </a:t>
            </a:r>
            <a:br>
              <a:rPr lang="en-US" sz="1600">
                <a:latin typeface="Muli"/>
                <a:ea typeface="Muli"/>
                <a:cs typeface="Muli"/>
                <a:sym typeface="Muli"/>
              </a:rPr>
            </a:br>
            <a:r>
              <a:rPr lang="en-US" sz="1600">
                <a:latin typeface="Muli"/>
                <a:ea typeface="Muli"/>
                <a:cs typeface="Muli"/>
                <a:sym typeface="Muli"/>
              </a:rPr>
              <a:t>Our project will also be open-source.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Muli"/>
                <a:ea typeface="Muli"/>
                <a:cs typeface="Muli"/>
                <a:sym typeface="Muli"/>
              </a:rPr>
              <a:t>Lessons learned:</a:t>
            </a:r>
            <a:endParaRPr b="1"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Great project management exercise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Systems integration and verification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Muli"/>
              <a:buChar char="◇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Risks management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Muli"/>
              <a:buChar char="◇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Delegate tasks based on individual skill-set 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Muli"/>
              <a:buChar char="◇"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Font typeface="Muli"/>
              <a:buChar char="◇"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85" name="Google Shape;1285;p29"/>
          <p:cNvSpPr txBox="1"/>
          <p:nvPr>
            <p:ph type="title"/>
          </p:nvPr>
        </p:nvSpPr>
        <p:spPr>
          <a:xfrm>
            <a:off x="2266100" y="136200"/>
            <a:ext cx="7077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-US" sz="3200"/>
              <a:t>Summary &amp; Lessons Learned</a:t>
            </a:r>
            <a:endParaRPr b="0" i="0" sz="32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6" name="Google Shape;1286;p29"/>
          <p:cNvSpPr txBox="1"/>
          <p:nvPr>
            <p:ph type="title"/>
          </p:nvPr>
        </p:nvSpPr>
        <p:spPr>
          <a:xfrm>
            <a:off x="2181350" y="495925"/>
            <a:ext cx="9607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-US" sz="1800"/>
              <a:t>Thank you IEEE UH Makers, Dr. Roysam &amp; Dr. Becker! </a:t>
            </a:r>
            <a:endParaRPr b="0" i="0" sz="18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2"/>
          <p:cNvSpPr txBox="1"/>
          <p:nvPr>
            <p:ph type="title"/>
          </p:nvPr>
        </p:nvSpPr>
        <p:spPr>
          <a:xfrm>
            <a:off x="1725251" y="52169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en-US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Overall Project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95" name="Google Shape;1095;p12"/>
          <p:cNvSpPr txBox="1"/>
          <p:nvPr>
            <p:ph idx="1" type="body"/>
          </p:nvPr>
        </p:nvSpPr>
        <p:spPr>
          <a:xfrm>
            <a:off x="1303600" y="1661225"/>
            <a:ext cx="6129600" cy="27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⃟"/>
            </a:pPr>
            <a:r>
              <a:rPr lang="en-US"/>
              <a:t>What is </a:t>
            </a:r>
            <a:r>
              <a:rPr i="0" lang="en-US" u="none" cap="none" strike="noStrike">
                <a:solidFill>
                  <a:srgbClr val="C6DAEC"/>
                </a:solidFill>
              </a:rPr>
              <a:t>Knuckles?</a:t>
            </a:r>
            <a:endParaRPr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en-US"/>
              <a:t>Stationary</a:t>
            </a:r>
            <a:r>
              <a:rPr lang="en-US"/>
              <a:t>, 3D printed voice activated</a:t>
            </a:r>
            <a:r>
              <a:rPr lang="en-US"/>
              <a:t> a</a:t>
            </a:r>
            <a:r>
              <a:rPr i="0" lang="en-US" u="none" cap="none" strike="noStrike">
                <a:solidFill>
                  <a:srgbClr val="C6DAEC"/>
                </a:solidFill>
              </a:rPr>
              <a:t>ssistive</a:t>
            </a:r>
            <a:r>
              <a:rPr i="0" lang="en-US" u="none" cap="none" strike="noStrike">
                <a:solidFill>
                  <a:srgbClr val="C6DAEC"/>
                </a:solidFill>
              </a:rPr>
              <a:t> robotic arm that will hand the use</a:t>
            </a:r>
            <a:r>
              <a:rPr i="0" lang="en-US" u="none" cap="none" strike="noStrike">
                <a:solidFill>
                  <a:srgbClr val="C6DAEC"/>
                </a:solidFill>
              </a:rPr>
              <a:t>r objects and tools upon </a:t>
            </a:r>
            <a:r>
              <a:rPr i="0" lang="en-US" u="none" cap="none" strike="noStrike">
                <a:solidFill>
                  <a:srgbClr val="C6DAEC"/>
                </a:solidFill>
              </a:rPr>
              <a:t>request</a:t>
            </a:r>
            <a:endParaRPr i="0" u="none" cap="none" strike="noStrike">
              <a:solidFill>
                <a:srgbClr val="C6DAEC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Home robot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⃟"/>
            </a:pPr>
            <a:r>
              <a:rPr lang="en-US"/>
              <a:t>Purpose</a:t>
            </a:r>
            <a:endParaRPr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500"/>
              <a:buFont typeface="Tahoma"/>
              <a:buChar char="●"/>
            </a:pPr>
            <a:r>
              <a:rPr lang="en-US"/>
              <a:t>Assist those who are limited in physical capacity</a:t>
            </a:r>
            <a:endParaRPr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500"/>
              <a:buFont typeface="Tahoma"/>
              <a:buChar char="●"/>
            </a:pPr>
            <a:r>
              <a:rPr lang="en-US"/>
              <a:t>D</a:t>
            </a:r>
            <a:r>
              <a:rPr i="0" lang="en-US" u="none" cap="none" strike="noStrike">
                <a:solidFill>
                  <a:srgbClr val="C6DAEC"/>
                </a:solidFill>
              </a:rPr>
              <a:t>ecrease the risk of dexterity incidents</a:t>
            </a:r>
            <a:endParaRPr i="0" u="none" cap="none" strike="noStrike">
              <a:solidFill>
                <a:srgbClr val="C6DAEC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en-US"/>
              <a:t>Increase the user’s productivity</a:t>
            </a:r>
            <a:br>
              <a:rPr i="0" lang="en-US" u="none" cap="none" strike="noStrike">
                <a:solidFill>
                  <a:srgbClr val="C6DAEC"/>
                </a:solidFill>
              </a:rPr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⃟"/>
            </a:pPr>
            <a:r>
              <a:rPr lang="en-US"/>
              <a:t>Examples of users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en-US"/>
              <a:t>Elderly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en-US"/>
              <a:t>People with disabilities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en-US"/>
              <a:t>Lab researchers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0"/>
          <p:cNvSpPr txBox="1"/>
          <p:nvPr>
            <p:ph type="title"/>
          </p:nvPr>
        </p:nvSpPr>
        <p:spPr>
          <a:xfrm>
            <a:off x="1961300" y="515825"/>
            <a:ext cx="6898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-US" sz="3200"/>
              <a:t>Thank you for your attention!</a:t>
            </a:r>
            <a:endParaRPr b="0" i="0" sz="32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92" name="Google Shape;1292;p30"/>
          <p:cNvSpPr txBox="1"/>
          <p:nvPr>
            <p:ph idx="1" type="body"/>
          </p:nvPr>
        </p:nvSpPr>
        <p:spPr>
          <a:xfrm>
            <a:off x="708838" y="3763050"/>
            <a:ext cx="6898500" cy="15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>
                <a:latin typeface="Tahoma"/>
                <a:ea typeface="Tahoma"/>
                <a:cs typeface="Tahoma"/>
                <a:sym typeface="Tahoma"/>
              </a:rPr>
              <a:t>QUESTIONS OR COMMENTS?</a:t>
            </a:r>
            <a:endParaRPr sz="36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31"/>
          <p:cNvSpPr txBox="1"/>
          <p:nvPr>
            <p:ph type="title"/>
          </p:nvPr>
        </p:nvSpPr>
        <p:spPr>
          <a:xfrm>
            <a:off x="2538200" y="1351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Voice Commands </a:t>
            </a:r>
            <a:endParaRPr sz="3600"/>
          </a:p>
        </p:txBody>
      </p:sp>
      <p:sp>
        <p:nvSpPr>
          <p:cNvPr id="1298" name="Google Shape;1298;p31"/>
          <p:cNvSpPr txBox="1"/>
          <p:nvPr>
            <p:ph idx="1" type="body"/>
          </p:nvPr>
        </p:nvSpPr>
        <p:spPr>
          <a:xfrm>
            <a:off x="1051309" y="1558684"/>
            <a:ext cx="6331500" cy="31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From Workspace to Knuckles</a:t>
            </a:r>
            <a:endParaRPr b="1" sz="1200">
              <a:solidFill>
                <a:srgbClr val="28A4D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"Pick up"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From Workspace to User</a:t>
            </a:r>
            <a:endParaRPr b="1" sz="1200">
              <a:solidFill>
                <a:srgbClr val="28A4D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"Hand me"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"Give me"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"Bring me"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"Get me"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From Knuckles to Workspace</a:t>
            </a:r>
            <a:endParaRPr sz="1200">
              <a:solidFill>
                <a:srgbClr val="28A4D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"Put Down"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From Knuckles to User</a:t>
            </a:r>
            <a:endParaRPr b="1" sz="1200">
              <a:solidFill>
                <a:srgbClr val="28A4D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"Release"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"Let Go"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99" name="Google Shape;1299;p31"/>
          <p:cNvSpPr txBox="1"/>
          <p:nvPr>
            <p:ph idx="1" type="body"/>
          </p:nvPr>
        </p:nvSpPr>
        <p:spPr>
          <a:xfrm>
            <a:off x="3667507" y="2444671"/>
            <a:ext cx="4564800" cy="16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From User to Knuckles</a:t>
            </a:r>
            <a:endParaRPr b="1" sz="1200">
              <a:solidFill>
                <a:srgbClr val="28A4D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"Take"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"Grab"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"Hold"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8A4DC"/>
                </a:solidFill>
                <a:latin typeface="Muli"/>
                <a:ea typeface="Muli"/>
                <a:cs typeface="Muli"/>
                <a:sym typeface="Muli"/>
              </a:rPr>
              <a:t>Knuckles Settings</a:t>
            </a:r>
            <a:endParaRPr b="1" sz="1200">
              <a:solidFill>
                <a:srgbClr val="28A4D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"Scan for objects"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"Go Upright"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"Go Down"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"Default"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"Stop"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"That it recovered"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"Forget saved objects"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latin typeface="Muli"/>
                <a:ea typeface="Muli"/>
                <a:cs typeface="Muli"/>
                <a:sym typeface="Muli"/>
              </a:rPr>
              <a:t>"Restart"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00" name="Google Shape;1300;p31"/>
          <p:cNvSpPr txBox="1"/>
          <p:nvPr>
            <p:ph idx="1" type="body"/>
          </p:nvPr>
        </p:nvSpPr>
        <p:spPr>
          <a:xfrm>
            <a:off x="1839025" y="848702"/>
            <a:ext cx="54930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>
                <a:latin typeface="Muli"/>
                <a:ea typeface="Muli"/>
                <a:cs typeface="Muli"/>
                <a:sym typeface="Muli"/>
              </a:rPr>
              <a:t>Knuckles activates with: "Alexa trigger Knuckles to"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01" name="Google Shape;1301;p31"/>
          <p:cNvSpPr txBox="1"/>
          <p:nvPr/>
        </p:nvSpPr>
        <p:spPr>
          <a:xfrm>
            <a:off x="6036175" y="1436484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AA1DD"/>
                </a:solidFill>
                <a:latin typeface="Muli"/>
                <a:ea typeface="Muli"/>
                <a:cs typeface="Muli"/>
                <a:sym typeface="Muli"/>
              </a:rPr>
              <a:t>Objects aka April Tags</a:t>
            </a:r>
            <a:endParaRPr b="1" sz="1200">
              <a:solidFill>
                <a:srgbClr val="2AA1D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"Apple"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"Bottle"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"Wallet"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"Phone"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"Box"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"Tape"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"Cup"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"Bag of Chips"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“User”</a:t>
            </a:r>
            <a:endParaRPr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3"/>
          <p:cNvSpPr txBox="1"/>
          <p:nvPr>
            <p:ph type="title"/>
          </p:nvPr>
        </p:nvSpPr>
        <p:spPr>
          <a:xfrm>
            <a:off x="2131999" y="516400"/>
            <a:ext cx="5411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en-US"/>
              <a:t>Overview Diagram</a:t>
            </a:r>
            <a:endParaRPr b="0" i="0" sz="4000" u="none" cap="none" strike="noStrik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01" name="Google Shape;1101;p13"/>
          <p:cNvSpPr txBox="1"/>
          <p:nvPr/>
        </p:nvSpPr>
        <p:spPr>
          <a:xfrm>
            <a:off x="2098250" y="3362325"/>
            <a:ext cx="486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Figure 1. Overview of Knuckles </a:t>
            </a:r>
            <a:r>
              <a:rPr lang="en-US">
                <a:solidFill>
                  <a:srgbClr val="FFFFFF"/>
                </a:solidFill>
              </a:rPr>
              <a:t>functionalities</a:t>
            </a: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2" name="Google Shape;1102;p13"/>
          <p:cNvSpPr/>
          <p:nvPr/>
        </p:nvSpPr>
        <p:spPr>
          <a:xfrm>
            <a:off x="284000" y="1203725"/>
            <a:ext cx="8686200" cy="3328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3" name="Google Shape;11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0" y="1270343"/>
            <a:ext cx="9144000" cy="3386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4"/>
          <p:cNvSpPr txBox="1"/>
          <p:nvPr>
            <p:ph type="title"/>
          </p:nvPr>
        </p:nvSpPr>
        <p:spPr>
          <a:xfrm>
            <a:off x="2421450" y="1803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Patents</a:t>
            </a:r>
            <a:endParaRPr/>
          </a:p>
        </p:txBody>
      </p:sp>
      <p:sp>
        <p:nvSpPr>
          <p:cNvPr id="1109" name="Google Shape;1109;p14"/>
          <p:cNvSpPr txBox="1"/>
          <p:nvPr>
            <p:ph idx="1" type="body"/>
          </p:nvPr>
        </p:nvSpPr>
        <p:spPr>
          <a:xfrm>
            <a:off x="408900" y="2627025"/>
            <a:ext cx="2655000" cy="12978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Patent 1:</a:t>
            </a:r>
            <a:r>
              <a:rPr lang="en-US"/>
              <a:t> US 10,242,334 B2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Machine Readable Delivery Platform for automated package delivery</a:t>
            </a:r>
            <a:endParaRPr/>
          </a:p>
        </p:txBody>
      </p:sp>
      <p:sp>
        <p:nvSpPr>
          <p:cNvPr id="1110" name="Google Shape;1110;p14"/>
          <p:cNvSpPr txBox="1"/>
          <p:nvPr>
            <p:ph idx="2" type="body"/>
          </p:nvPr>
        </p:nvSpPr>
        <p:spPr>
          <a:xfrm>
            <a:off x="3063900" y="825650"/>
            <a:ext cx="3016200" cy="10386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Patent 2:</a:t>
            </a:r>
            <a:r>
              <a:rPr lang="en-US"/>
              <a:t> 8,077,963 B2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Mobile robot with a head-based movement mapping scheme</a:t>
            </a:r>
            <a:endParaRPr/>
          </a:p>
        </p:txBody>
      </p:sp>
      <p:sp>
        <p:nvSpPr>
          <p:cNvPr id="1111" name="Google Shape;1111;p14"/>
          <p:cNvSpPr txBox="1"/>
          <p:nvPr>
            <p:ph idx="3" type="body"/>
          </p:nvPr>
        </p:nvSpPr>
        <p:spPr>
          <a:xfrm>
            <a:off x="6013350" y="2627025"/>
            <a:ext cx="2425800" cy="12978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/>
              <a:t>Patent 3: </a:t>
            </a:r>
            <a:r>
              <a:rPr lang="en-US"/>
              <a:t>10,223,732 B2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Identifying Items in Images</a:t>
            </a:r>
            <a:endParaRPr/>
          </a:p>
        </p:txBody>
      </p:sp>
      <p:pic>
        <p:nvPicPr>
          <p:cNvPr id="1112" name="Google Shape;1112;p14"/>
          <p:cNvPicPr preferRelativeResize="0"/>
          <p:nvPr/>
        </p:nvPicPr>
        <p:blipFill rotWithShape="1">
          <a:blip r:embed="rId3">
            <a:alphaModFix/>
          </a:blip>
          <a:srcRect b="4625" l="12334" r="10624" t="0"/>
          <a:stretch/>
        </p:blipFill>
        <p:spPr>
          <a:xfrm>
            <a:off x="3620100" y="1973325"/>
            <a:ext cx="1837048" cy="273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14"/>
          <p:cNvSpPr txBox="1"/>
          <p:nvPr/>
        </p:nvSpPr>
        <p:spPr>
          <a:xfrm>
            <a:off x="2098250" y="3514725"/>
            <a:ext cx="486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Figure 2. Knuckles holding a phone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5"/>
          <p:cNvSpPr txBox="1"/>
          <p:nvPr>
            <p:ph type="title"/>
          </p:nvPr>
        </p:nvSpPr>
        <p:spPr>
          <a:xfrm>
            <a:off x="2242500" y="282075"/>
            <a:ext cx="64020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119" name="Google Shape;1119;p15"/>
          <p:cNvSpPr txBox="1"/>
          <p:nvPr/>
        </p:nvSpPr>
        <p:spPr>
          <a:xfrm>
            <a:off x="1458575" y="1161225"/>
            <a:ext cx="65067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⃟"/>
            </a:pPr>
            <a:r>
              <a:rPr b="1" lang="en-US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Starting point:</a:t>
            </a:r>
            <a:r>
              <a:rPr lang="en-US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</a:pPr>
            <a:r>
              <a:rPr lang="en-US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BCN3D Moveo, open-source </a:t>
            </a:r>
            <a:r>
              <a:rPr lang="en-US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3D-print design from a 3D printing company in Barcelona that was based off another robot built for a Hack-a-day project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⃟"/>
            </a:pPr>
            <a:r>
              <a:rPr lang="en-US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Project is a </a:t>
            </a:r>
            <a:r>
              <a:rPr b="1" lang="en-US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proof-of-concept</a:t>
            </a:r>
            <a:r>
              <a:rPr lang="en-US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not an alpha prototype.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6"/>
          <p:cNvSpPr txBox="1"/>
          <p:nvPr>
            <p:ph type="title"/>
          </p:nvPr>
        </p:nvSpPr>
        <p:spPr>
          <a:xfrm>
            <a:off x="2242500" y="282075"/>
            <a:ext cx="64020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125" name="Google Shape;1125;p16"/>
          <p:cNvSpPr/>
          <p:nvPr/>
        </p:nvSpPr>
        <p:spPr>
          <a:xfrm>
            <a:off x="1297325" y="927375"/>
            <a:ext cx="6920100" cy="3894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6"/>
          <p:cNvSpPr txBox="1"/>
          <p:nvPr/>
        </p:nvSpPr>
        <p:spPr>
          <a:xfrm>
            <a:off x="2195500" y="3474275"/>
            <a:ext cx="486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Figure 3. Modular Diagram of Knuckles system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27" name="Google Shape;1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925" y="1003575"/>
            <a:ext cx="6321051" cy="44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7"/>
          <p:cNvSpPr txBox="1"/>
          <p:nvPr>
            <p:ph type="title"/>
          </p:nvPr>
        </p:nvSpPr>
        <p:spPr>
          <a:xfrm>
            <a:off x="2434125" y="152400"/>
            <a:ext cx="7532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133" name="Google Shape;1133;p17"/>
          <p:cNvSpPr txBox="1"/>
          <p:nvPr>
            <p:ph idx="1" type="body"/>
          </p:nvPr>
        </p:nvSpPr>
        <p:spPr>
          <a:xfrm>
            <a:off x="1537025" y="577675"/>
            <a:ext cx="5217300" cy="27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B7D6"/>
              </a:buClr>
              <a:buSzPts val="1400"/>
              <a:buFont typeface="Muli"/>
              <a:buChar char="⃟"/>
            </a:pPr>
            <a:r>
              <a:rPr lang="en-US" sz="1400">
                <a:latin typeface="Muli"/>
                <a:ea typeface="Muli"/>
                <a:cs typeface="Muli"/>
                <a:sym typeface="Muli"/>
              </a:rPr>
              <a:t>W</a:t>
            </a:r>
            <a:r>
              <a:rPr lang="en-US" sz="1400">
                <a:latin typeface="Muli"/>
                <a:ea typeface="Muli"/>
                <a:cs typeface="Muli"/>
                <a:sym typeface="Muli"/>
              </a:rPr>
              <a:t>ooden base and 3D printed cases to protect equipment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B7D6"/>
              </a:buClr>
              <a:buSzPts val="1400"/>
              <a:buFont typeface="Muli"/>
              <a:buChar char="⃟"/>
            </a:pPr>
            <a:r>
              <a:rPr lang="en-US" sz="1400">
                <a:latin typeface="Muli"/>
                <a:ea typeface="Muli"/>
                <a:cs typeface="Muli"/>
                <a:sym typeface="Muli"/>
              </a:rPr>
              <a:t>Ring shaped taps to better wire routing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B7D6"/>
              </a:buClr>
              <a:buSzPts val="1400"/>
              <a:buFont typeface="Muli"/>
              <a:buChar char="⃟"/>
            </a:pPr>
            <a:r>
              <a:rPr lang="en-US" sz="1400">
                <a:latin typeface="Muli"/>
                <a:ea typeface="Muli"/>
                <a:cs typeface="Muli"/>
                <a:sym typeface="Muli"/>
              </a:rPr>
              <a:t>2 Tb6560 instead of 6 (BOM)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4" name="Google Shape;1134;p17"/>
          <p:cNvPicPr preferRelativeResize="0"/>
          <p:nvPr/>
        </p:nvPicPr>
        <p:blipFill rotWithShape="1">
          <a:blip r:embed="rId3">
            <a:alphaModFix/>
          </a:blip>
          <a:srcRect b="0" l="25153" r="10875" t="0"/>
          <a:stretch/>
        </p:blipFill>
        <p:spPr>
          <a:xfrm>
            <a:off x="6258800" y="1094800"/>
            <a:ext cx="2456052" cy="34451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5" name="Google Shape;1135;p17"/>
          <p:cNvSpPr txBox="1"/>
          <p:nvPr/>
        </p:nvSpPr>
        <p:spPr>
          <a:xfrm>
            <a:off x="5984650" y="3324325"/>
            <a:ext cx="239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Figure 6. Knuckles in default position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36" name="Google Shape;1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75" y="2701975"/>
            <a:ext cx="2334152" cy="1750625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7" name="Google Shape;1137;p17"/>
          <p:cNvSpPr txBox="1"/>
          <p:nvPr/>
        </p:nvSpPr>
        <p:spPr>
          <a:xfrm>
            <a:off x="-19100" y="3292550"/>
            <a:ext cx="297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Figure 4. Microphone &amp; 3D-printed cased Raspberry Pi 3B+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38" name="Google Shape;113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675" y="2691175"/>
            <a:ext cx="2362967" cy="1772225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9" name="Google Shape;1139;p17"/>
          <p:cNvSpPr txBox="1"/>
          <p:nvPr/>
        </p:nvSpPr>
        <p:spPr>
          <a:xfrm>
            <a:off x="3026200" y="3292550"/>
            <a:ext cx="297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Figure 5. Tb6560 Stepper drivers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8"/>
          <p:cNvSpPr txBox="1"/>
          <p:nvPr>
            <p:ph type="title"/>
          </p:nvPr>
        </p:nvSpPr>
        <p:spPr>
          <a:xfrm>
            <a:off x="1861500" y="673150"/>
            <a:ext cx="64020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Constraints</a:t>
            </a:r>
            <a:endParaRPr/>
          </a:p>
        </p:txBody>
      </p:sp>
      <p:sp>
        <p:nvSpPr>
          <p:cNvPr id="1145" name="Google Shape;1145;p18"/>
          <p:cNvSpPr txBox="1"/>
          <p:nvPr>
            <p:ph idx="1" type="body"/>
          </p:nvPr>
        </p:nvSpPr>
        <p:spPr>
          <a:xfrm>
            <a:off x="1578200" y="1041025"/>
            <a:ext cx="6183000" cy="38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Overheating motors. Needed a larger base motor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●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Current divider using switches on stepper drivers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Two-finger gripper reduces grab capabilities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●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Limited </a:t>
            </a:r>
            <a:r>
              <a:rPr lang="en-US" sz="1600">
                <a:latin typeface="Muli"/>
                <a:ea typeface="Muli"/>
                <a:cs typeface="Muli"/>
                <a:sym typeface="Muli"/>
              </a:rPr>
              <a:t>objects</a:t>
            </a:r>
            <a:r>
              <a:rPr lang="en-US" sz="1600">
                <a:latin typeface="Muli"/>
                <a:ea typeface="Muli"/>
                <a:cs typeface="Muli"/>
                <a:sym typeface="Muli"/>
              </a:rPr>
              <a:t> to grab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⃟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Limited range of reach (0.5 m)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●"/>
            </a:pPr>
            <a:r>
              <a:rPr lang="en-US" sz="1600">
                <a:latin typeface="Muli"/>
                <a:ea typeface="Muli"/>
                <a:cs typeface="Muli"/>
                <a:sym typeface="Muli"/>
              </a:rPr>
              <a:t>Stationary robot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9"/>
          <p:cNvSpPr txBox="1"/>
          <p:nvPr>
            <p:ph type="title"/>
          </p:nvPr>
        </p:nvSpPr>
        <p:spPr>
          <a:xfrm>
            <a:off x="2510325" y="202550"/>
            <a:ext cx="6132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Constraints</a:t>
            </a:r>
            <a:endParaRPr/>
          </a:p>
        </p:txBody>
      </p:sp>
      <p:pic>
        <p:nvPicPr>
          <p:cNvPr id="1151" name="Google Shape;1151;p19"/>
          <p:cNvPicPr preferRelativeResize="0"/>
          <p:nvPr/>
        </p:nvPicPr>
        <p:blipFill rotWithShape="1">
          <a:blip r:embed="rId3">
            <a:alphaModFix/>
          </a:blip>
          <a:srcRect b="0" l="19792" r="16113" t="3465"/>
          <a:stretch/>
        </p:blipFill>
        <p:spPr>
          <a:xfrm>
            <a:off x="1698786" y="1188675"/>
            <a:ext cx="1688927" cy="3343828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2" name="Google Shape;1152;p19"/>
          <p:cNvSpPr txBox="1"/>
          <p:nvPr/>
        </p:nvSpPr>
        <p:spPr>
          <a:xfrm>
            <a:off x="3508991" y="1505225"/>
            <a:ext cx="1088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Link 5</a:t>
            </a:r>
            <a:endParaRPr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3" name="Google Shape;1153;p19"/>
          <p:cNvSpPr txBox="1"/>
          <p:nvPr/>
        </p:nvSpPr>
        <p:spPr>
          <a:xfrm>
            <a:off x="3508991" y="1993938"/>
            <a:ext cx="1088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Link 4</a:t>
            </a:r>
            <a:endParaRPr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4" name="Google Shape;1154;p19"/>
          <p:cNvSpPr txBox="1"/>
          <p:nvPr/>
        </p:nvSpPr>
        <p:spPr>
          <a:xfrm>
            <a:off x="3508991" y="2674507"/>
            <a:ext cx="1088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Link 3</a:t>
            </a:r>
            <a:endParaRPr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5" name="Google Shape;1155;p19"/>
          <p:cNvSpPr txBox="1"/>
          <p:nvPr/>
        </p:nvSpPr>
        <p:spPr>
          <a:xfrm>
            <a:off x="3508991" y="3458725"/>
            <a:ext cx="1088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Link 2</a:t>
            </a:r>
            <a:endParaRPr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56" name="Google Shape;1156;p19"/>
          <p:cNvSpPr txBox="1"/>
          <p:nvPr/>
        </p:nvSpPr>
        <p:spPr>
          <a:xfrm>
            <a:off x="3508991" y="3992125"/>
            <a:ext cx="1088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Link 1</a:t>
            </a:r>
            <a:endParaRPr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157" name="Google Shape;1157;p19"/>
          <p:cNvCxnSpPr/>
          <p:nvPr/>
        </p:nvCxnSpPr>
        <p:spPr>
          <a:xfrm flipH="1">
            <a:off x="2744720" y="1610825"/>
            <a:ext cx="763500" cy="111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8" name="Google Shape;1158;p19"/>
          <p:cNvCxnSpPr/>
          <p:nvPr/>
        </p:nvCxnSpPr>
        <p:spPr>
          <a:xfrm flipH="1">
            <a:off x="2744720" y="2099538"/>
            <a:ext cx="763500" cy="111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9" name="Google Shape;1159;p19"/>
          <p:cNvCxnSpPr>
            <a:stCxn id="1155" idx="1"/>
          </p:cNvCxnSpPr>
          <p:nvPr/>
        </p:nvCxnSpPr>
        <p:spPr>
          <a:xfrm rot="10800000">
            <a:off x="2993591" y="3554575"/>
            <a:ext cx="515400" cy="15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0" name="Google Shape;1160;p19"/>
          <p:cNvCxnSpPr/>
          <p:nvPr/>
        </p:nvCxnSpPr>
        <p:spPr>
          <a:xfrm rot="10800000">
            <a:off x="2716220" y="2777257"/>
            <a:ext cx="820500" cy="84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1" name="Google Shape;1161;p19"/>
          <p:cNvCxnSpPr/>
          <p:nvPr/>
        </p:nvCxnSpPr>
        <p:spPr>
          <a:xfrm rot="10800000">
            <a:off x="2699570" y="3932557"/>
            <a:ext cx="853800" cy="1485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62" name="Google Shape;1162;p19"/>
          <p:cNvGraphicFramePr/>
          <p:nvPr/>
        </p:nvGraphicFramePr>
        <p:xfrm>
          <a:off x="4416825" y="127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{B0AF8AE6-848C-4242-AA84-88395B24D3EB}</a:tableStyleId>
              </a:tblPr>
              <a:tblGrid>
                <a:gridCol w="864050"/>
                <a:gridCol w="864050"/>
                <a:gridCol w="864050"/>
                <a:gridCol w="864050"/>
              </a:tblGrid>
              <a:tr h="93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Link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Length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(cm)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Part and MotorsMass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(kg)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 Torque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(N.m)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E0C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17.5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0.84</a:t>
                      </a: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 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1.50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12.6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0.690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0.216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22.2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0.640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2.08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22.2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3.20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6.00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16.8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1.00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uli"/>
                          <a:ea typeface="Muli"/>
                          <a:cs typeface="Muli"/>
                          <a:sym typeface="Muli"/>
                        </a:rPr>
                        <a:t>0.710</a:t>
                      </a:r>
                      <a:endParaRPr b="1"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9FDE"/>
                    </a:solidFill>
                  </a:tcPr>
                </a:tc>
              </a:tr>
            </a:tbl>
          </a:graphicData>
        </a:graphic>
      </p:graphicFrame>
      <p:sp>
        <p:nvSpPr>
          <p:cNvPr id="1163" name="Google Shape;1163;p19"/>
          <p:cNvSpPr txBox="1"/>
          <p:nvPr/>
        </p:nvSpPr>
        <p:spPr>
          <a:xfrm>
            <a:off x="3440125" y="830488"/>
            <a:ext cx="5409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Table 1. Torque calculations to choose motors</a:t>
            </a:r>
            <a:endParaRPr b="1" sz="12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64" name="Google Shape;1164;p19"/>
          <p:cNvSpPr txBox="1"/>
          <p:nvPr/>
        </p:nvSpPr>
        <p:spPr>
          <a:xfrm>
            <a:off x="4499175" y="4510275"/>
            <a:ext cx="2655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65" name="Google Shape;1165;p19"/>
          <p:cNvSpPr txBox="1"/>
          <p:nvPr/>
        </p:nvSpPr>
        <p:spPr>
          <a:xfrm>
            <a:off x="3436375" y="4309650"/>
            <a:ext cx="54096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Goal: maximum weight rating = 0.5 kg</a:t>
            </a:r>
            <a:endParaRPr b="1" sz="15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66" name="Google Shape;1166;p19"/>
          <p:cNvSpPr txBox="1"/>
          <p:nvPr/>
        </p:nvSpPr>
        <p:spPr>
          <a:xfrm>
            <a:off x="40850" y="3950875"/>
            <a:ext cx="48696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Figure 3. Knuckles in upright position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7" name="Google Shape;1167;p19"/>
          <p:cNvSpPr/>
          <p:nvPr/>
        </p:nvSpPr>
        <p:spPr>
          <a:xfrm>
            <a:off x="7008975" y="3361950"/>
            <a:ext cx="933300" cy="57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