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2"/>
    <p:sldId id="261" r:id="rId3"/>
    <p:sldId id="26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65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300"/>
    <a:srgbClr val="F7BE00"/>
    <a:srgbClr val="006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0"/>
    <p:restoredTop sz="94683"/>
  </p:normalViewPr>
  <p:slideViewPr>
    <p:cSldViewPr snapToGrid="0" snapToObjects="1">
      <p:cViewPr varScale="1">
        <p:scale>
          <a:sx n="57" d="100"/>
          <a:sy n="57" d="100"/>
        </p:scale>
        <p:origin x="1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1210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/>
          <p:nvPr/>
        </p:nvSpPr>
        <p:spPr>
          <a:xfrm>
            <a:off x="-6698" y="1093695"/>
            <a:ext cx="13018196" cy="8701336"/>
          </a:xfrm>
          <a:prstGeom prst="rect">
            <a:avLst/>
          </a:prstGeom>
          <a:solidFill>
            <a:srgbClr val="006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"/>
          <p:cNvSpPr/>
          <p:nvPr/>
        </p:nvSpPr>
        <p:spPr>
          <a:xfrm>
            <a:off x="-12700" y="-12700"/>
            <a:ext cx="13030200" cy="1130300"/>
          </a:xfrm>
          <a:prstGeom prst="rect">
            <a:avLst/>
          </a:prstGeom>
          <a:solidFill>
            <a:srgbClr val="F7BE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D4B32-CCB5-A146-8BE2-0DA5FAC9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888" y="1402080"/>
            <a:ext cx="18288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50A581-2BC0-2E41-93A5-C0570173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075" y="-61867"/>
            <a:ext cx="787400" cy="9753600"/>
          </a:xfrm>
          <a:prstGeom prst="rect">
            <a:avLst/>
          </a:prstGeom>
        </p:spPr>
      </p:pic>
      <p:sp>
        <p:nvSpPr>
          <p:cNvPr id="11" name="Cape Breton University">
            <a:extLst>
              <a:ext uri="{FF2B5EF4-FFF2-40B4-BE49-F238E27FC236}">
                <a16:creationId xmlns:a16="http://schemas.microsoft.com/office/drawing/2014/main" id="{18257872-E0BD-8E4B-B65A-5C54AAAD35B6}"/>
              </a:ext>
            </a:extLst>
          </p:cNvPr>
          <p:cNvSpPr/>
          <p:nvPr/>
        </p:nvSpPr>
        <p:spPr>
          <a:xfrm>
            <a:off x="1270000" y="190500"/>
            <a:ext cx="5954515" cy="73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1800">
                <a:solidFill>
                  <a:srgbClr val="D56644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dirty="0">
                <a:solidFill>
                  <a:srgbClr val="E65300"/>
                </a:solidFill>
              </a:rPr>
              <a:t>Cape Breton University</a:t>
            </a:r>
            <a:br>
              <a:rPr lang="en-IN" dirty="0">
                <a:solidFill>
                  <a:srgbClr val="E65300"/>
                </a:solidFill>
              </a:rPr>
            </a:br>
            <a:r>
              <a:rPr lang="en-IN" sz="1300" dirty="0">
                <a:solidFill>
                  <a:srgbClr val="E65300"/>
                </a:solidFill>
              </a:rPr>
              <a:t>Shannon School of Business</a:t>
            </a:r>
            <a:endParaRPr sz="1300" dirty="0">
              <a:solidFill>
                <a:srgbClr val="E65300"/>
              </a:solidFill>
            </a:endParaRPr>
          </a:p>
        </p:txBody>
      </p:sp>
      <p:sp>
        <p:nvSpPr>
          <p:cNvPr id="12" name="CBU  Brand  Roll-out">
            <a:extLst>
              <a:ext uri="{FF2B5EF4-FFF2-40B4-BE49-F238E27FC236}">
                <a16:creationId xmlns:a16="http://schemas.microsoft.com/office/drawing/2014/main" id="{37275A4C-744B-9649-84E5-CF03FE0A10AF}"/>
              </a:ext>
            </a:extLst>
          </p:cNvPr>
          <p:cNvSpPr txBox="1">
            <a:spLocks/>
          </p:cNvSpPr>
          <p:nvPr/>
        </p:nvSpPr>
        <p:spPr>
          <a:xfrm>
            <a:off x="1270000" y="2616200"/>
            <a:ext cx="10123885" cy="3402162"/>
          </a:xfrm>
          <a:prstGeom prst="rect">
            <a:avLst/>
          </a:prstGeom>
        </p:spPr>
        <p:txBody>
          <a:bodyPr anchor="t"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80000"/>
              </a:lnSpc>
              <a:defRPr sz="64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pPr>
            <a:r>
              <a:rPr lang="en-US" sz="64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Payroll Management System</a:t>
            </a:r>
          </a:p>
        </p:txBody>
      </p:sp>
      <p:sp>
        <p:nvSpPr>
          <p:cNvPr id="14" name="August 27, 2019">
            <a:extLst>
              <a:ext uri="{FF2B5EF4-FFF2-40B4-BE49-F238E27FC236}">
                <a16:creationId xmlns:a16="http://schemas.microsoft.com/office/drawing/2014/main" id="{CB39A65B-A5BA-5144-910E-3D4596A0035B}"/>
              </a:ext>
            </a:extLst>
          </p:cNvPr>
          <p:cNvSpPr/>
          <p:nvPr/>
        </p:nvSpPr>
        <p:spPr>
          <a:xfrm>
            <a:off x="10742431" y="685800"/>
            <a:ext cx="1836506" cy="3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defRPr sz="1400">
                <a:solidFill>
                  <a:srgbClr val="D56644"/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r>
              <a:rPr lang="en-US" dirty="0">
                <a:solidFill>
                  <a:srgbClr val="E65300"/>
                </a:solidFill>
              </a:rPr>
              <a:t>March 30, 2021</a:t>
            </a:r>
            <a:endParaRPr dirty="0">
              <a:solidFill>
                <a:srgbClr val="E65300"/>
              </a:solidFill>
            </a:endParaRPr>
          </a:p>
        </p:txBody>
      </p:sp>
      <p:sp>
        <p:nvSpPr>
          <p:cNvPr id="15" name="Introductions">
            <a:extLst>
              <a:ext uri="{FF2B5EF4-FFF2-40B4-BE49-F238E27FC236}">
                <a16:creationId xmlns:a16="http://schemas.microsoft.com/office/drawing/2014/main" id="{50164AE8-2604-3640-874F-48945748A875}"/>
              </a:ext>
            </a:extLst>
          </p:cNvPr>
          <p:cNvSpPr/>
          <p:nvPr/>
        </p:nvSpPr>
        <p:spPr>
          <a:xfrm>
            <a:off x="1263998" y="4230312"/>
            <a:ext cx="10123885" cy="54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70000" lnSpcReduction="20000"/>
          </a:bodyPr>
          <a:lstStyle>
            <a:lvl1pPr algn="l">
              <a:defRPr sz="2400">
                <a:solidFill>
                  <a:srgbClr val="FFFFFF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lang="en-IN" b="1" dirty="0"/>
              <a:t>Course: MGSC 5106</a:t>
            </a:r>
          </a:p>
          <a:p>
            <a:r>
              <a:rPr lang="en-IN" b="1" dirty="0"/>
              <a:t>Professor: Enayat Rajabi</a:t>
            </a:r>
          </a:p>
        </p:txBody>
      </p:sp>
      <p:sp>
        <p:nvSpPr>
          <p:cNvPr id="16" name="Today’s Agenda">
            <a:extLst>
              <a:ext uri="{FF2B5EF4-FFF2-40B4-BE49-F238E27FC236}">
                <a16:creationId xmlns:a16="http://schemas.microsoft.com/office/drawing/2014/main" id="{7D77143D-9E5C-044F-818F-669004000A66}"/>
              </a:ext>
            </a:extLst>
          </p:cNvPr>
          <p:cNvSpPr/>
          <p:nvPr/>
        </p:nvSpPr>
        <p:spPr>
          <a:xfrm>
            <a:off x="2276574" y="5058395"/>
            <a:ext cx="9117311" cy="4025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400">
                <a:solidFill>
                  <a:srgbClr val="FFFFFF"/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pPr algn="r"/>
            <a:r>
              <a:rPr lang="en-IN" b="1" dirty="0"/>
              <a:t>Submitted by: Ajay Pratap Singh Rathore</a:t>
            </a:r>
          </a:p>
          <a:p>
            <a:pPr algn="r"/>
            <a:r>
              <a:rPr lang="en-IN" b="1" dirty="0"/>
              <a:t>     Jinal Ajay Patel</a:t>
            </a:r>
          </a:p>
          <a:p>
            <a:pPr algn="r"/>
            <a:r>
              <a:rPr lang="en-IN" b="1" dirty="0"/>
              <a:t>               Kristine Mae </a:t>
            </a:r>
            <a:r>
              <a:rPr lang="en-IN" b="1" dirty="0" err="1"/>
              <a:t>Pogoy</a:t>
            </a:r>
            <a:endParaRPr lang="en-IN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nger Headline goes here"/>
          <p:cNvSpPr/>
          <p:nvPr/>
        </p:nvSpPr>
        <p:spPr>
          <a:xfrm>
            <a:off x="1074142" y="1445783"/>
            <a:ext cx="10123885" cy="141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rgbClr val="D5664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IN" dirty="0">
                <a:solidFill>
                  <a:srgbClr val="E65300"/>
                </a:solidFill>
              </a:rPr>
              <a:t>MySQL Tables</a:t>
            </a:r>
            <a:endParaRPr dirty="0">
              <a:solidFill>
                <a:srgbClr val="E65300"/>
              </a:solidFill>
            </a:endParaRPr>
          </a:p>
        </p:txBody>
      </p:sp>
      <p:sp>
        <p:nvSpPr>
          <p:cNvPr id="168" name="August 27, 2019"/>
          <p:cNvSpPr/>
          <p:nvPr/>
        </p:nvSpPr>
        <p:spPr>
          <a:xfrm>
            <a:off x="10742431" y="8991600"/>
            <a:ext cx="1836506" cy="3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defRPr sz="1400">
                <a:solidFill>
                  <a:schemeClr val="accent3">
                    <a:satOff val="18648"/>
                    <a:lumOff val="5971"/>
                  </a:schemeClr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r>
              <a:rPr lang="en-US" dirty="0">
                <a:solidFill>
                  <a:srgbClr val="E65300"/>
                </a:solidFill>
              </a:rPr>
              <a:t>March 30, 2021</a:t>
            </a:r>
          </a:p>
          <a:p>
            <a:endParaRPr dirty="0">
              <a:solidFill>
                <a:srgbClr val="F7BE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E6EEC-1F3D-4C49-B1A8-890B4B23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15" y="9364579"/>
            <a:ext cx="2552700" cy="45720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1CDD44A4-4644-554E-A55F-8F41EEA3016B}"/>
              </a:ext>
            </a:extLst>
          </p:cNvPr>
          <p:cNvSpPr/>
          <p:nvPr/>
        </p:nvSpPr>
        <p:spPr>
          <a:xfrm>
            <a:off x="2826" y="-12700"/>
            <a:ext cx="12999147" cy="1088430"/>
          </a:xfrm>
          <a:prstGeom prst="rect">
            <a:avLst/>
          </a:prstGeom>
          <a:solidFill>
            <a:srgbClr val="E65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B6E6DD-3AC9-49CA-841C-BA7946FF0554}"/>
              </a:ext>
            </a:extLst>
          </p:cNvPr>
          <p:cNvSpPr/>
          <p:nvPr/>
        </p:nvSpPr>
        <p:spPr>
          <a:xfrm>
            <a:off x="1074142" y="2796685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400" b="1" dirty="0">
                <a:solidFill>
                  <a:srgbClr val="006937"/>
                </a:solidFill>
                <a:latin typeface="Gibson SemiBold"/>
                <a:sym typeface="Gibson SemiBold"/>
              </a:rPr>
              <a:t>Allowance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14F2-67C2-4E6D-B05F-215ED7FD2862}"/>
              </a:ext>
            </a:extLst>
          </p:cNvPr>
          <p:cNvSpPr/>
          <p:nvPr/>
        </p:nvSpPr>
        <p:spPr>
          <a:xfrm>
            <a:off x="1074142" y="5022243"/>
            <a:ext cx="3209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400" b="1" dirty="0">
                <a:solidFill>
                  <a:srgbClr val="006937"/>
                </a:solidFill>
                <a:latin typeface="Gibson SemiBold"/>
                <a:sym typeface="Gibson SemiBold"/>
              </a:rPr>
              <a:t>Compensation 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04B388-23E4-475A-AE14-DD01ACAB6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64" y="3229953"/>
            <a:ext cx="10515601" cy="14402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AACC27-5776-4A77-A7C3-96719901F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064" y="5426828"/>
            <a:ext cx="5890148" cy="11239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7C2593-5B78-40F3-B9CE-7D4F3E9E1CF6}"/>
              </a:ext>
            </a:extLst>
          </p:cNvPr>
          <p:cNvSpPr/>
          <p:nvPr/>
        </p:nvSpPr>
        <p:spPr>
          <a:xfrm>
            <a:off x="1085363" y="7031681"/>
            <a:ext cx="2576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400" b="1" dirty="0">
                <a:solidFill>
                  <a:srgbClr val="006937"/>
                </a:solidFill>
                <a:latin typeface="Gibson SemiBold"/>
                <a:sym typeface="Gibson SemiBold"/>
              </a:rPr>
              <a:t>Deduction Table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5AC131-2966-4B4D-8958-A03BE8F7D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065" y="7554315"/>
            <a:ext cx="10515600" cy="1109752"/>
          </a:xfrm>
          <a:prstGeom prst="rect">
            <a:avLst/>
          </a:prstGeom>
        </p:spPr>
      </p:pic>
      <p:pic>
        <p:nvPicPr>
          <p:cNvPr id="26" name="Picture 2" descr="Shannon School of Business">
            <a:extLst>
              <a:ext uri="{FF2B5EF4-FFF2-40B4-BE49-F238E27FC236}">
                <a16:creationId xmlns:a16="http://schemas.microsoft.com/office/drawing/2014/main" id="{326082AA-6676-496D-8C95-002618A93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839" y="175174"/>
            <a:ext cx="2247373" cy="7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pe Breton University">
            <a:extLst>
              <a:ext uri="{FF2B5EF4-FFF2-40B4-BE49-F238E27FC236}">
                <a16:creationId xmlns:a16="http://schemas.microsoft.com/office/drawing/2014/main" id="{D75FBA65-3AC9-4F8B-B764-D3DFBD18B917}"/>
              </a:ext>
            </a:extLst>
          </p:cNvPr>
          <p:cNvSpPr/>
          <p:nvPr/>
        </p:nvSpPr>
        <p:spPr>
          <a:xfrm>
            <a:off x="1270000" y="190500"/>
            <a:ext cx="5954515" cy="73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1800">
                <a:solidFill>
                  <a:srgbClr val="D56644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Cape Breton University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1300" dirty="0">
                <a:solidFill>
                  <a:schemeClr val="bg1"/>
                </a:solidFill>
              </a:rPr>
              <a:t>Shannon School of Business</a:t>
            </a:r>
            <a:endParaRPr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490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nger Headline goes here"/>
          <p:cNvSpPr/>
          <p:nvPr/>
        </p:nvSpPr>
        <p:spPr>
          <a:xfrm>
            <a:off x="1074142" y="1445783"/>
            <a:ext cx="10123885" cy="141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rgbClr val="D5664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IN" dirty="0">
                <a:solidFill>
                  <a:srgbClr val="E65300"/>
                </a:solidFill>
              </a:rPr>
              <a:t>MySQL Queries</a:t>
            </a:r>
            <a:endParaRPr dirty="0">
              <a:solidFill>
                <a:srgbClr val="E65300"/>
              </a:solidFill>
            </a:endParaRPr>
          </a:p>
        </p:txBody>
      </p:sp>
      <p:sp>
        <p:nvSpPr>
          <p:cNvPr id="168" name="August 27, 2019"/>
          <p:cNvSpPr/>
          <p:nvPr/>
        </p:nvSpPr>
        <p:spPr>
          <a:xfrm>
            <a:off x="10742431" y="8991600"/>
            <a:ext cx="1836506" cy="3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defRPr sz="1400">
                <a:solidFill>
                  <a:schemeClr val="accent3">
                    <a:satOff val="18648"/>
                    <a:lumOff val="5971"/>
                  </a:schemeClr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r>
              <a:rPr lang="en-US" dirty="0">
                <a:solidFill>
                  <a:srgbClr val="E65300"/>
                </a:solidFill>
              </a:rPr>
              <a:t>March 30, 2021</a:t>
            </a:r>
          </a:p>
          <a:p>
            <a:endParaRPr dirty="0">
              <a:solidFill>
                <a:srgbClr val="F7BE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E6EEC-1F3D-4C49-B1A8-890B4B23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15" y="9364579"/>
            <a:ext cx="2552700" cy="45720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1CDD44A4-4644-554E-A55F-8F41EEA3016B}"/>
              </a:ext>
            </a:extLst>
          </p:cNvPr>
          <p:cNvSpPr/>
          <p:nvPr/>
        </p:nvSpPr>
        <p:spPr>
          <a:xfrm>
            <a:off x="2826" y="-12700"/>
            <a:ext cx="12999147" cy="1088430"/>
          </a:xfrm>
          <a:prstGeom prst="rect">
            <a:avLst/>
          </a:prstGeom>
          <a:solidFill>
            <a:srgbClr val="E65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" name="Picture 2" descr="Shannon School of Business">
            <a:extLst>
              <a:ext uri="{FF2B5EF4-FFF2-40B4-BE49-F238E27FC236}">
                <a16:creationId xmlns:a16="http://schemas.microsoft.com/office/drawing/2014/main" id="{CE18B0BE-2DD2-42DF-B3E0-C0B7C7A73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839" y="175174"/>
            <a:ext cx="2247373" cy="7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777F66-5ADE-491B-BF33-E26112360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24" y="2716756"/>
            <a:ext cx="8986158" cy="2725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598D8-345C-40FB-BE9B-D047D78F9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24" y="5896534"/>
            <a:ext cx="5667375" cy="2667000"/>
          </a:xfrm>
          <a:prstGeom prst="rect">
            <a:avLst/>
          </a:prstGeom>
        </p:spPr>
      </p:pic>
      <p:sp>
        <p:nvSpPr>
          <p:cNvPr id="12" name="Cape Breton University">
            <a:extLst>
              <a:ext uri="{FF2B5EF4-FFF2-40B4-BE49-F238E27FC236}">
                <a16:creationId xmlns:a16="http://schemas.microsoft.com/office/drawing/2014/main" id="{D917F470-D068-4C92-8648-952048A156A6}"/>
              </a:ext>
            </a:extLst>
          </p:cNvPr>
          <p:cNvSpPr/>
          <p:nvPr/>
        </p:nvSpPr>
        <p:spPr>
          <a:xfrm>
            <a:off x="1270000" y="190500"/>
            <a:ext cx="5954515" cy="73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1800">
                <a:solidFill>
                  <a:srgbClr val="D56644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Cape Breton University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1300" dirty="0">
                <a:solidFill>
                  <a:schemeClr val="bg1"/>
                </a:solidFill>
              </a:rPr>
              <a:t>Shannon School of Business</a:t>
            </a:r>
            <a:endParaRPr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474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nger Headline goes here"/>
          <p:cNvSpPr/>
          <p:nvPr/>
        </p:nvSpPr>
        <p:spPr>
          <a:xfrm>
            <a:off x="838198" y="1482235"/>
            <a:ext cx="10123885" cy="141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rgbClr val="D5664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IN" dirty="0">
                <a:solidFill>
                  <a:srgbClr val="E65300"/>
                </a:solidFill>
              </a:rPr>
              <a:t>MySQL Queries</a:t>
            </a:r>
            <a:endParaRPr dirty="0">
              <a:solidFill>
                <a:srgbClr val="E65300"/>
              </a:solidFill>
            </a:endParaRPr>
          </a:p>
        </p:txBody>
      </p:sp>
      <p:sp>
        <p:nvSpPr>
          <p:cNvPr id="168" name="August 27, 2019"/>
          <p:cNvSpPr/>
          <p:nvPr/>
        </p:nvSpPr>
        <p:spPr>
          <a:xfrm>
            <a:off x="10742431" y="8991600"/>
            <a:ext cx="1836506" cy="3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defRPr sz="1400">
                <a:solidFill>
                  <a:schemeClr val="accent3">
                    <a:satOff val="18648"/>
                    <a:lumOff val="5971"/>
                  </a:schemeClr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r>
              <a:rPr lang="en-US" dirty="0">
                <a:solidFill>
                  <a:srgbClr val="E65300"/>
                </a:solidFill>
              </a:rPr>
              <a:t>March 30, 2021</a:t>
            </a:r>
          </a:p>
          <a:p>
            <a:endParaRPr dirty="0">
              <a:solidFill>
                <a:srgbClr val="F7BE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E6EEC-1F3D-4C49-B1A8-890B4B23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15" y="9364579"/>
            <a:ext cx="2552700" cy="45720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1CDD44A4-4644-554E-A55F-8F41EEA3016B}"/>
              </a:ext>
            </a:extLst>
          </p:cNvPr>
          <p:cNvSpPr/>
          <p:nvPr/>
        </p:nvSpPr>
        <p:spPr>
          <a:xfrm>
            <a:off x="2826" y="-12700"/>
            <a:ext cx="12999147" cy="1088430"/>
          </a:xfrm>
          <a:prstGeom prst="rect">
            <a:avLst/>
          </a:prstGeom>
          <a:solidFill>
            <a:srgbClr val="E65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Picture 2" descr="Shannon School of Business">
            <a:extLst>
              <a:ext uri="{FF2B5EF4-FFF2-40B4-BE49-F238E27FC236}">
                <a16:creationId xmlns:a16="http://schemas.microsoft.com/office/drawing/2014/main" id="{F07C4769-7711-4523-8C8A-72D2F14A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839" y="175174"/>
            <a:ext cx="2247373" cy="7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781C84-9887-4A7F-92B6-65343D421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77" y="5853269"/>
            <a:ext cx="7677150" cy="3324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FA78DA-480B-4AA0-A7B4-9F6146DC7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2784872"/>
            <a:ext cx="11325225" cy="2495550"/>
          </a:xfrm>
          <a:prstGeom prst="rect">
            <a:avLst/>
          </a:prstGeom>
        </p:spPr>
      </p:pic>
      <p:sp>
        <p:nvSpPr>
          <p:cNvPr id="14" name="Cape Breton University">
            <a:extLst>
              <a:ext uri="{FF2B5EF4-FFF2-40B4-BE49-F238E27FC236}">
                <a16:creationId xmlns:a16="http://schemas.microsoft.com/office/drawing/2014/main" id="{B50A3DEA-950D-4A39-B18C-8E618F473A17}"/>
              </a:ext>
            </a:extLst>
          </p:cNvPr>
          <p:cNvSpPr/>
          <p:nvPr/>
        </p:nvSpPr>
        <p:spPr>
          <a:xfrm>
            <a:off x="1270000" y="190500"/>
            <a:ext cx="5954515" cy="73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1800">
                <a:solidFill>
                  <a:srgbClr val="D56644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Cape Breton University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1300" dirty="0">
                <a:solidFill>
                  <a:schemeClr val="bg1"/>
                </a:solidFill>
              </a:rPr>
              <a:t>Shannon School of Business</a:t>
            </a:r>
            <a:endParaRPr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989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nger Headline goes here"/>
          <p:cNvSpPr/>
          <p:nvPr/>
        </p:nvSpPr>
        <p:spPr>
          <a:xfrm>
            <a:off x="838198" y="1482235"/>
            <a:ext cx="10123885" cy="141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rgbClr val="D5664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IN" dirty="0">
                <a:solidFill>
                  <a:srgbClr val="E65300"/>
                </a:solidFill>
              </a:rPr>
              <a:t>MySQL Queries</a:t>
            </a:r>
            <a:endParaRPr dirty="0">
              <a:solidFill>
                <a:srgbClr val="E65300"/>
              </a:solidFill>
            </a:endParaRPr>
          </a:p>
        </p:txBody>
      </p:sp>
      <p:sp>
        <p:nvSpPr>
          <p:cNvPr id="168" name="August 27, 2019"/>
          <p:cNvSpPr/>
          <p:nvPr/>
        </p:nvSpPr>
        <p:spPr>
          <a:xfrm>
            <a:off x="10742431" y="8991600"/>
            <a:ext cx="1836506" cy="3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defRPr sz="1400">
                <a:solidFill>
                  <a:schemeClr val="accent3">
                    <a:satOff val="18648"/>
                    <a:lumOff val="5971"/>
                  </a:schemeClr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r>
              <a:rPr lang="en-US" dirty="0">
                <a:solidFill>
                  <a:srgbClr val="E65300"/>
                </a:solidFill>
              </a:rPr>
              <a:t>March 30, 2021</a:t>
            </a:r>
          </a:p>
          <a:p>
            <a:endParaRPr dirty="0">
              <a:solidFill>
                <a:srgbClr val="F7BE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E6EEC-1F3D-4C49-B1A8-890B4B23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15" y="9364579"/>
            <a:ext cx="2552700" cy="45720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1CDD44A4-4644-554E-A55F-8F41EEA3016B}"/>
              </a:ext>
            </a:extLst>
          </p:cNvPr>
          <p:cNvSpPr/>
          <p:nvPr/>
        </p:nvSpPr>
        <p:spPr>
          <a:xfrm>
            <a:off x="2826" y="-12700"/>
            <a:ext cx="12999147" cy="1088430"/>
          </a:xfrm>
          <a:prstGeom prst="rect">
            <a:avLst/>
          </a:prstGeom>
          <a:solidFill>
            <a:srgbClr val="E65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Picture 2" descr="Shannon School of Business">
            <a:extLst>
              <a:ext uri="{FF2B5EF4-FFF2-40B4-BE49-F238E27FC236}">
                <a16:creationId xmlns:a16="http://schemas.microsoft.com/office/drawing/2014/main" id="{F07C4769-7711-4523-8C8A-72D2F14A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839" y="175174"/>
            <a:ext cx="2247373" cy="7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23D502-35BF-4DA9-B35E-7A9FDD193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867024"/>
            <a:ext cx="7658100" cy="3057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7C0D71-24CA-4330-9D12-149A99A5D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2896352"/>
            <a:ext cx="6581775" cy="2390775"/>
          </a:xfrm>
          <a:prstGeom prst="rect">
            <a:avLst/>
          </a:prstGeom>
        </p:spPr>
      </p:pic>
      <p:sp>
        <p:nvSpPr>
          <p:cNvPr id="12" name="Cape Breton University">
            <a:extLst>
              <a:ext uri="{FF2B5EF4-FFF2-40B4-BE49-F238E27FC236}">
                <a16:creationId xmlns:a16="http://schemas.microsoft.com/office/drawing/2014/main" id="{CFFF903C-1BAF-4087-834A-0974A05A5203}"/>
              </a:ext>
            </a:extLst>
          </p:cNvPr>
          <p:cNvSpPr/>
          <p:nvPr/>
        </p:nvSpPr>
        <p:spPr>
          <a:xfrm>
            <a:off x="1270000" y="190500"/>
            <a:ext cx="5954515" cy="73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1800">
                <a:solidFill>
                  <a:srgbClr val="D56644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Cape Breton University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1300" dirty="0">
                <a:solidFill>
                  <a:schemeClr val="bg1"/>
                </a:solidFill>
              </a:rPr>
              <a:t>Shannon School of Business</a:t>
            </a:r>
            <a:endParaRPr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431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DSCF7677.jpg" descr="DSCF767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3913" y="-7409"/>
            <a:ext cx="14652626" cy="9768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03" y="1209033"/>
            <a:ext cx="10282994" cy="7335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9667D-F117-C04E-A72E-045285F2C2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15" y="5907259"/>
            <a:ext cx="1400158" cy="1400158"/>
          </a:xfrm>
          <a:prstGeom prst="rect">
            <a:avLst/>
          </a:prstGeom>
        </p:spPr>
      </p:pic>
      <p:sp>
        <p:nvSpPr>
          <p:cNvPr id="189" name="Text can  go in this position…"/>
          <p:cNvSpPr/>
          <p:nvPr/>
        </p:nvSpPr>
        <p:spPr>
          <a:xfrm>
            <a:off x="419100" y="2581895"/>
            <a:ext cx="2882454" cy="2155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90000"/>
              </a:lnSpc>
              <a:defRPr cap="all">
                <a:solidFill>
                  <a:srgbClr val="FFFFFF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pPr>
            <a:br>
              <a:rPr lang="en-IN" dirty="0"/>
            </a:br>
            <a:r>
              <a:rPr lang="en-IN" dirty="0"/>
              <a:t>Data is the new OIL! 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0EBDEB-BBAA-45C0-BF94-03B26B365A21}"/>
              </a:ext>
            </a:extLst>
          </p:cNvPr>
          <p:cNvSpPr/>
          <p:nvPr/>
        </p:nvSpPr>
        <p:spPr>
          <a:xfrm>
            <a:off x="4596450" y="6696509"/>
            <a:ext cx="35429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Gibson SemiBold"/>
              </a:rP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onger Headline goes here"/>
          <p:cNvSpPr/>
          <p:nvPr/>
        </p:nvSpPr>
        <p:spPr>
          <a:xfrm>
            <a:off x="1270000" y="2162050"/>
            <a:ext cx="10123885" cy="141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rgbClr val="D5664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IN" dirty="0">
                <a:solidFill>
                  <a:srgbClr val="E65300"/>
                </a:solidFill>
              </a:rPr>
              <a:t>Contents</a:t>
            </a:r>
            <a:endParaRPr dirty="0">
              <a:solidFill>
                <a:srgbClr val="E65300"/>
              </a:solidFill>
            </a:endParaRPr>
          </a:p>
        </p:txBody>
      </p:sp>
      <p:sp>
        <p:nvSpPr>
          <p:cNvPr id="158" name="August 27, 2019"/>
          <p:cNvSpPr/>
          <p:nvPr/>
        </p:nvSpPr>
        <p:spPr>
          <a:xfrm>
            <a:off x="10742431" y="8991600"/>
            <a:ext cx="1836506" cy="3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defRPr sz="1400">
                <a:solidFill>
                  <a:schemeClr val="accent3">
                    <a:satOff val="18648"/>
                    <a:lumOff val="5971"/>
                  </a:schemeClr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r>
              <a:rPr lang="en-US" dirty="0">
                <a:solidFill>
                  <a:srgbClr val="E65300"/>
                </a:solidFill>
              </a:rPr>
              <a:t>March 30, 2021</a:t>
            </a:r>
          </a:p>
        </p:txBody>
      </p:sp>
      <p:sp>
        <p:nvSpPr>
          <p:cNvPr id="160" name="Bullet points go here…"/>
          <p:cNvSpPr/>
          <p:nvPr/>
        </p:nvSpPr>
        <p:spPr>
          <a:xfrm>
            <a:off x="1548655" y="3207228"/>
            <a:ext cx="4783287" cy="40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r>
              <a:rPr lang="en-IN" dirty="0">
                <a:solidFill>
                  <a:srgbClr val="006937"/>
                </a:solidFill>
              </a:rPr>
              <a:t>Background</a:t>
            </a:r>
          </a:p>
          <a:p>
            <a:pPr algn="l">
              <a:buSzPct val="75000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endParaRPr dirty="0">
              <a:solidFill>
                <a:srgbClr val="006937"/>
              </a:solidFill>
            </a:endParaRP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r>
              <a:rPr lang="en-IN" dirty="0">
                <a:solidFill>
                  <a:srgbClr val="006937"/>
                </a:solidFill>
              </a:rPr>
              <a:t>Description</a:t>
            </a: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endParaRPr lang="en-IN" dirty="0">
              <a:solidFill>
                <a:srgbClr val="006937"/>
              </a:solidFill>
            </a:endParaRP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r>
              <a:rPr lang="en-US" dirty="0">
                <a:solidFill>
                  <a:srgbClr val="006937"/>
                </a:solidFill>
              </a:rPr>
              <a:t>ER diagram</a:t>
            </a: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endParaRPr lang="en-US" dirty="0">
              <a:solidFill>
                <a:srgbClr val="006937"/>
              </a:solidFill>
            </a:endParaRP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r>
              <a:rPr lang="en-US" dirty="0">
                <a:solidFill>
                  <a:srgbClr val="006937"/>
                </a:solidFill>
              </a:rPr>
              <a:t>Relational model</a:t>
            </a: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endParaRPr lang="en-US" dirty="0">
              <a:solidFill>
                <a:srgbClr val="006937"/>
              </a:solidFill>
            </a:endParaRP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r>
              <a:rPr lang="en-US" dirty="0">
                <a:solidFill>
                  <a:srgbClr val="006937"/>
                </a:solidFill>
              </a:rPr>
              <a:t>MySQL tables</a:t>
            </a: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endParaRPr lang="en-US" dirty="0">
              <a:solidFill>
                <a:srgbClr val="006937"/>
              </a:solidFill>
            </a:endParaRP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r>
              <a:rPr lang="en-US" dirty="0">
                <a:solidFill>
                  <a:srgbClr val="006937"/>
                </a:solidFill>
              </a:rPr>
              <a:t>MySQL queries</a:t>
            </a:r>
            <a:endParaRPr dirty="0">
              <a:solidFill>
                <a:srgbClr val="006937"/>
              </a:solidFill>
            </a:endParaRPr>
          </a:p>
        </p:txBody>
      </p:sp>
      <p:sp>
        <p:nvSpPr>
          <p:cNvPr id="163" name="Bullet points go here…"/>
          <p:cNvSpPr/>
          <p:nvPr/>
        </p:nvSpPr>
        <p:spPr>
          <a:xfrm>
            <a:off x="6515100" y="4270957"/>
            <a:ext cx="4783287" cy="40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buSzPct val="75000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endParaRPr dirty="0">
              <a:solidFill>
                <a:srgbClr val="006937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839ED-E584-294D-8E95-0704EF98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15" y="9364579"/>
            <a:ext cx="2552700" cy="457200"/>
          </a:xfrm>
          <a:prstGeom prst="rect">
            <a:avLst/>
          </a:prstGeom>
        </p:spPr>
      </p:pic>
      <p:sp>
        <p:nvSpPr>
          <p:cNvPr id="12" name="Rectangle">
            <a:extLst>
              <a:ext uri="{FF2B5EF4-FFF2-40B4-BE49-F238E27FC236}">
                <a16:creationId xmlns:a16="http://schemas.microsoft.com/office/drawing/2014/main" id="{ADCBEBCD-B518-7B41-8DEF-0A365B19A296}"/>
              </a:ext>
            </a:extLst>
          </p:cNvPr>
          <p:cNvSpPr/>
          <p:nvPr/>
        </p:nvSpPr>
        <p:spPr>
          <a:xfrm>
            <a:off x="2826" y="-12700"/>
            <a:ext cx="12999147" cy="1088430"/>
          </a:xfrm>
          <a:prstGeom prst="rect">
            <a:avLst/>
          </a:prstGeom>
          <a:solidFill>
            <a:srgbClr val="E65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" name="Picture 2" descr="Shannon School of Business">
            <a:extLst>
              <a:ext uri="{FF2B5EF4-FFF2-40B4-BE49-F238E27FC236}">
                <a16:creationId xmlns:a16="http://schemas.microsoft.com/office/drawing/2014/main" id="{35F14B0A-7B38-4484-85F0-EEFC201AB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839" y="175174"/>
            <a:ext cx="2247373" cy="7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pe Breton University">
            <a:extLst>
              <a:ext uri="{FF2B5EF4-FFF2-40B4-BE49-F238E27FC236}">
                <a16:creationId xmlns:a16="http://schemas.microsoft.com/office/drawing/2014/main" id="{7F2E415C-1038-4052-A02B-4F67D396C446}"/>
              </a:ext>
            </a:extLst>
          </p:cNvPr>
          <p:cNvSpPr/>
          <p:nvPr/>
        </p:nvSpPr>
        <p:spPr>
          <a:xfrm>
            <a:off x="1270000" y="190500"/>
            <a:ext cx="5954515" cy="73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1800">
                <a:solidFill>
                  <a:srgbClr val="D56644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Cape Breton University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1300" dirty="0">
                <a:solidFill>
                  <a:schemeClr val="bg1"/>
                </a:solidFill>
              </a:rPr>
              <a:t>Shannon School of Business</a:t>
            </a:r>
            <a:endParaRPr sz="1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nger Headline goes here"/>
          <p:cNvSpPr/>
          <p:nvPr/>
        </p:nvSpPr>
        <p:spPr>
          <a:xfrm>
            <a:off x="1270000" y="2162050"/>
            <a:ext cx="10123885" cy="141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rgbClr val="D5664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IN" dirty="0">
                <a:solidFill>
                  <a:srgbClr val="E65300"/>
                </a:solidFill>
              </a:rPr>
              <a:t>Background</a:t>
            </a:r>
            <a:endParaRPr dirty="0">
              <a:solidFill>
                <a:srgbClr val="E65300"/>
              </a:solidFill>
            </a:endParaRPr>
          </a:p>
        </p:txBody>
      </p:sp>
      <p:sp>
        <p:nvSpPr>
          <p:cNvPr id="168" name="August 27, 2019"/>
          <p:cNvSpPr/>
          <p:nvPr/>
        </p:nvSpPr>
        <p:spPr>
          <a:xfrm>
            <a:off x="10742431" y="8991600"/>
            <a:ext cx="1836506" cy="3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defRPr sz="1400">
                <a:solidFill>
                  <a:schemeClr val="accent3">
                    <a:satOff val="18648"/>
                    <a:lumOff val="5971"/>
                  </a:schemeClr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r>
              <a:rPr lang="en-US" dirty="0">
                <a:solidFill>
                  <a:srgbClr val="E65300"/>
                </a:solidFill>
              </a:rPr>
              <a:t>March 30, 2021</a:t>
            </a:r>
          </a:p>
          <a:p>
            <a:endParaRPr dirty="0">
              <a:solidFill>
                <a:srgbClr val="F7BE00"/>
              </a:solidFill>
            </a:endParaRPr>
          </a:p>
        </p:txBody>
      </p:sp>
      <p:sp>
        <p:nvSpPr>
          <p:cNvPr id="169" name="Subhead goes here"/>
          <p:cNvSpPr/>
          <p:nvPr/>
        </p:nvSpPr>
        <p:spPr>
          <a:xfrm>
            <a:off x="1269999" y="3026395"/>
            <a:ext cx="10123885" cy="54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400">
                <a:solidFill>
                  <a:srgbClr val="3D6E48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lang="en-IN" b="1" dirty="0">
                <a:solidFill>
                  <a:srgbClr val="006937"/>
                </a:solidFill>
              </a:rPr>
              <a:t>Problem Statement</a:t>
            </a:r>
            <a:endParaRPr b="1" dirty="0">
              <a:solidFill>
                <a:srgbClr val="006937"/>
              </a:solidFill>
            </a:endParaRPr>
          </a:p>
        </p:txBody>
      </p:sp>
      <p:sp>
        <p:nvSpPr>
          <p:cNvPr id="170" name="Bullet points go here…"/>
          <p:cNvSpPr/>
          <p:nvPr/>
        </p:nvSpPr>
        <p:spPr>
          <a:xfrm>
            <a:off x="1195884" y="3611300"/>
            <a:ext cx="10464800" cy="141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r>
              <a:rPr lang="en-IN" dirty="0">
                <a:solidFill>
                  <a:srgbClr val="006937"/>
                </a:solidFill>
              </a:rPr>
              <a:t>Employees were receiving hard copies of payslips</a:t>
            </a:r>
            <a:endParaRPr dirty="0">
              <a:solidFill>
                <a:srgbClr val="006937"/>
              </a:solidFill>
            </a:endParaRP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endParaRPr dirty="0">
              <a:solidFill>
                <a:srgbClr val="006937"/>
              </a:solidFill>
            </a:endParaRP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r>
              <a:rPr lang="en-IN" dirty="0">
                <a:solidFill>
                  <a:srgbClr val="006937"/>
                </a:solidFill>
              </a:rPr>
              <a:t>Longer time to print and receive those hard copies</a:t>
            </a:r>
          </a:p>
          <a:p>
            <a:pPr algn="l">
              <a:buSzPct val="75000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endParaRPr lang="en-IN" dirty="0">
              <a:solidFill>
                <a:srgbClr val="006937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E6EEC-1F3D-4C49-B1A8-890B4B23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15" y="9364579"/>
            <a:ext cx="2552700" cy="45720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1CDD44A4-4644-554E-A55F-8F41EEA3016B}"/>
              </a:ext>
            </a:extLst>
          </p:cNvPr>
          <p:cNvSpPr/>
          <p:nvPr/>
        </p:nvSpPr>
        <p:spPr>
          <a:xfrm>
            <a:off x="2826" y="-12700"/>
            <a:ext cx="12999147" cy="1088430"/>
          </a:xfrm>
          <a:prstGeom prst="rect">
            <a:avLst/>
          </a:prstGeom>
          <a:solidFill>
            <a:srgbClr val="E65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ubhead goes here">
            <a:extLst>
              <a:ext uri="{FF2B5EF4-FFF2-40B4-BE49-F238E27FC236}">
                <a16:creationId xmlns:a16="http://schemas.microsoft.com/office/drawing/2014/main" id="{EA3E5290-2352-4838-B2E9-265488BC6F9C}"/>
              </a:ext>
            </a:extLst>
          </p:cNvPr>
          <p:cNvSpPr/>
          <p:nvPr/>
        </p:nvSpPr>
        <p:spPr>
          <a:xfrm>
            <a:off x="1269998" y="5284372"/>
            <a:ext cx="10123885" cy="54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400">
                <a:solidFill>
                  <a:srgbClr val="3D6E48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lang="en-IN" b="1" dirty="0">
                <a:solidFill>
                  <a:srgbClr val="006937"/>
                </a:solidFill>
              </a:rPr>
              <a:t>Solution</a:t>
            </a:r>
            <a:endParaRPr b="1" dirty="0">
              <a:solidFill>
                <a:srgbClr val="006937"/>
              </a:solidFill>
            </a:endParaRPr>
          </a:p>
        </p:txBody>
      </p:sp>
      <p:sp>
        <p:nvSpPr>
          <p:cNvPr id="15" name="Bullet points go here…">
            <a:extLst>
              <a:ext uri="{FF2B5EF4-FFF2-40B4-BE49-F238E27FC236}">
                <a16:creationId xmlns:a16="http://schemas.microsoft.com/office/drawing/2014/main" id="{DD5CE0C7-3B24-42BC-B386-54254FAAC3D9}"/>
              </a:ext>
            </a:extLst>
          </p:cNvPr>
          <p:cNvSpPr/>
          <p:nvPr/>
        </p:nvSpPr>
        <p:spPr>
          <a:xfrm>
            <a:off x="1269998" y="5998754"/>
            <a:ext cx="10464800" cy="2184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r>
              <a:rPr lang="en-IN" dirty="0">
                <a:solidFill>
                  <a:srgbClr val="006937"/>
                </a:solidFill>
              </a:rPr>
              <a:t>Company is upgrading its payroll management system making it fully automated</a:t>
            </a:r>
            <a:endParaRPr dirty="0">
              <a:solidFill>
                <a:srgbClr val="006937"/>
              </a:solidFill>
            </a:endParaRP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endParaRPr dirty="0">
              <a:solidFill>
                <a:srgbClr val="006937"/>
              </a:solidFill>
            </a:endParaRP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r>
              <a:rPr lang="en-IN" dirty="0">
                <a:solidFill>
                  <a:srgbClr val="006937"/>
                </a:solidFill>
              </a:rPr>
              <a:t>Online access to payslips for all employees anytime through a front-end internal website</a:t>
            </a: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endParaRPr lang="en-IN" dirty="0">
              <a:solidFill>
                <a:srgbClr val="006937"/>
              </a:solidFill>
            </a:endParaRP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r>
              <a:rPr lang="en-IN" dirty="0">
                <a:solidFill>
                  <a:srgbClr val="006937"/>
                </a:solidFill>
              </a:rPr>
              <a:t>No wait time for payslip generation</a:t>
            </a: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endParaRPr lang="en-IN" dirty="0">
              <a:solidFill>
                <a:srgbClr val="006937"/>
              </a:solidFill>
            </a:endParaRPr>
          </a:p>
          <a:p>
            <a:pPr marL="296333" indent="-296333" algn="l">
              <a:buSzPct val="75000"/>
              <a:buChar char="•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endParaRPr lang="en-IN" dirty="0">
              <a:solidFill>
                <a:srgbClr val="006937"/>
              </a:solidFill>
            </a:endParaRPr>
          </a:p>
          <a:p>
            <a:pPr algn="l">
              <a:buSzPct val="75000"/>
              <a:defRPr sz="2400">
                <a:solidFill>
                  <a:srgbClr val="3D6E48"/>
                </a:solidFill>
                <a:latin typeface="Gibson"/>
                <a:ea typeface="Gibson"/>
                <a:cs typeface="Gibson"/>
                <a:sym typeface="Gibson"/>
              </a:defRPr>
            </a:pPr>
            <a:endParaRPr lang="en-IN" dirty="0">
              <a:solidFill>
                <a:srgbClr val="006937"/>
              </a:solidFill>
            </a:endParaRPr>
          </a:p>
        </p:txBody>
      </p:sp>
      <p:pic>
        <p:nvPicPr>
          <p:cNvPr id="17" name="Picture 2" descr="Shannon School of Business">
            <a:extLst>
              <a:ext uri="{FF2B5EF4-FFF2-40B4-BE49-F238E27FC236}">
                <a16:creationId xmlns:a16="http://schemas.microsoft.com/office/drawing/2014/main" id="{64176996-7B76-415F-91AC-5F4A0475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839" y="175174"/>
            <a:ext cx="2247373" cy="7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pe Breton University">
            <a:extLst>
              <a:ext uri="{FF2B5EF4-FFF2-40B4-BE49-F238E27FC236}">
                <a16:creationId xmlns:a16="http://schemas.microsoft.com/office/drawing/2014/main" id="{BE1AD2C6-36D6-4FDE-BBB5-450E122B54B0}"/>
              </a:ext>
            </a:extLst>
          </p:cNvPr>
          <p:cNvSpPr/>
          <p:nvPr/>
        </p:nvSpPr>
        <p:spPr>
          <a:xfrm>
            <a:off x="1270000" y="190500"/>
            <a:ext cx="5954515" cy="73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1800">
                <a:solidFill>
                  <a:srgbClr val="D56644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Cape Breton University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1300" dirty="0">
                <a:solidFill>
                  <a:schemeClr val="bg1"/>
                </a:solidFill>
              </a:rPr>
              <a:t>Shannon School of Business</a:t>
            </a:r>
            <a:endParaRPr sz="1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nger Headline goes here"/>
          <p:cNvSpPr/>
          <p:nvPr/>
        </p:nvSpPr>
        <p:spPr>
          <a:xfrm>
            <a:off x="336361" y="1183962"/>
            <a:ext cx="9741089" cy="706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rgbClr val="D5664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IN" dirty="0">
                <a:solidFill>
                  <a:srgbClr val="E65300"/>
                </a:solidFill>
              </a:rPr>
              <a:t>Description</a:t>
            </a:r>
            <a:endParaRPr dirty="0">
              <a:solidFill>
                <a:srgbClr val="E65300"/>
              </a:solidFill>
            </a:endParaRPr>
          </a:p>
        </p:txBody>
      </p:sp>
      <p:sp>
        <p:nvSpPr>
          <p:cNvPr id="168" name="August 27, 2019"/>
          <p:cNvSpPr/>
          <p:nvPr/>
        </p:nvSpPr>
        <p:spPr>
          <a:xfrm>
            <a:off x="10742431" y="8991600"/>
            <a:ext cx="1836506" cy="3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defRPr sz="1400">
                <a:solidFill>
                  <a:schemeClr val="accent3">
                    <a:satOff val="18648"/>
                    <a:lumOff val="5971"/>
                  </a:schemeClr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r>
              <a:rPr lang="en-US" dirty="0">
                <a:solidFill>
                  <a:srgbClr val="E65300"/>
                </a:solidFill>
              </a:rPr>
              <a:t>March 30, 2021</a:t>
            </a:r>
          </a:p>
          <a:p>
            <a:endParaRPr dirty="0">
              <a:solidFill>
                <a:srgbClr val="F7BE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E6EEC-1F3D-4C49-B1A8-890B4B23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15" y="9364579"/>
            <a:ext cx="2552700" cy="45720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1CDD44A4-4644-554E-A55F-8F41EEA3016B}"/>
              </a:ext>
            </a:extLst>
          </p:cNvPr>
          <p:cNvSpPr/>
          <p:nvPr/>
        </p:nvSpPr>
        <p:spPr>
          <a:xfrm>
            <a:off x="2826" y="-12700"/>
            <a:ext cx="12999147" cy="1088430"/>
          </a:xfrm>
          <a:prstGeom prst="rect">
            <a:avLst/>
          </a:prstGeom>
          <a:solidFill>
            <a:srgbClr val="E65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953A5F-4C7D-4314-8B75-EB1F968ABAB4}"/>
              </a:ext>
            </a:extLst>
          </p:cNvPr>
          <p:cNvGrpSpPr/>
          <p:nvPr/>
        </p:nvGrpSpPr>
        <p:grpSpPr>
          <a:xfrm>
            <a:off x="10243518" y="1183962"/>
            <a:ext cx="2410162" cy="452308"/>
            <a:chOff x="0" y="38506"/>
            <a:chExt cx="10515600" cy="131917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364FA03-E43C-4A85-BEDA-58FDE8320D7A}"/>
                </a:ext>
              </a:extLst>
            </p:cNvPr>
            <p:cNvSpPr/>
            <p:nvPr/>
          </p:nvSpPr>
          <p:spPr>
            <a:xfrm>
              <a:off x="0" y="38506"/>
              <a:ext cx="10515600" cy="131917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F6C9AA2-B741-427F-88C7-726F77033040}"/>
                </a:ext>
              </a:extLst>
            </p:cNvPr>
            <p:cNvSpPr txBox="1"/>
            <p:nvPr/>
          </p:nvSpPr>
          <p:spPr>
            <a:xfrm>
              <a:off x="64398" y="102903"/>
              <a:ext cx="8691105" cy="11903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l" defTabSz="2444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Red : Entity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7B0B14-0E5A-4C1C-B29A-E7601C8EEABC}"/>
              </a:ext>
            </a:extLst>
          </p:cNvPr>
          <p:cNvGrpSpPr/>
          <p:nvPr/>
        </p:nvGrpSpPr>
        <p:grpSpPr>
          <a:xfrm>
            <a:off x="10258277" y="1751223"/>
            <a:ext cx="2410162" cy="452308"/>
            <a:chOff x="0" y="1516081"/>
            <a:chExt cx="10515600" cy="131917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EE584C5-BEC9-48FB-B65F-0D5B27841CFD}"/>
                </a:ext>
              </a:extLst>
            </p:cNvPr>
            <p:cNvSpPr/>
            <p:nvPr/>
          </p:nvSpPr>
          <p:spPr>
            <a:xfrm>
              <a:off x="0" y="1516081"/>
              <a:ext cx="10515600" cy="1319175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D01F8853-8B84-4322-B14C-86980BBA2F53}"/>
                </a:ext>
              </a:extLst>
            </p:cNvPr>
            <p:cNvSpPr txBox="1"/>
            <p:nvPr/>
          </p:nvSpPr>
          <p:spPr>
            <a:xfrm>
              <a:off x="64399" y="1580478"/>
              <a:ext cx="10386807" cy="11903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l" defTabSz="2444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Blue : Attribute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1C776F-1996-493E-BDAC-4A21566233DF}"/>
              </a:ext>
            </a:extLst>
          </p:cNvPr>
          <p:cNvGrpSpPr/>
          <p:nvPr/>
        </p:nvGrpSpPr>
        <p:grpSpPr>
          <a:xfrm>
            <a:off x="10243518" y="2297313"/>
            <a:ext cx="2410162" cy="452308"/>
            <a:chOff x="0" y="2925954"/>
            <a:chExt cx="10515600" cy="138687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C116CF4-0FA6-4910-AD94-8BA3C562B8AA}"/>
                </a:ext>
              </a:extLst>
            </p:cNvPr>
            <p:cNvSpPr/>
            <p:nvPr/>
          </p:nvSpPr>
          <p:spPr>
            <a:xfrm>
              <a:off x="0" y="2993656"/>
              <a:ext cx="10515600" cy="131917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DB6C73C3-676E-4BFE-B4BD-57A3D1968A48}"/>
                </a:ext>
              </a:extLst>
            </p:cNvPr>
            <p:cNvSpPr txBox="1"/>
            <p:nvPr/>
          </p:nvSpPr>
          <p:spPr>
            <a:xfrm>
              <a:off x="128792" y="2925954"/>
              <a:ext cx="10386808" cy="11903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l" defTabSz="2444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Green : Relationship</a:t>
              </a:r>
            </a:p>
          </p:txBody>
        </p:sp>
      </p:grp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5B6D3990-A8E4-4CFD-BB02-80A22F5A59C1}"/>
              </a:ext>
            </a:extLst>
          </p:cNvPr>
          <p:cNvSpPr txBox="1">
            <a:spLocks/>
          </p:cNvSpPr>
          <p:nvPr/>
        </p:nvSpPr>
        <p:spPr>
          <a:xfrm>
            <a:off x="336361" y="3096221"/>
            <a:ext cx="12242576" cy="5679017"/>
          </a:xfrm>
          <a:prstGeom prst="rect">
            <a:avLst/>
          </a:prstGeom>
        </p:spPr>
        <p:txBody>
          <a:bodyPr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IN" sz="2400" dirty="0">
                <a:solidFill>
                  <a:srgbClr val="FF0000"/>
                </a:solidFill>
                <a:latin typeface="Gibson"/>
              </a:rPr>
              <a:t>Employees</a:t>
            </a:r>
            <a:r>
              <a:rPr lang="en-IN" sz="2400" dirty="0">
                <a:latin typeface="Gibson"/>
              </a:rPr>
              <a:t> are having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Employee ID, Employee Name, Designation, Phone number, Address, Postal Code and Bank Account number </a:t>
            </a:r>
            <a:r>
              <a:rPr lang="en-IN" sz="2400" dirty="0">
                <a:latin typeface="Gibson"/>
              </a:rPr>
              <a:t>which works for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Department</a:t>
            </a:r>
            <a:r>
              <a:rPr lang="en-IN" sz="2400" dirty="0">
                <a:latin typeface="Gibson"/>
              </a:rPr>
              <a:t>, which are having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Department ID and Department Name</a:t>
            </a:r>
            <a:r>
              <a:rPr lang="en-IN" sz="2400" dirty="0">
                <a:latin typeface="Gibson"/>
              </a:rPr>
              <a:t>. Each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Employee</a:t>
            </a:r>
            <a:r>
              <a:rPr lang="en-IN" sz="2400" dirty="0">
                <a:latin typeface="Gibson"/>
              </a:rPr>
              <a:t> who is </a:t>
            </a:r>
            <a:r>
              <a:rPr lang="en-IN" sz="2400" dirty="0">
                <a:solidFill>
                  <a:srgbClr val="00B050"/>
                </a:solidFill>
                <a:latin typeface="Gibson"/>
              </a:rPr>
              <a:t>works for </a:t>
            </a:r>
            <a:r>
              <a:rPr lang="en-IN" sz="2400" dirty="0">
                <a:latin typeface="Gibson"/>
              </a:rPr>
              <a:t>a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Department</a:t>
            </a:r>
            <a:r>
              <a:rPr lang="en-IN" sz="2400" dirty="0">
                <a:latin typeface="Gibson"/>
              </a:rPr>
              <a:t> includes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Date of Joining, Date of termination and Type of Employment </a:t>
            </a:r>
            <a:r>
              <a:rPr lang="en-IN" sz="2400" dirty="0">
                <a:latin typeface="Gibson"/>
              </a:rPr>
              <a:t>(Fulltime/Part-time)</a:t>
            </a:r>
            <a:endParaRPr lang="en-IN" sz="2800" dirty="0">
              <a:latin typeface="Gibson"/>
            </a:endParaRPr>
          </a:p>
          <a:p>
            <a:pPr algn="just" hangingPunct="1"/>
            <a:r>
              <a:rPr lang="en-IN" sz="2400" dirty="0">
                <a:solidFill>
                  <a:srgbClr val="FF0000"/>
                </a:solidFill>
                <a:latin typeface="Gibson"/>
              </a:rPr>
              <a:t>Employees</a:t>
            </a:r>
            <a:r>
              <a:rPr lang="en-IN" sz="2400" dirty="0">
                <a:latin typeface="Gibson"/>
              </a:rPr>
              <a:t> can </a:t>
            </a:r>
            <a:r>
              <a:rPr lang="en-IN" sz="2400" dirty="0">
                <a:solidFill>
                  <a:srgbClr val="00B050"/>
                </a:solidFill>
                <a:latin typeface="Gibson"/>
              </a:rPr>
              <a:t>take</a:t>
            </a:r>
            <a:r>
              <a:rPr lang="en-IN" sz="2400" dirty="0">
                <a:latin typeface="Gibson"/>
              </a:rPr>
              <a:t> multiple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leaves</a:t>
            </a:r>
            <a:r>
              <a:rPr lang="en-IN" sz="2400" dirty="0">
                <a:latin typeface="Gibson"/>
              </a:rPr>
              <a:t> with timestamp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to and from</a:t>
            </a:r>
            <a:r>
              <a:rPr lang="en-IN" sz="2400" dirty="0">
                <a:latin typeface="Gibson"/>
              </a:rPr>
              <a:t>. Specific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leaves</a:t>
            </a:r>
            <a:r>
              <a:rPr lang="en-IN" sz="2400" dirty="0">
                <a:latin typeface="Gibson"/>
              </a:rPr>
              <a:t> (sick leave) can be taken by many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employees</a:t>
            </a:r>
            <a:r>
              <a:rPr lang="en-IN" sz="2400" dirty="0">
                <a:latin typeface="Gibson"/>
              </a:rPr>
              <a:t>.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Leaves</a:t>
            </a:r>
            <a:r>
              <a:rPr lang="en-IN" sz="2400" dirty="0">
                <a:latin typeface="Gibson"/>
              </a:rPr>
              <a:t> contains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Leave ID and Type of leave</a:t>
            </a:r>
            <a:r>
              <a:rPr lang="en-IN" sz="2400" dirty="0">
                <a:latin typeface="Gibson"/>
              </a:rPr>
              <a:t>.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Employees</a:t>
            </a:r>
            <a:r>
              <a:rPr lang="en-IN" sz="2400" dirty="0">
                <a:latin typeface="Gibson"/>
              </a:rPr>
              <a:t> monthly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working days </a:t>
            </a:r>
            <a:r>
              <a:rPr lang="en-IN" sz="2400" dirty="0">
                <a:latin typeface="Gibson"/>
              </a:rPr>
              <a:t>are calculated based on the number of leaves and its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reason</a:t>
            </a:r>
          </a:p>
          <a:p>
            <a:pPr algn="just" hangingPunct="1"/>
            <a:r>
              <a:rPr lang="en-IN" sz="2400" dirty="0">
                <a:latin typeface="Gibson"/>
              </a:rPr>
              <a:t>Every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month</a:t>
            </a:r>
            <a:r>
              <a:rPr lang="en-IN" sz="2400" dirty="0">
                <a:latin typeface="Gibson"/>
              </a:rPr>
              <a:t> of the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year</a:t>
            </a:r>
            <a:r>
              <a:rPr lang="en-IN" sz="2400" dirty="0">
                <a:latin typeface="Gibson"/>
              </a:rPr>
              <a:t> an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employee</a:t>
            </a:r>
            <a:r>
              <a:rPr lang="en-IN" sz="2400" dirty="0">
                <a:latin typeface="Gibson"/>
              </a:rPr>
              <a:t> </a:t>
            </a:r>
            <a:r>
              <a:rPr lang="en-IN" sz="2400" dirty="0">
                <a:solidFill>
                  <a:srgbClr val="00B050"/>
                </a:solidFill>
                <a:latin typeface="Gibson"/>
              </a:rPr>
              <a:t>receives</a:t>
            </a:r>
            <a:r>
              <a:rPr lang="en-IN" sz="2400" dirty="0">
                <a:latin typeface="Gibson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Salary</a:t>
            </a:r>
            <a:r>
              <a:rPr lang="en-IN" sz="2400" dirty="0">
                <a:latin typeface="Gibson"/>
              </a:rPr>
              <a:t> which includes –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Transaction ID, Net Income and Gross Income</a:t>
            </a:r>
            <a:r>
              <a:rPr lang="en-IN" sz="2400" dirty="0">
                <a:latin typeface="Gibson"/>
              </a:rPr>
              <a:t>.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Employee</a:t>
            </a:r>
            <a:r>
              <a:rPr lang="en-IN" sz="2400" dirty="0">
                <a:latin typeface="Gibson"/>
              </a:rPr>
              <a:t> will get a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salary</a:t>
            </a:r>
            <a:r>
              <a:rPr lang="en-IN" sz="2400" dirty="0">
                <a:latin typeface="Gibson"/>
              </a:rPr>
              <a:t> once a month.</a:t>
            </a:r>
          </a:p>
          <a:p>
            <a:pPr hangingPunct="1"/>
            <a:endParaRPr lang="en-IN" sz="2400" dirty="0">
              <a:latin typeface="Gibson"/>
            </a:endParaRPr>
          </a:p>
          <a:p>
            <a:pPr hangingPunct="1"/>
            <a:endParaRPr lang="en-IN" dirty="0"/>
          </a:p>
        </p:txBody>
      </p:sp>
      <p:pic>
        <p:nvPicPr>
          <p:cNvPr id="26" name="Picture 2" descr="Shannon School of Business">
            <a:extLst>
              <a:ext uri="{FF2B5EF4-FFF2-40B4-BE49-F238E27FC236}">
                <a16:creationId xmlns:a16="http://schemas.microsoft.com/office/drawing/2014/main" id="{0968E05E-78B3-4A64-B727-87040B37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839" y="175174"/>
            <a:ext cx="2247373" cy="7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pe Breton University">
            <a:extLst>
              <a:ext uri="{FF2B5EF4-FFF2-40B4-BE49-F238E27FC236}">
                <a16:creationId xmlns:a16="http://schemas.microsoft.com/office/drawing/2014/main" id="{59B25525-E451-4165-8235-3773DCAB88F8}"/>
              </a:ext>
            </a:extLst>
          </p:cNvPr>
          <p:cNvSpPr/>
          <p:nvPr/>
        </p:nvSpPr>
        <p:spPr>
          <a:xfrm>
            <a:off x="1270000" y="190500"/>
            <a:ext cx="5954515" cy="73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1800">
                <a:solidFill>
                  <a:srgbClr val="D56644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Cape Breton University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1300" dirty="0">
                <a:solidFill>
                  <a:schemeClr val="bg1"/>
                </a:solidFill>
              </a:rPr>
              <a:t>Shannon School of Business</a:t>
            </a:r>
            <a:endParaRPr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565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nger Headline goes here"/>
          <p:cNvSpPr/>
          <p:nvPr/>
        </p:nvSpPr>
        <p:spPr>
          <a:xfrm>
            <a:off x="336361" y="1227435"/>
            <a:ext cx="10123885" cy="698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rgbClr val="D5664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IN" dirty="0">
                <a:solidFill>
                  <a:srgbClr val="E65300"/>
                </a:solidFill>
              </a:rPr>
              <a:t>Description</a:t>
            </a:r>
            <a:endParaRPr dirty="0">
              <a:solidFill>
                <a:srgbClr val="E65300"/>
              </a:solidFill>
            </a:endParaRPr>
          </a:p>
        </p:txBody>
      </p:sp>
      <p:sp>
        <p:nvSpPr>
          <p:cNvPr id="168" name="August 27, 2019"/>
          <p:cNvSpPr/>
          <p:nvPr/>
        </p:nvSpPr>
        <p:spPr>
          <a:xfrm>
            <a:off x="10742431" y="8991600"/>
            <a:ext cx="1836506" cy="3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defRPr sz="1400">
                <a:solidFill>
                  <a:schemeClr val="accent3">
                    <a:satOff val="18648"/>
                    <a:lumOff val="5971"/>
                  </a:schemeClr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r>
              <a:rPr lang="en-US" dirty="0">
                <a:solidFill>
                  <a:srgbClr val="E65300"/>
                </a:solidFill>
              </a:rPr>
              <a:t>March 30, 2021</a:t>
            </a:r>
          </a:p>
          <a:p>
            <a:endParaRPr dirty="0">
              <a:solidFill>
                <a:srgbClr val="F7BE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E6EEC-1F3D-4C49-B1A8-890B4B23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15" y="9364579"/>
            <a:ext cx="2552700" cy="45720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1CDD44A4-4644-554E-A55F-8F41EEA3016B}"/>
              </a:ext>
            </a:extLst>
          </p:cNvPr>
          <p:cNvSpPr/>
          <p:nvPr/>
        </p:nvSpPr>
        <p:spPr>
          <a:xfrm>
            <a:off x="2826" y="-12700"/>
            <a:ext cx="12999147" cy="1088430"/>
          </a:xfrm>
          <a:prstGeom prst="rect">
            <a:avLst/>
          </a:prstGeom>
          <a:solidFill>
            <a:srgbClr val="E65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953A5F-4C7D-4314-8B75-EB1F968ABAB4}"/>
              </a:ext>
            </a:extLst>
          </p:cNvPr>
          <p:cNvGrpSpPr/>
          <p:nvPr/>
        </p:nvGrpSpPr>
        <p:grpSpPr>
          <a:xfrm>
            <a:off x="10168775" y="1205355"/>
            <a:ext cx="2410162" cy="452308"/>
            <a:chOff x="0" y="38506"/>
            <a:chExt cx="10515600" cy="131917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364FA03-E43C-4A85-BEDA-58FDE8320D7A}"/>
                </a:ext>
              </a:extLst>
            </p:cNvPr>
            <p:cNvSpPr/>
            <p:nvPr/>
          </p:nvSpPr>
          <p:spPr>
            <a:xfrm>
              <a:off x="0" y="38506"/>
              <a:ext cx="10515600" cy="131917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F6C9AA2-B741-427F-88C7-726F77033040}"/>
                </a:ext>
              </a:extLst>
            </p:cNvPr>
            <p:cNvSpPr txBox="1"/>
            <p:nvPr/>
          </p:nvSpPr>
          <p:spPr>
            <a:xfrm>
              <a:off x="64398" y="102903"/>
              <a:ext cx="8691105" cy="11903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l" defTabSz="2444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Red : Entity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7B0B14-0E5A-4C1C-B29A-E7601C8EEABC}"/>
              </a:ext>
            </a:extLst>
          </p:cNvPr>
          <p:cNvGrpSpPr/>
          <p:nvPr/>
        </p:nvGrpSpPr>
        <p:grpSpPr>
          <a:xfrm>
            <a:off x="10168775" y="1786843"/>
            <a:ext cx="2410162" cy="452308"/>
            <a:chOff x="0" y="1516081"/>
            <a:chExt cx="10515600" cy="13191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EE584C5-BEC9-48FB-B65F-0D5B27841CFD}"/>
                </a:ext>
              </a:extLst>
            </p:cNvPr>
            <p:cNvSpPr/>
            <p:nvPr/>
          </p:nvSpPr>
          <p:spPr>
            <a:xfrm>
              <a:off x="0" y="1516081"/>
              <a:ext cx="10515600" cy="131917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D01F8853-8B84-4322-B14C-86980BBA2F53}"/>
                </a:ext>
              </a:extLst>
            </p:cNvPr>
            <p:cNvSpPr txBox="1"/>
            <p:nvPr/>
          </p:nvSpPr>
          <p:spPr>
            <a:xfrm>
              <a:off x="64398" y="1580478"/>
              <a:ext cx="10386808" cy="11903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l" defTabSz="2444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Blue : Attribute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1C776F-1996-493E-BDAC-4A21566233DF}"/>
              </a:ext>
            </a:extLst>
          </p:cNvPr>
          <p:cNvGrpSpPr/>
          <p:nvPr/>
        </p:nvGrpSpPr>
        <p:grpSpPr>
          <a:xfrm>
            <a:off x="10166569" y="2374936"/>
            <a:ext cx="2410162" cy="430228"/>
            <a:chOff x="0" y="2993656"/>
            <a:chExt cx="10515600" cy="13191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C116CF4-0FA6-4910-AD94-8BA3C562B8AA}"/>
                </a:ext>
              </a:extLst>
            </p:cNvPr>
            <p:cNvSpPr/>
            <p:nvPr/>
          </p:nvSpPr>
          <p:spPr>
            <a:xfrm>
              <a:off x="0" y="2993656"/>
              <a:ext cx="10515600" cy="131917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DB6C73C3-676E-4BFE-B4BD-57A3D1968A48}"/>
                </a:ext>
              </a:extLst>
            </p:cNvPr>
            <p:cNvSpPr txBox="1"/>
            <p:nvPr/>
          </p:nvSpPr>
          <p:spPr>
            <a:xfrm>
              <a:off x="64397" y="3058053"/>
              <a:ext cx="10386806" cy="11903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l" defTabSz="2444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Green : Relationship</a:t>
              </a:r>
            </a:p>
          </p:txBody>
        </p:sp>
      </p:grp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5B6D3990-A8E4-4CFD-BB02-80A22F5A59C1}"/>
              </a:ext>
            </a:extLst>
          </p:cNvPr>
          <p:cNvSpPr txBox="1">
            <a:spLocks/>
          </p:cNvSpPr>
          <p:nvPr/>
        </p:nvSpPr>
        <p:spPr>
          <a:xfrm>
            <a:off x="336361" y="3096221"/>
            <a:ext cx="12242576" cy="5873299"/>
          </a:xfrm>
          <a:prstGeom prst="rect">
            <a:avLst/>
          </a:prstGeom>
        </p:spPr>
        <p:txBody>
          <a:bodyPr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r>
              <a:rPr lang="en-IN" sz="2400" dirty="0">
                <a:solidFill>
                  <a:srgbClr val="FF0000"/>
                </a:solidFill>
                <a:latin typeface="Gibson"/>
              </a:rPr>
              <a:t>Deductions, Allowances and Compensation </a:t>
            </a:r>
            <a:r>
              <a:rPr lang="en-IN" sz="2400" dirty="0">
                <a:latin typeface="Gibson"/>
              </a:rPr>
              <a:t>will be </a:t>
            </a:r>
            <a:r>
              <a:rPr lang="en-IN" sz="2400" dirty="0">
                <a:solidFill>
                  <a:srgbClr val="00B050"/>
                </a:solidFill>
                <a:latin typeface="Gibson"/>
              </a:rPr>
              <a:t>based on </a:t>
            </a:r>
            <a:r>
              <a:rPr lang="en-IN" sz="2400" dirty="0">
                <a:latin typeface="Gibson"/>
              </a:rPr>
              <a:t>each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employees</a:t>
            </a:r>
            <a:r>
              <a:rPr lang="en-IN" sz="2400" dirty="0">
                <a:latin typeface="Gibson"/>
              </a:rPr>
              <a:t> designation. Zen Tech’s Account department will calculates it</a:t>
            </a:r>
          </a:p>
          <a:p>
            <a:pPr lvl="0" algn="just"/>
            <a:r>
              <a:rPr lang="en-IN" sz="2400" dirty="0">
                <a:solidFill>
                  <a:srgbClr val="FF0000"/>
                </a:solidFill>
                <a:latin typeface="Gibson"/>
              </a:rPr>
              <a:t>Deduction</a:t>
            </a:r>
            <a:r>
              <a:rPr lang="en-IN" sz="2400" dirty="0">
                <a:latin typeface="Gibson"/>
              </a:rPr>
              <a:t> in Salary have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Deduction ID, Income Tax, Professional Tax, Loan and Pension funds</a:t>
            </a:r>
          </a:p>
          <a:p>
            <a:pPr algn="just" hangingPunct="1"/>
            <a:r>
              <a:rPr lang="en-IN" sz="2400" dirty="0">
                <a:latin typeface="Gibson"/>
              </a:rPr>
              <a:t>Every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month</a:t>
            </a:r>
            <a:r>
              <a:rPr lang="en-IN" sz="2400" dirty="0">
                <a:latin typeface="Gibson"/>
              </a:rPr>
              <a:t> of the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year</a:t>
            </a:r>
            <a:r>
              <a:rPr lang="en-IN" sz="2400" dirty="0">
                <a:latin typeface="Gibson"/>
              </a:rPr>
              <a:t> an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employee</a:t>
            </a:r>
            <a:r>
              <a:rPr lang="en-IN" sz="2400" dirty="0">
                <a:latin typeface="Gibson"/>
              </a:rPr>
              <a:t> </a:t>
            </a:r>
            <a:r>
              <a:rPr lang="en-IN" sz="2400" dirty="0">
                <a:solidFill>
                  <a:srgbClr val="00B050"/>
                </a:solidFill>
                <a:latin typeface="Gibson"/>
              </a:rPr>
              <a:t>receives</a:t>
            </a:r>
            <a:r>
              <a:rPr lang="en-IN" sz="2400" dirty="0">
                <a:latin typeface="Gibson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Salary</a:t>
            </a:r>
            <a:r>
              <a:rPr lang="en-IN" sz="2400" dirty="0">
                <a:latin typeface="Gibson"/>
              </a:rPr>
              <a:t> which includes –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Transaction ID, Net Income and Gross Income</a:t>
            </a:r>
            <a:r>
              <a:rPr lang="en-IN" sz="2400" dirty="0">
                <a:latin typeface="Gibson"/>
              </a:rPr>
              <a:t>.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Employee</a:t>
            </a:r>
            <a:r>
              <a:rPr lang="en-IN" sz="2400" dirty="0">
                <a:latin typeface="Gibson"/>
              </a:rPr>
              <a:t> will get a </a:t>
            </a:r>
            <a:r>
              <a:rPr lang="en-IN" sz="2400" dirty="0">
                <a:solidFill>
                  <a:srgbClr val="FF0000"/>
                </a:solidFill>
                <a:latin typeface="Gibson"/>
              </a:rPr>
              <a:t>salary</a:t>
            </a:r>
            <a:r>
              <a:rPr lang="en-IN" sz="2400" dirty="0">
                <a:latin typeface="Gibson"/>
              </a:rPr>
              <a:t> once a month</a:t>
            </a:r>
          </a:p>
          <a:p>
            <a:pPr lvl="0" algn="just"/>
            <a:r>
              <a:rPr lang="en-IN" sz="2400" dirty="0">
                <a:solidFill>
                  <a:srgbClr val="FF0000"/>
                </a:solidFill>
                <a:latin typeface="Gibson"/>
              </a:rPr>
              <a:t>Allowances</a:t>
            </a:r>
            <a:r>
              <a:rPr lang="en-IN" sz="2400" dirty="0">
                <a:latin typeface="Gibson"/>
              </a:rPr>
              <a:t> have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Allowance ID, Medical Allowance, House Rent Allowance and Travel Allowance</a:t>
            </a:r>
            <a:r>
              <a:rPr lang="en-IN" sz="2400" dirty="0">
                <a:latin typeface="Gibson"/>
              </a:rPr>
              <a:t>. Employees will get credentials on their email address to get benefit of Allowances to reduce Taxes</a:t>
            </a:r>
          </a:p>
          <a:p>
            <a:pPr lvl="0" algn="just"/>
            <a:r>
              <a:rPr lang="en-IN" sz="2400" dirty="0">
                <a:solidFill>
                  <a:srgbClr val="FF0000"/>
                </a:solidFill>
                <a:latin typeface="Gibson"/>
              </a:rPr>
              <a:t>Compensation</a:t>
            </a:r>
            <a:r>
              <a:rPr lang="en-IN" sz="2400" dirty="0">
                <a:latin typeface="Gibson"/>
              </a:rPr>
              <a:t> have </a:t>
            </a:r>
            <a:r>
              <a:rPr lang="en-IN" sz="2400" dirty="0">
                <a:solidFill>
                  <a:srgbClr val="0070C0"/>
                </a:solidFill>
                <a:latin typeface="Gibson"/>
              </a:rPr>
              <a:t>Compensation ID, Bonus and yearly Appraisal</a:t>
            </a:r>
            <a:endParaRPr lang="en-IN" sz="2400" dirty="0">
              <a:latin typeface="Gibson"/>
            </a:endParaRPr>
          </a:p>
          <a:p>
            <a:pPr hangingPunct="1"/>
            <a:endParaRPr lang="en-IN" sz="2400" dirty="0">
              <a:latin typeface="Gibson"/>
            </a:endParaRPr>
          </a:p>
          <a:p>
            <a:pPr hangingPunct="1"/>
            <a:endParaRPr lang="en-IN" dirty="0"/>
          </a:p>
        </p:txBody>
      </p:sp>
      <p:pic>
        <p:nvPicPr>
          <p:cNvPr id="26" name="Picture 2" descr="Shannon School of Business">
            <a:extLst>
              <a:ext uri="{FF2B5EF4-FFF2-40B4-BE49-F238E27FC236}">
                <a16:creationId xmlns:a16="http://schemas.microsoft.com/office/drawing/2014/main" id="{6C175103-7ECF-4CFD-A0E6-F68DACD9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839" y="175174"/>
            <a:ext cx="2247373" cy="7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pe Breton University">
            <a:extLst>
              <a:ext uri="{FF2B5EF4-FFF2-40B4-BE49-F238E27FC236}">
                <a16:creationId xmlns:a16="http://schemas.microsoft.com/office/drawing/2014/main" id="{8A956EC2-3F38-448B-8460-B38EE183D74C}"/>
              </a:ext>
            </a:extLst>
          </p:cNvPr>
          <p:cNvSpPr/>
          <p:nvPr/>
        </p:nvSpPr>
        <p:spPr>
          <a:xfrm>
            <a:off x="1270000" y="190500"/>
            <a:ext cx="5954515" cy="73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1800">
                <a:solidFill>
                  <a:srgbClr val="D56644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Cape Breton University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1300" dirty="0">
                <a:solidFill>
                  <a:schemeClr val="bg1"/>
                </a:solidFill>
              </a:rPr>
              <a:t>Shannon School of Business</a:t>
            </a:r>
            <a:endParaRPr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367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nger Headline goes here"/>
          <p:cNvSpPr/>
          <p:nvPr/>
        </p:nvSpPr>
        <p:spPr>
          <a:xfrm>
            <a:off x="575982" y="1219024"/>
            <a:ext cx="11577918" cy="707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rgbClr val="D5664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IN" dirty="0">
                <a:solidFill>
                  <a:srgbClr val="E65300"/>
                </a:solidFill>
              </a:rPr>
              <a:t>ER Diagram</a:t>
            </a:r>
            <a:endParaRPr dirty="0">
              <a:solidFill>
                <a:srgbClr val="E65300"/>
              </a:solidFill>
            </a:endParaRPr>
          </a:p>
        </p:txBody>
      </p:sp>
      <p:sp>
        <p:nvSpPr>
          <p:cNvPr id="168" name="August 27, 2019"/>
          <p:cNvSpPr/>
          <p:nvPr/>
        </p:nvSpPr>
        <p:spPr>
          <a:xfrm>
            <a:off x="10742431" y="8991600"/>
            <a:ext cx="1836506" cy="3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defRPr sz="1400">
                <a:solidFill>
                  <a:schemeClr val="accent3">
                    <a:satOff val="18648"/>
                    <a:lumOff val="5971"/>
                  </a:schemeClr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r>
              <a:rPr lang="en-US" dirty="0">
                <a:solidFill>
                  <a:srgbClr val="E65300"/>
                </a:solidFill>
              </a:rPr>
              <a:t>March 30, 2021</a:t>
            </a:r>
          </a:p>
          <a:p>
            <a:endParaRPr dirty="0">
              <a:solidFill>
                <a:srgbClr val="F7BE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E6EEC-1F3D-4C49-B1A8-890B4B23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15" y="9364579"/>
            <a:ext cx="2552700" cy="45720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1CDD44A4-4644-554E-A55F-8F41EEA3016B}"/>
              </a:ext>
            </a:extLst>
          </p:cNvPr>
          <p:cNvSpPr/>
          <p:nvPr/>
        </p:nvSpPr>
        <p:spPr>
          <a:xfrm>
            <a:off x="2826" y="-12700"/>
            <a:ext cx="12999147" cy="1088430"/>
          </a:xfrm>
          <a:prstGeom prst="rect">
            <a:avLst/>
          </a:prstGeom>
          <a:solidFill>
            <a:srgbClr val="E65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" name="Picture 2" descr="Shannon School of Business">
            <a:extLst>
              <a:ext uri="{FF2B5EF4-FFF2-40B4-BE49-F238E27FC236}">
                <a16:creationId xmlns:a16="http://schemas.microsoft.com/office/drawing/2014/main" id="{53CC921B-57AF-46E9-8F08-1372B459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839" y="175174"/>
            <a:ext cx="2247373" cy="7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B048ACA-B2B4-499C-8E71-DE9B5E635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4" y="1926084"/>
            <a:ext cx="11347076" cy="6918106"/>
          </a:xfrm>
          <a:prstGeom prst="rect">
            <a:avLst/>
          </a:prstGeom>
        </p:spPr>
      </p:pic>
      <p:sp>
        <p:nvSpPr>
          <p:cNvPr id="9" name="Cape Breton University">
            <a:extLst>
              <a:ext uri="{FF2B5EF4-FFF2-40B4-BE49-F238E27FC236}">
                <a16:creationId xmlns:a16="http://schemas.microsoft.com/office/drawing/2014/main" id="{036D4745-AB1A-45E4-B184-644D1D2FD42B}"/>
              </a:ext>
            </a:extLst>
          </p:cNvPr>
          <p:cNvSpPr/>
          <p:nvPr/>
        </p:nvSpPr>
        <p:spPr>
          <a:xfrm>
            <a:off x="1270000" y="190500"/>
            <a:ext cx="5954515" cy="73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1800">
                <a:solidFill>
                  <a:srgbClr val="D56644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Cape Breton University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1300" dirty="0">
                <a:solidFill>
                  <a:schemeClr val="bg1"/>
                </a:solidFill>
              </a:rPr>
              <a:t>Shannon School of Business</a:t>
            </a:r>
            <a:endParaRPr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469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nger Headline goes here"/>
          <p:cNvSpPr/>
          <p:nvPr/>
        </p:nvSpPr>
        <p:spPr>
          <a:xfrm>
            <a:off x="726141" y="1263604"/>
            <a:ext cx="11852796" cy="807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rgbClr val="D5664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IN" dirty="0">
                <a:solidFill>
                  <a:srgbClr val="E65300"/>
                </a:solidFill>
              </a:rPr>
              <a:t>Relational Model</a:t>
            </a:r>
            <a:endParaRPr dirty="0">
              <a:solidFill>
                <a:srgbClr val="E65300"/>
              </a:solidFill>
            </a:endParaRPr>
          </a:p>
        </p:txBody>
      </p:sp>
      <p:sp>
        <p:nvSpPr>
          <p:cNvPr id="168" name="August 27, 2019"/>
          <p:cNvSpPr/>
          <p:nvPr/>
        </p:nvSpPr>
        <p:spPr>
          <a:xfrm>
            <a:off x="10742431" y="8991600"/>
            <a:ext cx="1836506" cy="3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defRPr sz="1400">
                <a:solidFill>
                  <a:schemeClr val="accent3">
                    <a:satOff val="18648"/>
                    <a:lumOff val="5971"/>
                  </a:schemeClr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r>
              <a:rPr lang="en-US" dirty="0">
                <a:solidFill>
                  <a:srgbClr val="E65300"/>
                </a:solidFill>
              </a:rPr>
              <a:t>March 30, 2021</a:t>
            </a:r>
          </a:p>
          <a:p>
            <a:endParaRPr dirty="0">
              <a:solidFill>
                <a:srgbClr val="F7BE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E6EEC-1F3D-4C49-B1A8-890B4B23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15" y="9364579"/>
            <a:ext cx="2552700" cy="45720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1CDD44A4-4644-554E-A55F-8F41EEA3016B}"/>
              </a:ext>
            </a:extLst>
          </p:cNvPr>
          <p:cNvSpPr/>
          <p:nvPr/>
        </p:nvSpPr>
        <p:spPr>
          <a:xfrm>
            <a:off x="2826" y="-12700"/>
            <a:ext cx="12999147" cy="1088430"/>
          </a:xfrm>
          <a:prstGeom prst="rect">
            <a:avLst/>
          </a:prstGeom>
          <a:solidFill>
            <a:srgbClr val="E65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Picture 2" descr="Shannon School of Business">
            <a:extLst>
              <a:ext uri="{FF2B5EF4-FFF2-40B4-BE49-F238E27FC236}">
                <a16:creationId xmlns:a16="http://schemas.microsoft.com/office/drawing/2014/main" id="{7013D1FD-FF8D-4405-80B2-F3CD28A9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839" y="175174"/>
            <a:ext cx="2247373" cy="7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872C476-F4D9-46AA-86FC-27BA06540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2070847"/>
            <a:ext cx="11552518" cy="6920753"/>
          </a:xfrm>
          <a:prstGeom prst="rect">
            <a:avLst/>
          </a:prstGeom>
        </p:spPr>
      </p:pic>
      <p:sp>
        <p:nvSpPr>
          <p:cNvPr id="15" name="Cape Breton University">
            <a:extLst>
              <a:ext uri="{FF2B5EF4-FFF2-40B4-BE49-F238E27FC236}">
                <a16:creationId xmlns:a16="http://schemas.microsoft.com/office/drawing/2014/main" id="{0EFD8189-E34E-49A0-9415-0129962567FE}"/>
              </a:ext>
            </a:extLst>
          </p:cNvPr>
          <p:cNvSpPr/>
          <p:nvPr/>
        </p:nvSpPr>
        <p:spPr>
          <a:xfrm>
            <a:off x="1270000" y="190500"/>
            <a:ext cx="5954515" cy="73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1800">
                <a:solidFill>
                  <a:srgbClr val="D56644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Cape Breton University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1300" dirty="0">
                <a:solidFill>
                  <a:schemeClr val="bg1"/>
                </a:solidFill>
              </a:rPr>
              <a:t>Shannon School of Business</a:t>
            </a:r>
            <a:endParaRPr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222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nger Headline goes here"/>
          <p:cNvSpPr/>
          <p:nvPr/>
        </p:nvSpPr>
        <p:spPr>
          <a:xfrm>
            <a:off x="1074142" y="1445783"/>
            <a:ext cx="10123885" cy="141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rgbClr val="D5664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IN" dirty="0">
                <a:solidFill>
                  <a:srgbClr val="E65300"/>
                </a:solidFill>
              </a:rPr>
              <a:t>MySQL Tables</a:t>
            </a:r>
            <a:endParaRPr dirty="0">
              <a:solidFill>
                <a:srgbClr val="E65300"/>
              </a:solidFill>
            </a:endParaRPr>
          </a:p>
        </p:txBody>
      </p:sp>
      <p:sp>
        <p:nvSpPr>
          <p:cNvPr id="168" name="August 27, 2019"/>
          <p:cNvSpPr/>
          <p:nvPr/>
        </p:nvSpPr>
        <p:spPr>
          <a:xfrm>
            <a:off x="10742431" y="8991600"/>
            <a:ext cx="1836506" cy="3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defRPr sz="1400">
                <a:solidFill>
                  <a:schemeClr val="accent3">
                    <a:satOff val="18648"/>
                    <a:lumOff val="5971"/>
                  </a:schemeClr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r>
              <a:rPr lang="en-US" dirty="0">
                <a:solidFill>
                  <a:srgbClr val="E65300"/>
                </a:solidFill>
              </a:rPr>
              <a:t>March 30, 2021</a:t>
            </a:r>
          </a:p>
          <a:p>
            <a:endParaRPr dirty="0">
              <a:solidFill>
                <a:srgbClr val="F7BE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E6EEC-1F3D-4C49-B1A8-890B4B23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15" y="9364579"/>
            <a:ext cx="2552700" cy="45720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1CDD44A4-4644-554E-A55F-8F41EEA3016B}"/>
              </a:ext>
            </a:extLst>
          </p:cNvPr>
          <p:cNvSpPr/>
          <p:nvPr/>
        </p:nvSpPr>
        <p:spPr>
          <a:xfrm>
            <a:off x="2826" y="-12700"/>
            <a:ext cx="12999147" cy="1088430"/>
          </a:xfrm>
          <a:prstGeom prst="rect">
            <a:avLst/>
          </a:prstGeom>
          <a:solidFill>
            <a:srgbClr val="E65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B6E6DD-3AC9-49CA-841C-BA7946FF0554}"/>
              </a:ext>
            </a:extLst>
          </p:cNvPr>
          <p:cNvSpPr/>
          <p:nvPr/>
        </p:nvSpPr>
        <p:spPr>
          <a:xfrm>
            <a:off x="1074142" y="2152841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400" b="1" dirty="0">
                <a:solidFill>
                  <a:srgbClr val="006937"/>
                </a:solidFill>
                <a:latin typeface="Gibson SemiBold"/>
                <a:sym typeface="Gibson SemiBold"/>
              </a:rPr>
              <a:t>Salary Table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720645-D3A4-4234-B188-909739A6D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83" y="2592427"/>
            <a:ext cx="10515601" cy="17518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CF14F2-67C2-4E6D-B05F-215ED7FD2862}"/>
              </a:ext>
            </a:extLst>
          </p:cNvPr>
          <p:cNvSpPr/>
          <p:nvPr/>
        </p:nvSpPr>
        <p:spPr>
          <a:xfrm>
            <a:off x="1074142" y="4998894"/>
            <a:ext cx="25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400" b="1" dirty="0">
                <a:solidFill>
                  <a:srgbClr val="006937"/>
                </a:solidFill>
                <a:latin typeface="Gibson SemiBold"/>
                <a:sym typeface="Gibson SemiBold"/>
              </a:rPr>
              <a:t>Employee 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901D28-64D4-4460-86E4-E6EA340D1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42" y="5455039"/>
            <a:ext cx="10544117" cy="2138576"/>
          </a:xfrm>
          <a:prstGeom prst="rect">
            <a:avLst/>
          </a:prstGeom>
        </p:spPr>
      </p:pic>
      <p:pic>
        <p:nvPicPr>
          <p:cNvPr id="17" name="Picture 2" descr="Shannon School of Business">
            <a:extLst>
              <a:ext uri="{FF2B5EF4-FFF2-40B4-BE49-F238E27FC236}">
                <a16:creationId xmlns:a16="http://schemas.microsoft.com/office/drawing/2014/main" id="{C4CB5C4D-926D-4CB6-AAD3-38C199844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839" y="175174"/>
            <a:ext cx="2247373" cy="7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pe Breton University">
            <a:extLst>
              <a:ext uri="{FF2B5EF4-FFF2-40B4-BE49-F238E27FC236}">
                <a16:creationId xmlns:a16="http://schemas.microsoft.com/office/drawing/2014/main" id="{F8DE0BDD-6BE8-4C47-ACDE-637C7DB9CAD0}"/>
              </a:ext>
            </a:extLst>
          </p:cNvPr>
          <p:cNvSpPr/>
          <p:nvPr/>
        </p:nvSpPr>
        <p:spPr>
          <a:xfrm>
            <a:off x="1270000" y="190500"/>
            <a:ext cx="5954515" cy="73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1800">
                <a:solidFill>
                  <a:srgbClr val="D56644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Cape Breton University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1300" dirty="0">
                <a:solidFill>
                  <a:schemeClr val="bg1"/>
                </a:solidFill>
              </a:rPr>
              <a:t>Shannon School of Business</a:t>
            </a:r>
            <a:endParaRPr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580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nger Headline goes here"/>
          <p:cNvSpPr/>
          <p:nvPr/>
        </p:nvSpPr>
        <p:spPr>
          <a:xfrm>
            <a:off x="1074142" y="1445783"/>
            <a:ext cx="10123885" cy="141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rgbClr val="D5664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IN" dirty="0">
                <a:solidFill>
                  <a:srgbClr val="E65300"/>
                </a:solidFill>
              </a:rPr>
              <a:t>MySQL Tables</a:t>
            </a:r>
            <a:endParaRPr dirty="0">
              <a:solidFill>
                <a:srgbClr val="E65300"/>
              </a:solidFill>
            </a:endParaRPr>
          </a:p>
        </p:txBody>
      </p:sp>
      <p:sp>
        <p:nvSpPr>
          <p:cNvPr id="168" name="August 27, 2019"/>
          <p:cNvSpPr/>
          <p:nvPr/>
        </p:nvSpPr>
        <p:spPr>
          <a:xfrm>
            <a:off x="10742431" y="8991600"/>
            <a:ext cx="1836506" cy="3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defRPr sz="1400">
                <a:solidFill>
                  <a:schemeClr val="accent3">
                    <a:satOff val="18648"/>
                    <a:lumOff val="5971"/>
                  </a:schemeClr>
                </a:solidFill>
                <a:latin typeface="Gibson"/>
                <a:ea typeface="Gibson"/>
                <a:cs typeface="Gibson"/>
                <a:sym typeface="Gibson"/>
              </a:defRPr>
            </a:lvl1pPr>
          </a:lstStyle>
          <a:p>
            <a:r>
              <a:rPr lang="en-US" dirty="0">
                <a:solidFill>
                  <a:srgbClr val="E65300"/>
                </a:solidFill>
              </a:rPr>
              <a:t>March 30, 2021</a:t>
            </a:r>
          </a:p>
          <a:p>
            <a:endParaRPr dirty="0">
              <a:solidFill>
                <a:srgbClr val="F7BE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E6EEC-1F3D-4C49-B1A8-890B4B23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15" y="9364579"/>
            <a:ext cx="2552700" cy="45720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1CDD44A4-4644-554E-A55F-8F41EEA3016B}"/>
              </a:ext>
            </a:extLst>
          </p:cNvPr>
          <p:cNvSpPr/>
          <p:nvPr/>
        </p:nvSpPr>
        <p:spPr>
          <a:xfrm>
            <a:off x="2826" y="-12700"/>
            <a:ext cx="12999147" cy="1088430"/>
          </a:xfrm>
          <a:prstGeom prst="rect">
            <a:avLst/>
          </a:prstGeom>
          <a:solidFill>
            <a:srgbClr val="E65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B6E6DD-3AC9-49CA-841C-BA7946FF0554}"/>
              </a:ext>
            </a:extLst>
          </p:cNvPr>
          <p:cNvSpPr/>
          <p:nvPr/>
        </p:nvSpPr>
        <p:spPr>
          <a:xfrm>
            <a:off x="1074142" y="2796685"/>
            <a:ext cx="2784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400" b="1" dirty="0">
                <a:solidFill>
                  <a:srgbClr val="006937"/>
                </a:solidFill>
                <a:latin typeface="Gibson SemiBold"/>
                <a:sym typeface="Gibson SemiBold"/>
              </a:rPr>
              <a:t>Department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14F2-67C2-4E6D-B05F-215ED7FD2862}"/>
              </a:ext>
            </a:extLst>
          </p:cNvPr>
          <p:cNvSpPr/>
          <p:nvPr/>
        </p:nvSpPr>
        <p:spPr>
          <a:xfrm>
            <a:off x="1074142" y="5814149"/>
            <a:ext cx="2920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400" b="1" dirty="0">
                <a:solidFill>
                  <a:srgbClr val="006937"/>
                </a:solidFill>
                <a:latin typeface="Gibson SemiBold"/>
                <a:sym typeface="Gibson SemiBold"/>
              </a:rPr>
              <a:t>Leave Taken Table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6CDEA7-2221-47B8-BA2B-1E2F0D4A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75" y="3229953"/>
            <a:ext cx="3515437" cy="20475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0A57A37-D1F9-4E2B-AF46-3BEC90225212}"/>
              </a:ext>
            </a:extLst>
          </p:cNvPr>
          <p:cNvSpPr/>
          <p:nvPr/>
        </p:nvSpPr>
        <p:spPr>
          <a:xfrm>
            <a:off x="7317643" y="2797444"/>
            <a:ext cx="1946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400" b="1" dirty="0">
                <a:solidFill>
                  <a:srgbClr val="006937"/>
                </a:solidFill>
                <a:latin typeface="Gibson SemiBold"/>
                <a:sym typeface="Gibson SemiBold"/>
              </a:rPr>
              <a:t>Leave Table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ED2264-8C0C-4471-8636-259FDD9CF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643" y="3229953"/>
            <a:ext cx="2986088" cy="20191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69E1EA-E392-4DD1-AFFC-314EEDFE6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75" y="6304470"/>
            <a:ext cx="8401335" cy="1599844"/>
          </a:xfrm>
          <a:prstGeom prst="rect">
            <a:avLst/>
          </a:prstGeom>
        </p:spPr>
      </p:pic>
      <p:pic>
        <p:nvPicPr>
          <p:cNvPr id="21" name="Picture 2" descr="Shannon School of Business">
            <a:extLst>
              <a:ext uri="{FF2B5EF4-FFF2-40B4-BE49-F238E27FC236}">
                <a16:creationId xmlns:a16="http://schemas.microsoft.com/office/drawing/2014/main" id="{2C8B8B79-FDB1-4B14-A122-6E757529F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839" y="175174"/>
            <a:ext cx="2247373" cy="7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pe Breton University">
            <a:extLst>
              <a:ext uri="{FF2B5EF4-FFF2-40B4-BE49-F238E27FC236}">
                <a16:creationId xmlns:a16="http://schemas.microsoft.com/office/drawing/2014/main" id="{A231EB07-8A8A-4745-92C4-C5F13E9B85ED}"/>
              </a:ext>
            </a:extLst>
          </p:cNvPr>
          <p:cNvSpPr/>
          <p:nvPr/>
        </p:nvSpPr>
        <p:spPr>
          <a:xfrm>
            <a:off x="1270000" y="190500"/>
            <a:ext cx="5954515" cy="73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1800">
                <a:solidFill>
                  <a:srgbClr val="D56644"/>
                </a:solidFill>
                <a:latin typeface="Gibson SemiBold"/>
                <a:ea typeface="Gibson SemiBold"/>
                <a:cs typeface="Gibson SemiBold"/>
                <a:sym typeface="Gibson Semi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Cape Breton University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1300" dirty="0">
                <a:solidFill>
                  <a:schemeClr val="bg1"/>
                </a:solidFill>
              </a:rPr>
              <a:t>Shannon School of Business</a:t>
            </a:r>
            <a:endParaRPr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8551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550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Gibson</vt:lpstr>
      <vt:lpstr>Gibson SemiBold</vt:lpstr>
      <vt:lpstr>Helvetica</vt:lpstr>
      <vt:lpstr>Helvetica Light</vt:lpstr>
      <vt:lpstr>Helvetica Neue</vt:lpstr>
      <vt:lpstr>Roboto Slab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CBU  Brand  Roll-out</dc:title>
  <dc:creator>Jinal Patel</dc:creator>
  <cp:lastModifiedBy>Jinal Ajay Patel</cp:lastModifiedBy>
  <cp:revision>41</cp:revision>
  <dcterms:modified xsi:type="dcterms:W3CDTF">2021-03-30T09:34:10Z</dcterms:modified>
</cp:coreProperties>
</file>