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7559675" cy="106918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1d1113631_0_4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51d1113631_0_4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1d1113631_0_6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51d1113631_0_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1d1113631_0_7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51d1113631_0_7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d1113631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1d1113631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1d1113631_0_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1d1113631_0_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1d1113631_0_3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51d1113631_0_3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60" y="122976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5"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311760" y="410040"/>
            <a:ext cx="8519760" cy="281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311760" y="122976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5"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" type="subTitle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idx="1" type="subTitle"/>
          </p:nvPr>
        </p:nvSpPr>
        <p:spPr>
          <a:xfrm>
            <a:off x="311760" y="410040"/>
            <a:ext cx="8519760" cy="281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3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6"/>
          <p:cNvSpPr txBox="1"/>
          <p:nvPr>
            <p:ph idx="3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1" type="body"/>
          </p:nvPr>
        </p:nvSpPr>
        <p:spPr>
          <a:xfrm>
            <a:off x="311760" y="122976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2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4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1"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2"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3"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4"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5"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6"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311760" y="410040"/>
            <a:ext cx="8519760" cy="281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399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128800" y="0"/>
            <a:ext cx="1014480" cy="101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 flipH="1">
            <a:off x="7112880" y="0"/>
            <a:ext cx="1014480" cy="10144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 flipH="1" rot="10800000">
            <a:off x="9142920" y="2030040"/>
            <a:ext cx="1014480" cy="101448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 rot="10800000">
            <a:off x="8128440" y="2030040"/>
            <a:ext cx="1014480" cy="10144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 rot="10800000">
            <a:off x="10158840" y="3045240"/>
            <a:ext cx="1014480" cy="101448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8154720" y="3903840"/>
            <a:ext cx="988560" cy="98712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flipH="1">
            <a:off x="6180480" y="3903840"/>
            <a:ext cx="988560" cy="98712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7170120" y="3903840"/>
            <a:ext cx="988560" cy="987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10800000">
            <a:off x="10132920" y="5879160"/>
            <a:ext cx="988560" cy="98712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4891680"/>
            <a:ext cx="9143280" cy="2512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/>
          <p:nvPr/>
        </p:nvSpPr>
        <p:spPr>
          <a:xfrm>
            <a:off x="2947320" y="1600200"/>
            <a:ext cx="3194280" cy="9388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GROUP 22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0"/>
          <p:cNvSpPr/>
          <p:nvPr/>
        </p:nvSpPr>
        <p:spPr>
          <a:xfrm>
            <a:off x="824040" y="3596400"/>
            <a:ext cx="4254840" cy="938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Lovely Digra IIT2017090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Abhishek Vishwakarma IIT2017091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Anuj Raj IIT2017092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9"/>
          <p:cNvSpPr/>
          <p:nvPr/>
        </p:nvSpPr>
        <p:spPr>
          <a:xfrm>
            <a:off x="360360" y="403200"/>
            <a:ext cx="698364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800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Experimental Analysis</a:t>
            </a:r>
            <a:endParaRPr b="0" sz="4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9"/>
          <p:cNvSpPr txBox="1"/>
          <p:nvPr/>
        </p:nvSpPr>
        <p:spPr>
          <a:xfrm>
            <a:off x="557640" y="1776240"/>
            <a:ext cx="8010360" cy="2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For the experimental analysis of this algorithm, we will take lowercase string as an input and find it's length and plot a graph of length of string vs execution time.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0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Counting Problem (Brute Force) 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0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200"/>
              <a:t>For Brute Force approach for counting the no. of sub-strings with same character at the start and at the end from provided string </a:t>
            </a:r>
            <a:endParaRPr sz="22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200"/>
              <a:t>in every case nested loops run  with  complexity</a:t>
            </a:r>
            <a:endParaRPr sz="22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IN" sz="2200"/>
              <a:t>(O(L(L-1)/2)) </a:t>
            </a:r>
            <a:r>
              <a:rPr lang="en-IN" sz="2200"/>
              <a:t>where,L is the length of the provided string </a:t>
            </a:r>
            <a:r>
              <a:rPr lang="en-IN" sz="2200"/>
              <a:t>.</a:t>
            </a:r>
            <a:endParaRPr sz="22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The nature of  the Time vs Length graph of Input String  will be Quadratic.</a:t>
            </a:r>
            <a:endParaRPr sz="2200"/>
          </a:p>
          <a:p>
            <a:pPr indent="0" lvl="0" marL="12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Counting problem (Using Map) 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1"/>
          <p:cNvSpPr/>
          <p:nvPr/>
        </p:nvSpPr>
        <p:spPr>
          <a:xfrm>
            <a:off x="312123" y="1229760"/>
            <a:ext cx="8519700" cy="3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In every case Map is created with complexity (O(L)), where L is the length of the input string.</a:t>
            </a:r>
            <a:endParaRPr sz="18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If the input string all English Alphabet, then result is computed in (O(26)) in Worst Case. If the Input has only one distinct letter then the result is computed in (Ω(1)).</a:t>
            </a:r>
            <a:endParaRPr sz="18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/>
              <a:t>Worst case time complexity</a:t>
            </a:r>
            <a:r>
              <a:rPr lang="en-IN" sz="1800"/>
              <a:t> is (O(L) + O(26))</a:t>
            </a:r>
            <a:endParaRPr sz="18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Space complexity is same , (O(26)) </a:t>
            </a:r>
            <a:endParaRPr sz="18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IN" sz="1800"/>
              <a:t>Best Case time Complexity</a:t>
            </a:r>
            <a:r>
              <a:rPr lang="en-IN" sz="1800"/>
              <a:t> is(Ω(1)) </a:t>
            </a:r>
            <a:endParaRPr sz="18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The nature of the graph Time vs Length of Input String  will be Linear.</a:t>
            </a:r>
            <a:endParaRPr sz="1800"/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2"/>
          <p:cNvSpPr/>
          <p:nvPr/>
        </p:nvSpPr>
        <p:spPr>
          <a:xfrm>
            <a:off x="311760" y="410040"/>
            <a:ext cx="8519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rinting</a:t>
            </a: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problem (Without using Map) 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2"/>
          <p:cNvSpPr/>
          <p:nvPr/>
        </p:nvSpPr>
        <p:spPr>
          <a:xfrm>
            <a:off x="312123" y="1229760"/>
            <a:ext cx="8519700" cy="3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In every case nested loops run  with  complexity O(L(L-1)/2).</a:t>
            </a:r>
            <a:endParaRPr sz="18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Worst case will be when every letter in input string is Same. Thus adding the complexity of sub-string function call in every iteration with complexity O(L).</a:t>
            </a:r>
            <a:endParaRPr sz="18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Best case is observed when none of the letter is repeated.</a:t>
            </a:r>
            <a:endParaRPr b="1" sz="18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IN" sz="1800"/>
              <a:t>Worst case time complexity</a:t>
            </a:r>
            <a:r>
              <a:rPr lang="en-IN" sz="1800"/>
              <a:t> is</a:t>
            </a:r>
            <a:r>
              <a:rPr lang="en-IN" sz="1800"/>
              <a:t> bounded by O(L(L-1)2*L</a:t>
            </a:r>
            <a:endParaRPr sz="18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IN" sz="1800"/>
              <a:t>Best Case time Complexity</a:t>
            </a:r>
            <a:r>
              <a:rPr lang="en-IN" sz="1800"/>
              <a:t> is </a:t>
            </a:r>
            <a:r>
              <a:rPr lang="en-IN" sz="1800"/>
              <a:t>Ω</a:t>
            </a:r>
            <a:r>
              <a:rPr lang="en-IN" sz="1800"/>
              <a:t>(L(l-1)/2) </a:t>
            </a:r>
            <a:endParaRPr sz="18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where, L is the length of the provided string.</a:t>
            </a:r>
            <a:endParaRPr sz="18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The nature of the graph Time vs Length of Input String  will be Cubic.</a:t>
            </a:r>
            <a:endParaRPr sz="18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3"/>
          <p:cNvSpPr/>
          <p:nvPr/>
        </p:nvSpPr>
        <p:spPr>
          <a:xfrm>
            <a:off x="311760" y="13536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Counting problem (Brute Force)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3"/>
          <p:cNvSpPr txBox="1"/>
          <p:nvPr/>
        </p:nvSpPr>
        <p:spPr>
          <a:xfrm>
            <a:off x="1728000" y="4094650"/>
            <a:ext cx="4895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D8E0E6"/>
                </a:highlight>
              </a:rPr>
              <a:t>    Time vs Length of Input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925" y="894720"/>
            <a:ext cx="6577242" cy="304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4"/>
          <p:cNvSpPr/>
          <p:nvPr/>
        </p:nvSpPr>
        <p:spPr>
          <a:xfrm>
            <a:off x="311760" y="135360"/>
            <a:ext cx="8519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Counting problem (Using Map)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54"/>
          <p:cNvSpPr txBox="1"/>
          <p:nvPr/>
        </p:nvSpPr>
        <p:spPr>
          <a:xfrm>
            <a:off x="1728000" y="4094640"/>
            <a:ext cx="403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D8E0E6"/>
                </a:highlight>
              </a:rPr>
              <a:t>Time vs Length of Input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900" y="894720"/>
            <a:ext cx="6063393" cy="304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5"/>
          <p:cNvSpPr/>
          <p:nvPr/>
        </p:nvSpPr>
        <p:spPr>
          <a:xfrm>
            <a:off x="311760" y="135360"/>
            <a:ext cx="8519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Printing</a:t>
            </a: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problem (Without using Map)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5"/>
          <p:cNvSpPr txBox="1"/>
          <p:nvPr/>
        </p:nvSpPr>
        <p:spPr>
          <a:xfrm>
            <a:off x="1728000" y="4094640"/>
            <a:ext cx="403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D8E0E6"/>
                </a:highlight>
              </a:rPr>
              <a:t>Time vs Length of Input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0" y="791460"/>
            <a:ext cx="4452694" cy="3047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6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000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6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Algorithm is correct and optimal under the constraints defined in the Problem Statement.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7"/>
          <p:cNvSpPr/>
          <p:nvPr/>
        </p:nvSpPr>
        <p:spPr>
          <a:xfrm>
            <a:off x="2597760" y="1781640"/>
            <a:ext cx="40539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6000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b="0" sz="6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1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required aim is to design and analyse an</a:t>
            </a:r>
            <a:r>
              <a:rPr lang="en-IN" sz="2600"/>
              <a:t> optimal algorithm to find out all substrings with same character at the start and end in a given string 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/>
          <p:nvPr/>
        </p:nvSpPr>
        <p:spPr>
          <a:xfrm>
            <a:off x="284400" y="12636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2"/>
          <p:cNvSpPr/>
          <p:nvPr/>
        </p:nvSpPr>
        <p:spPr>
          <a:xfrm>
            <a:off x="247680" y="82692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200">
                <a:solidFill>
                  <a:schemeClr val="dk1"/>
                </a:solidFill>
              </a:rPr>
              <a:t>There are two sub parts of the problem which needs separate solution for faster execution.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200">
                <a:solidFill>
                  <a:schemeClr val="dk1"/>
                </a:solidFill>
              </a:rPr>
              <a:t>&gt; Counting such sub-strings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200">
                <a:solidFill>
                  <a:schemeClr val="dk1"/>
                </a:solidFill>
              </a:rPr>
              <a:t>&gt; Printing such sub-strings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And it is seen that the approach which is faster in counting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the  sub-strings  is  slower  in  printing  them.  And  the  approach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which   is   faster   in   printing   such   sub-strings   is   slower   in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counting the total occurences of such sub-string.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D8E0E6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/>
          <p:nvPr/>
        </p:nvSpPr>
        <p:spPr>
          <a:xfrm>
            <a:off x="330120" y="19008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Algorithm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311750" y="747125"/>
            <a:ext cx="85197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For the Counting each substring:</a:t>
            </a:r>
            <a:endParaRPr sz="24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Simple(Naive) Approach 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IN" sz="1800">
                <a:solidFill>
                  <a:schemeClr val="dk1"/>
                </a:solidFill>
              </a:rPr>
              <a:t>For this approach we will iterate two loops, where first  loop  variable(say  i)       goes  from  0  to  last  character  of the  input  string  and  the  nested  j  loop  goes  from  i+1  to  last character  of  the  input  string.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>
                <a:solidFill>
                  <a:schemeClr val="dk1"/>
                </a:solidFill>
              </a:rPr>
              <a:t>&gt; Now  for  each  sub-string  check if  starting  and  ending character  is  equal  or  not.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>
                <a:solidFill>
                  <a:schemeClr val="dk1"/>
                </a:solidFill>
              </a:rPr>
              <a:t>&gt; If  it  is  equal update the counter.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>
                <a:solidFill>
                  <a:schemeClr val="dk1"/>
                </a:solidFill>
              </a:rPr>
              <a:t>&gt; Finally at the end counter stores the count of total such sub-strings in the given input string.</a:t>
            </a:r>
            <a:endParaRPr sz="1800"/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Algorithm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4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Optimisation</a:t>
            </a: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The Key Idea is for any character (say 'a') total sub-strings starting and ending with 'a' is equal to n(n-1)/2 where, n is the frequency of 'a' in the input string.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&gt; </a:t>
            </a: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a map of with distinct character as key and its frequency as its value.This is done with a single loop with O(L). L is length of input string.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&gt; </a:t>
            </a: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the total count summation of n(n-1)/2 (n is value, the frequency, of a character stored in the map) over all distinct chararcter in the Map.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/>
          <p:nvPr/>
        </p:nvSpPr>
        <p:spPr>
          <a:xfrm>
            <a:off x="311760" y="203665"/>
            <a:ext cx="8519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Algorithm (</a:t>
            </a:r>
            <a:r>
              <a:rPr lang="en-IN" sz="2400">
                <a:solidFill>
                  <a:schemeClr val="dk1"/>
                </a:solidFill>
              </a:rPr>
              <a:t>For the Printing each sub-strings)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45"/>
          <p:cNvSpPr/>
          <p:nvPr/>
        </p:nvSpPr>
        <p:spPr>
          <a:xfrm>
            <a:off x="248250" y="810575"/>
            <a:ext cx="8519700" cy="3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Using Map </a:t>
            </a: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/>
              <a:t>&gt; </a:t>
            </a:r>
            <a:r>
              <a:rPr lang="en-IN" sz="1800"/>
              <a:t>Now, instead of storing frequency store the list of all positions of the character in the input string, in the Map.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IN" sz="1800"/>
              <a:t>Now for a given character total sub-strings starting and ending with the same letter is sub-strings with all combination of these positions taken two at a time.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&gt; </a:t>
            </a:r>
            <a:r>
              <a:rPr lang="en-IN" sz="1800"/>
              <a:t>For example, the list for letter 'A' is like </a:t>
            </a:r>
            <a:r>
              <a:rPr b="1" lang="en-IN" sz="1800"/>
              <a:t>A: 1-2-4</a:t>
            </a:r>
            <a:r>
              <a:rPr lang="en-IN" sz="1800"/>
              <a:t>. All sub-string starting and ending with 'A' will be: </a:t>
            </a:r>
            <a:r>
              <a:rPr b="1" lang="en-IN" sz="1800"/>
              <a:t>substring(1,2)</a:t>
            </a:r>
            <a:r>
              <a:rPr lang="en-IN" sz="1800"/>
              <a:t> </a:t>
            </a:r>
            <a:r>
              <a:rPr b="1" lang="en-IN" sz="1800"/>
              <a:t>substring(1,4)</a:t>
            </a:r>
            <a:r>
              <a:rPr lang="en-IN" sz="1800"/>
              <a:t> and </a:t>
            </a:r>
            <a:r>
              <a:rPr b="1" lang="en-IN" sz="1800"/>
              <a:t>substring(2,4)</a:t>
            </a:r>
            <a:r>
              <a:rPr lang="en-IN" sz="1800"/>
              <a:t>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&gt; </a:t>
            </a:r>
            <a:r>
              <a:rPr lang="en-IN" sz="1800"/>
              <a:t>Now, we print all combinations for each distinct character and  simultaneously increment the counter(for giving total count).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6"/>
          <p:cNvSpPr/>
          <p:nvPr/>
        </p:nvSpPr>
        <p:spPr>
          <a:xfrm>
            <a:off x="311760" y="203665"/>
            <a:ext cx="8519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Algorithm (</a:t>
            </a:r>
            <a:r>
              <a:rPr lang="en-IN" sz="2400">
                <a:solidFill>
                  <a:schemeClr val="dk1"/>
                </a:solidFill>
              </a:rPr>
              <a:t>For the Printing each sub-strings)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46"/>
          <p:cNvSpPr/>
          <p:nvPr/>
        </p:nvSpPr>
        <p:spPr>
          <a:xfrm>
            <a:off x="248250" y="810575"/>
            <a:ext cx="8519700" cy="3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Without u</a:t>
            </a:r>
            <a:r>
              <a:rPr lang="en-IN" sz="2400"/>
              <a:t>sing Map </a:t>
            </a: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/>
              <a:t>&gt; For printing all character storing the list of positions in Map takes more space and extra time for its generation( O(L) ) where, L is the length of string.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/>
              <a:t>&gt; Printing can be implemented with same Brute force method discussed previously.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/>
              <a:t>&gt; If there is a match in the starting and ending letter increment the counter as well as print the sub-string.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7"/>
          <p:cNvSpPr/>
          <p:nvPr/>
        </p:nvSpPr>
        <p:spPr>
          <a:xfrm>
            <a:off x="431740" y="364740"/>
            <a:ext cx="8519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Pseudo Code</a:t>
            </a:r>
            <a:r>
              <a:rPr b="0" i="0" lang="en-IN" sz="26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(For Countin</a:t>
            </a:r>
            <a:r>
              <a:rPr lang="en-IN" sz="26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g Problem)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7"/>
          <p:cNvSpPr/>
          <p:nvPr/>
        </p:nvSpPr>
        <p:spPr>
          <a:xfrm>
            <a:off x="1545175" y="1178500"/>
            <a:ext cx="5263200" cy="3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dk1"/>
                </a:solidFill>
              </a:rPr>
              <a:t>procedure</a:t>
            </a:r>
            <a:r>
              <a:rPr lang="en-IN">
                <a:solidFill>
                  <a:schemeClr val="dk1"/>
                </a:solidFill>
              </a:rPr>
              <a:t> </a:t>
            </a:r>
            <a:r>
              <a:rPr lang="en-IN" sz="1350">
                <a:solidFill>
                  <a:schemeClr val="dk1"/>
                </a:solidFill>
              </a:rPr>
              <a:t>subString(string Str, int a, int b)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</a:rPr>
              <a:t>len←String length</a:t>
            </a:r>
            <a:endParaRPr sz="135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350">
                <a:solidFill>
                  <a:schemeClr val="dk1"/>
                </a:solidFill>
              </a:rPr>
              <a:t>if</a:t>
            </a:r>
            <a:r>
              <a:rPr lang="en-IN" sz="1350">
                <a:solidFill>
                  <a:schemeClr val="dk1"/>
                </a:solidFill>
              </a:rPr>
              <a:t> b &gt;= len </a:t>
            </a:r>
            <a:r>
              <a:rPr b="1" lang="en-IN" sz="1350">
                <a:solidFill>
                  <a:schemeClr val="dk1"/>
                </a:solidFill>
              </a:rPr>
              <a:t>then</a:t>
            </a:r>
            <a:endParaRPr b="1" sz="135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</a:rPr>
              <a:t>b←len - 1</a:t>
            </a:r>
            <a:endParaRPr sz="135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350">
                <a:solidFill>
                  <a:schemeClr val="dk1"/>
                </a:solidFill>
              </a:rPr>
              <a:t>for</a:t>
            </a:r>
            <a:r>
              <a:rPr lang="en-IN" sz="1350">
                <a:solidFill>
                  <a:schemeClr val="dk1"/>
                </a:solidFill>
              </a:rPr>
              <a:t>  </a:t>
            </a:r>
            <a:r>
              <a:rPr b="1" lang="en-IN" sz="1350">
                <a:solidFill>
                  <a:schemeClr val="dk1"/>
                </a:solidFill>
              </a:rPr>
              <a:t>all</a:t>
            </a:r>
            <a:r>
              <a:rPr lang="en-IN" sz="1350">
                <a:solidFill>
                  <a:schemeClr val="dk1"/>
                </a:solidFill>
              </a:rPr>
              <a:t> i = a to b </a:t>
            </a:r>
            <a:r>
              <a:rPr b="1" lang="en-IN" sz="1350">
                <a:solidFill>
                  <a:schemeClr val="dk1"/>
                </a:solidFill>
              </a:rPr>
              <a:t>do</a:t>
            </a:r>
            <a:endParaRPr b="1" sz="135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</a:rPr>
              <a:t>//Store substring into S</a:t>
            </a:r>
            <a:endParaRPr sz="135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350">
                <a:solidFill>
                  <a:schemeClr val="dk1"/>
                </a:solidFill>
              </a:rPr>
              <a:t>return</a:t>
            </a:r>
            <a:r>
              <a:rPr lang="en-IN" sz="1350">
                <a:solidFill>
                  <a:schemeClr val="dk1"/>
                </a:solidFill>
              </a:rPr>
              <a:t> S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</a:rPr>
              <a:t>ctr←0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</a:rPr>
              <a:t>Str←input String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</a:rPr>
              <a:t>len←String length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350">
                <a:solidFill>
                  <a:schemeClr val="dk1"/>
                </a:solidFill>
              </a:rPr>
              <a:t>for  all </a:t>
            </a:r>
            <a:r>
              <a:rPr lang="en-IN" sz="1350">
                <a:solidFill>
                  <a:schemeClr val="dk1"/>
                </a:solidFill>
              </a:rPr>
              <a:t>i = 0 to len </a:t>
            </a:r>
            <a:r>
              <a:rPr b="1" lang="en-IN" sz="1350">
                <a:solidFill>
                  <a:schemeClr val="dk1"/>
                </a:solidFill>
              </a:rPr>
              <a:t>do</a:t>
            </a:r>
            <a:endParaRPr b="1" sz="135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</a:rPr>
              <a:t>map generated storing character,frequency pair</a:t>
            </a:r>
            <a:endParaRPr sz="135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350">
                <a:solidFill>
                  <a:schemeClr val="dk1"/>
                </a:solidFill>
              </a:rPr>
              <a:t>for  all </a:t>
            </a:r>
            <a:r>
              <a:rPr lang="en-IN" sz="1350">
                <a:solidFill>
                  <a:schemeClr val="dk1"/>
                </a:solidFill>
              </a:rPr>
              <a:t>it = map.begin() to EndOfMap </a:t>
            </a:r>
            <a:r>
              <a:rPr b="1" lang="en-IN" sz="1350">
                <a:solidFill>
                  <a:schemeClr val="dk1"/>
                </a:solidFill>
              </a:rPr>
              <a:t>do</a:t>
            </a:r>
            <a:endParaRPr b="1" sz="135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350">
                <a:solidFill>
                  <a:schemeClr val="dk1"/>
                </a:solidFill>
              </a:rPr>
              <a:t>ctr←ctr+ it(value)*((it(value))-1)/2</a:t>
            </a:r>
            <a:endParaRPr sz="135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350">
                <a:solidFill>
                  <a:schemeClr val="dk1"/>
                </a:solidFill>
              </a:rPr>
              <a:t>print</a:t>
            </a:r>
            <a:r>
              <a:rPr lang="en-IN" sz="1350">
                <a:solidFill>
                  <a:schemeClr val="dk1"/>
                </a:solidFill>
              </a:rPr>
              <a:t>(ctr)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8"/>
          <p:cNvSpPr/>
          <p:nvPr/>
        </p:nvSpPr>
        <p:spPr>
          <a:xfrm>
            <a:off x="431740" y="364740"/>
            <a:ext cx="8519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Pseudo Code</a:t>
            </a:r>
            <a:r>
              <a:rPr b="0" i="0" lang="en-IN" sz="26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(For </a:t>
            </a:r>
            <a:r>
              <a:rPr lang="en-IN" sz="26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Printing</a:t>
            </a:r>
            <a:r>
              <a:rPr lang="en-IN" sz="26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Problem)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8"/>
          <p:cNvSpPr/>
          <p:nvPr/>
        </p:nvSpPr>
        <p:spPr>
          <a:xfrm>
            <a:off x="1545175" y="1852750"/>
            <a:ext cx="52632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350">
                <a:solidFill>
                  <a:schemeClr val="dk1"/>
                </a:solidFill>
              </a:rPr>
              <a:t>Str←Input string 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350">
                <a:solidFill>
                  <a:schemeClr val="dk1"/>
                </a:solidFill>
              </a:rPr>
              <a:t>len←Str.length()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IN" sz="1350">
                <a:solidFill>
                  <a:schemeClr val="dk1"/>
                </a:solidFill>
              </a:rPr>
              <a:t>for  all </a:t>
            </a:r>
            <a:r>
              <a:rPr lang="en-IN" sz="1350">
                <a:solidFill>
                  <a:schemeClr val="dk1"/>
                </a:solidFill>
              </a:rPr>
              <a:t>i = 0 to len </a:t>
            </a:r>
            <a:r>
              <a:rPr b="1" lang="en-IN" sz="1350">
                <a:solidFill>
                  <a:schemeClr val="dk1"/>
                </a:solidFill>
              </a:rPr>
              <a:t>do</a:t>
            </a:r>
            <a:endParaRPr b="1" sz="135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IN" sz="1350">
                <a:solidFill>
                  <a:schemeClr val="dk1"/>
                </a:solidFill>
              </a:rPr>
              <a:t>for  all </a:t>
            </a:r>
            <a:r>
              <a:rPr lang="en-IN" sz="1350">
                <a:solidFill>
                  <a:schemeClr val="dk1"/>
                </a:solidFill>
              </a:rPr>
              <a:t>j = i + 1 to len </a:t>
            </a:r>
            <a:r>
              <a:rPr b="1" lang="en-IN" sz="1350">
                <a:solidFill>
                  <a:schemeClr val="dk1"/>
                </a:solidFill>
              </a:rPr>
              <a:t>do</a:t>
            </a:r>
            <a:endParaRPr b="1" sz="135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IN" sz="1350">
                <a:solidFill>
                  <a:schemeClr val="dk1"/>
                </a:solidFill>
              </a:rPr>
              <a:t>if </a:t>
            </a:r>
            <a:r>
              <a:rPr lang="en-IN" sz="1350">
                <a:solidFill>
                  <a:schemeClr val="dk1"/>
                </a:solidFill>
              </a:rPr>
              <a:t>Str[i] == Str[j] </a:t>
            </a:r>
            <a:r>
              <a:rPr b="1" lang="en-IN" sz="1350">
                <a:solidFill>
                  <a:schemeClr val="dk1"/>
                </a:solidFill>
              </a:rPr>
              <a:t>then</a:t>
            </a:r>
            <a:endParaRPr b="1" sz="135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350">
                <a:solidFill>
                  <a:schemeClr val="dk1"/>
                </a:solidFill>
              </a:rPr>
              <a:t>print(Str.subStr(i,j-i+1))</a:t>
            </a:r>
            <a:endParaRPr sz="135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350">
                <a:solidFill>
                  <a:schemeClr val="dk1"/>
                </a:solidFill>
              </a:rPr>
              <a:t>ctr←ctr + 1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