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7559675" cy="106918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1d1113631_0_3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51d1113631_0_3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1d1113631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51d1113631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d1113631_0_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1d1113631_0_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d2585d6a0_0_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4d2585d6a0_0_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d2585d6a0_0_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4d2585d6a0_0_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d2585d6a0_0_3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4d2585d6a0_0_3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60" y="122976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311760" y="410040"/>
            <a:ext cx="8519760" cy="281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311760" y="122976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" type="subTitle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idx="1" type="subTitle"/>
          </p:nvPr>
        </p:nvSpPr>
        <p:spPr>
          <a:xfrm>
            <a:off x="311760" y="410040"/>
            <a:ext cx="8519760" cy="281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3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3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1" type="body"/>
          </p:nvPr>
        </p:nvSpPr>
        <p:spPr>
          <a:xfrm>
            <a:off x="311760" y="122976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2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4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1"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2"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3"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4"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5"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6"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311760" y="410040"/>
            <a:ext cx="8519760" cy="281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399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128800" y="0"/>
            <a:ext cx="1014480" cy="101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 flipH="1">
            <a:off x="7112880" y="0"/>
            <a:ext cx="1014480" cy="10144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 flipH="1" rot="10800000">
            <a:off x="9142920" y="2030040"/>
            <a:ext cx="1014480" cy="101448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 rot="10800000">
            <a:off x="8128440" y="2030040"/>
            <a:ext cx="1014480" cy="10144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 rot="10800000">
            <a:off x="10158840" y="3045240"/>
            <a:ext cx="1014480" cy="101448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8154720" y="3903840"/>
            <a:ext cx="988560" cy="98712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flipH="1">
            <a:off x="6180480" y="3903840"/>
            <a:ext cx="988560" cy="98712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170120" y="3903840"/>
            <a:ext cx="988560" cy="987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10800000">
            <a:off x="10132920" y="5879160"/>
            <a:ext cx="988560" cy="98712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4891680"/>
            <a:ext cx="9143280" cy="2512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/>
          <p:nvPr/>
        </p:nvSpPr>
        <p:spPr>
          <a:xfrm>
            <a:off x="2947320" y="1600200"/>
            <a:ext cx="3194280" cy="9388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GROUP 22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0"/>
          <p:cNvSpPr/>
          <p:nvPr/>
        </p:nvSpPr>
        <p:spPr>
          <a:xfrm>
            <a:off x="824040" y="3596400"/>
            <a:ext cx="4254840" cy="938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Lovely Digra IIT2017090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Abhishek Vishwakarma IIT2017091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Anuj Raj IIT2017092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9"/>
          <p:cNvSpPr/>
          <p:nvPr/>
        </p:nvSpPr>
        <p:spPr>
          <a:xfrm>
            <a:off x="431740" y="364740"/>
            <a:ext cx="8519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0" i="0" lang="en-IN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Pseudo Code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9"/>
          <p:cNvSpPr/>
          <p:nvPr/>
        </p:nvSpPr>
        <p:spPr>
          <a:xfrm>
            <a:off x="617225" y="1289825"/>
            <a:ext cx="6979200" cy="3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PseudoCode for LUB of key in given Array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dk1"/>
                </a:solidFill>
              </a:rPr>
              <a:t>procedure</a:t>
            </a:r>
            <a:r>
              <a:rPr lang="en-IN">
                <a:solidFill>
                  <a:schemeClr val="dk1"/>
                </a:solidFill>
              </a:rPr>
              <a:t> </a:t>
            </a:r>
            <a:r>
              <a:rPr i="1" lang="en-IN">
                <a:solidFill>
                  <a:schemeClr val="dk1"/>
                </a:solidFill>
              </a:rPr>
              <a:t>GetCeilIndex</a:t>
            </a:r>
            <a:r>
              <a:rPr lang="en-IN">
                <a:solidFill>
                  <a:schemeClr val="dk1"/>
                </a:solidFill>
              </a:rPr>
              <a:t>(vector arr, T, intl, r, key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find the lowest Upper bound(LUB)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of the key in T(that is TailIndices)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return the position of the LUB where	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key position is to be inserted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0"/>
          <p:cNvSpPr/>
          <p:nvPr/>
        </p:nvSpPr>
        <p:spPr>
          <a:xfrm>
            <a:off x="376090" y="158040"/>
            <a:ext cx="8519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PseudoCode for LIS in given Array in NlogN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0"/>
          <p:cNvSpPr/>
          <p:nvPr/>
        </p:nvSpPr>
        <p:spPr>
          <a:xfrm>
            <a:off x="1423000" y="764950"/>
            <a:ext cx="5930400" cy="3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300">
                <a:solidFill>
                  <a:schemeClr val="dk1"/>
                </a:solidFill>
              </a:rPr>
              <a:t>procedure</a:t>
            </a:r>
            <a:r>
              <a:rPr lang="en-IN" sz="1300">
                <a:solidFill>
                  <a:schemeClr val="dk1"/>
                </a:solidFill>
              </a:rPr>
              <a:t> </a:t>
            </a:r>
            <a:r>
              <a:rPr i="1" lang="en-IN" sz="1300">
                <a:solidFill>
                  <a:schemeClr val="dk1"/>
                </a:solidFill>
              </a:rPr>
              <a:t>LIS</a:t>
            </a:r>
            <a:r>
              <a:rPr lang="en-IN" sz="1300">
                <a:solidFill>
                  <a:schemeClr val="dk1"/>
                </a:solidFill>
              </a:rPr>
              <a:t>(vector arr, int n)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dk1"/>
                </a:solidFill>
              </a:rPr>
              <a:t>finds the LIS in the given array arr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dk1"/>
                </a:solidFill>
              </a:rPr>
              <a:t>vector tailIndices(n,0)//Initialised with 0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dk1"/>
                </a:solidFill>
              </a:rPr>
              <a:t>vector prevIndices(n,-1)//Intialised with -1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dk1"/>
                </a:solidFill>
              </a:rPr>
              <a:t>int </a:t>
            </a:r>
            <a:r>
              <a:rPr i="1" lang="en-IN" sz="1300">
                <a:solidFill>
                  <a:schemeClr val="dk1"/>
                </a:solidFill>
              </a:rPr>
              <a:t>len </a:t>
            </a:r>
            <a:r>
              <a:rPr lang="en-IN" sz="1300">
                <a:solidFill>
                  <a:schemeClr val="dk1"/>
                </a:solidFill>
              </a:rPr>
              <a:t>← 1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300">
                <a:solidFill>
                  <a:schemeClr val="dk1"/>
                </a:solidFill>
              </a:rPr>
              <a:t>for all</a:t>
            </a:r>
            <a:r>
              <a:rPr lang="en-IN" sz="1300">
                <a:solidFill>
                  <a:schemeClr val="dk1"/>
                </a:solidFill>
              </a:rPr>
              <a:t> </a:t>
            </a:r>
            <a:r>
              <a:rPr i="1" lang="en-IN" sz="1300">
                <a:solidFill>
                  <a:schemeClr val="dk1"/>
                </a:solidFill>
              </a:rPr>
              <a:t>i</a:t>
            </a:r>
            <a:r>
              <a:rPr lang="en-IN" sz="1300">
                <a:solidFill>
                  <a:schemeClr val="dk1"/>
                </a:solidFill>
              </a:rPr>
              <a:t> = 1 to n </a:t>
            </a:r>
            <a:r>
              <a:rPr b="1" lang="en-IN" sz="1300">
                <a:solidFill>
                  <a:schemeClr val="dk1"/>
                </a:solidFill>
              </a:rPr>
              <a:t>do</a:t>
            </a:r>
            <a:endParaRPr b="1"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300">
                <a:solidFill>
                  <a:schemeClr val="dk1"/>
                </a:solidFill>
              </a:rPr>
              <a:t>if</a:t>
            </a:r>
            <a:r>
              <a:rPr lang="en-IN" sz="1300">
                <a:solidFill>
                  <a:schemeClr val="dk1"/>
                </a:solidFill>
              </a:rPr>
              <a:t> arr[i] is smallest </a:t>
            </a:r>
            <a:r>
              <a:rPr b="1" lang="en-IN" sz="1300">
                <a:solidFill>
                  <a:schemeClr val="dk1"/>
                </a:solidFill>
              </a:rPr>
              <a:t>then</a:t>
            </a:r>
            <a:endParaRPr b="1" sz="13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dk1"/>
                </a:solidFill>
              </a:rPr>
              <a:t>insert i to tailIndices[0]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300">
                <a:solidFill>
                  <a:schemeClr val="dk1"/>
                </a:solidFill>
              </a:rPr>
              <a:t>if</a:t>
            </a:r>
            <a:r>
              <a:rPr lang="en-IN" sz="1300">
                <a:solidFill>
                  <a:schemeClr val="dk1"/>
                </a:solidFill>
              </a:rPr>
              <a:t> arr[i] is largest </a:t>
            </a:r>
            <a:r>
              <a:rPr b="1" lang="en-IN" sz="1300">
                <a:solidFill>
                  <a:schemeClr val="dk1"/>
                </a:solidFill>
              </a:rPr>
              <a:t>then</a:t>
            </a:r>
            <a:endParaRPr b="1" sz="13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dk1"/>
                </a:solidFill>
              </a:rPr>
              <a:t>insert i to tailIndices[len]</a:t>
            </a:r>
            <a:endParaRPr sz="13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dk1"/>
                </a:solidFill>
              </a:rPr>
              <a:t>insert tailIndices[len-1] to prevIndices[i]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300">
                <a:solidFill>
                  <a:schemeClr val="dk1"/>
                </a:solidFill>
              </a:rPr>
              <a:t>else</a:t>
            </a:r>
            <a:r>
              <a:rPr lang="en-IN" sz="1300">
                <a:solidFill>
                  <a:schemeClr val="dk1"/>
                </a:solidFill>
              </a:rPr>
              <a:t> find pos with CeilIndex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dk1"/>
                </a:solidFill>
              </a:rPr>
              <a:t>and then update both arrays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IN" sz="1300">
                <a:solidFill>
                  <a:schemeClr val="dk1"/>
                </a:solidFill>
              </a:rPr>
              <a:t>i</a:t>
            </a:r>
            <a:r>
              <a:rPr lang="en-IN" sz="1300">
                <a:solidFill>
                  <a:schemeClr val="dk1"/>
                </a:solidFill>
              </a:rPr>
              <a:t> ← tailIndices[len-1] (i != -1)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dk1"/>
                </a:solidFill>
              </a:rPr>
              <a:t>backtracking of the LIS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IN" sz="1300">
                <a:solidFill>
                  <a:schemeClr val="dk1"/>
                </a:solidFill>
              </a:rPr>
              <a:t>myvector</a:t>
            </a:r>
            <a:r>
              <a:rPr lang="en-IN" sz="1300">
                <a:solidFill>
                  <a:schemeClr val="dk1"/>
                </a:solidFill>
              </a:rPr>
              <a:t> ← arr[i]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IN" sz="1300">
                <a:solidFill>
                  <a:schemeClr val="dk1"/>
                </a:solidFill>
              </a:rPr>
              <a:t>i</a:t>
            </a:r>
            <a:r>
              <a:rPr lang="en-IN" sz="1300">
                <a:solidFill>
                  <a:schemeClr val="dk1"/>
                </a:solidFill>
              </a:rPr>
              <a:t> ← prevIndices[i]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dk1"/>
                </a:solidFill>
              </a:rPr>
              <a:t>myvector stores LIS in reverse order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1"/>
          <p:cNvSpPr/>
          <p:nvPr/>
        </p:nvSpPr>
        <p:spPr>
          <a:xfrm>
            <a:off x="360360" y="403200"/>
            <a:ext cx="698364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800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Experimental Analysis</a:t>
            </a:r>
            <a:endParaRPr b="0" sz="4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1"/>
          <p:cNvSpPr txBox="1"/>
          <p:nvPr/>
        </p:nvSpPr>
        <p:spPr>
          <a:xfrm>
            <a:off x="557640" y="1776240"/>
            <a:ext cx="801036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As we have to generate 3*3 mask from 100 * 100 matrix, we have to run two nested loops that would take O(n*n)complexity, where n= size of parent matrix (in this case ,n=100).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2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Time Complexity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2"/>
          <p:cNvSpPr/>
          <p:nvPr/>
        </p:nvSpPr>
        <p:spPr>
          <a:xfrm>
            <a:off x="312123" y="1229760"/>
            <a:ext cx="8519700" cy="3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Now for checking the longest increasing subsequence , we iterate the whole set of elements and perform modification of binary search that takes O(logm) time. So, time complexity becomes O(mlogm) , where m = no. of elements in the mask</a:t>
            </a:r>
            <a:endParaRPr sz="18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(in this case , m=9).</a:t>
            </a:r>
            <a:endParaRPr sz="18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General Time Complexity: θ(n*n*m*logm).</a:t>
            </a:r>
            <a:endParaRPr sz="18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IN" sz="1800"/>
              <a:t>Best Time Complexity </a:t>
            </a:r>
            <a:r>
              <a:rPr lang="en-IN" sz="1800"/>
              <a:t>: Ω(n*n*m), when the elements are increasingly sorted as we don’t have to perform binary search in any iteration.</a:t>
            </a:r>
            <a:endParaRPr sz="18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IN" sz="1800"/>
              <a:t>Worst Time Complexity</a:t>
            </a:r>
            <a:r>
              <a:rPr lang="en-IN" sz="1800"/>
              <a:t>: O(n*n*m*logm), when the elements are decreasingly sorted as we have to perform binary search in every iteration.</a:t>
            </a:r>
            <a:endParaRPr sz="18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3"/>
          <p:cNvSpPr/>
          <p:nvPr/>
        </p:nvSpPr>
        <p:spPr>
          <a:xfrm>
            <a:off x="311760" y="13536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Dynaminc Programming(n*n)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3"/>
          <p:cNvSpPr txBox="1"/>
          <p:nvPr/>
        </p:nvSpPr>
        <p:spPr>
          <a:xfrm>
            <a:off x="1728000" y="4094650"/>
            <a:ext cx="4895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D8E0E6"/>
                </a:highlight>
              </a:rPr>
              <a:t>    Time vs Length of Input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925" y="894720"/>
            <a:ext cx="6577242" cy="304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4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000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4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Algorithm is correct and optimal under the constraints defined in the Problem Statement.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5"/>
          <p:cNvSpPr/>
          <p:nvPr/>
        </p:nvSpPr>
        <p:spPr>
          <a:xfrm>
            <a:off x="2597760" y="1781640"/>
            <a:ext cx="40539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6000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b="0" sz="6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1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/>
              <a:t>Our required aim is to design and analyze an</a:t>
            </a:r>
            <a:endParaRPr sz="26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/>
              <a:t>optimal algorithm to convolve 3*3 mask and check if it is sorted,if not find largest sorted subsequence.</a:t>
            </a:r>
            <a:endParaRPr sz="26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/>
          <p:nvPr/>
        </p:nvSpPr>
        <p:spPr>
          <a:xfrm>
            <a:off x="284400" y="126360"/>
            <a:ext cx="8519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2"/>
          <p:cNvSpPr/>
          <p:nvPr/>
        </p:nvSpPr>
        <p:spPr>
          <a:xfrm>
            <a:off x="247680" y="82692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200">
                <a:solidFill>
                  <a:schemeClr val="dk1"/>
                </a:solidFill>
              </a:rPr>
              <a:t>What is 3*3 mask?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The 3*3 mask(i,j) is the small matrix of 3*3 order starting at MATRIX[i][j] and ending at MATRIX[i+2][j+2] where MATRIX[][] is provided matrix.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The Criteria used to define sorted order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The sequence here is defined as row-wise sequence of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elements that is firstly check for first row first then 2nd row and at last for 3rd.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D8E0E6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/>
          <p:nvPr/>
        </p:nvSpPr>
        <p:spPr>
          <a:xfrm>
            <a:off x="330120" y="19008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Algorithm Approach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367400" y="922000"/>
            <a:ext cx="85197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Traversal of 3*3 mask</a:t>
            </a:r>
            <a:endParaRPr sz="24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Traversal is done in column fashion. Suppose a mask(0,0) is</a:t>
            </a:r>
            <a:endParaRPr sz="20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selected. This means it has elements from 0,0 to 3,3. Then</a:t>
            </a:r>
            <a:endParaRPr sz="20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mask(1,0) is selected. this means only 0,0 - 0,3 elements</a:t>
            </a:r>
            <a:endParaRPr sz="20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i.e elements of the first row of previous mask is removed</a:t>
            </a:r>
            <a:endParaRPr sz="20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000"/>
              <a:t>and 4th row 4,0 - 4,3 is added.</a:t>
            </a:r>
            <a:endParaRPr sz="20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This </a:t>
            </a:r>
            <a:r>
              <a:rPr b="1" lang="en-IN" sz="2000"/>
              <a:t>reduces the number of selections</a:t>
            </a:r>
            <a:r>
              <a:rPr lang="en-IN" sz="2000"/>
              <a:t> from 9 to 6 for each shift of masks for same value of starting column.</a:t>
            </a:r>
            <a:endParaRPr sz="20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/>
          <p:nvPr/>
        </p:nvSpPr>
        <p:spPr>
          <a:xfrm>
            <a:off x="312160" y="108690"/>
            <a:ext cx="8519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</a:t>
            </a: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proach1 (Using dynamic programming)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44"/>
          <p:cNvSpPr/>
          <p:nvPr/>
        </p:nvSpPr>
        <p:spPr>
          <a:xfrm>
            <a:off x="248250" y="810575"/>
            <a:ext cx="8519700" cy="3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&gt; Let arr[0..n-1] be the input array and L(i) be the length of the LIS ending at index i such that arr[i] is the last element of the LIS.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&gt; Then, L(i) can be recursively written as: L(i) = 1 + max( L(j) ) where 0 &lt; j &lt; i and arr[j] &lt; arr[i]; or L(i) = 1, if no such j exists. To find the LIS for a given array, we need to return max(L(i)) where 0 &lt; i &lt; n.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&gt; Considering the above implementation,following is recursion tree for an array of size 4. lis(n) gives us the length of LIS for arr[].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lis(4) calls lis(3) lis(2) lis(1)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lis(3) calls lis(2) lis(1)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lis(2) calls lis(1)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&gt; Therefore,Overlapping substructure property and recomputation of same subproblems can be avoided by either using Memoization or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Tabulation.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/>
          <p:nvPr/>
        </p:nvSpPr>
        <p:spPr>
          <a:xfrm>
            <a:off x="311760" y="203665"/>
            <a:ext cx="8519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Approach2(</a:t>
            </a:r>
            <a:r>
              <a:rPr lang="en-IN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Greedy algorithm Using Binary Search</a:t>
            </a: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45"/>
          <p:cNvSpPr/>
          <p:nvPr/>
        </p:nvSpPr>
        <p:spPr>
          <a:xfrm>
            <a:off x="248250" y="810575"/>
            <a:ext cx="8519700" cy="3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&gt; </a:t>
            </a:r>
            <a:r>
              <a:rPr lang="en-IN" sz="2000"/>
              <a:t>Consider an input array A = {2, 5, 3, 7, 11} By observation we know that the LIS is either {2, 3, 7, 11} or {2, 5, 7, 11.Now, what if we need to add 8 to LIS?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&gt; Note that the latest element 8 is greater than smallest element of any active sequence.Therefore, it should come after 7 (by replacing 11).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&gt; We are not sure whether adding 8 will extend the series or not.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&gt; Assume there is 9 in the input array,say{2, 5, 3, 7, 11, 8, 7, 9 }. We can replace 11 with 8, as there is potentially best candidate (9) that can extend the new series {2, 3, 7, 8} or {2, 5, 7, 8}.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6"/>
          <p:cNvSpPr/>
          <p:nvPr/>
        </p:nvSpPr>
        <p:spPr>
          <a:xfrm flipH="1" rot="10800000">
            <a:off x="311750" y="110663"/>
            <a:ext cx="8519700" cy="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46"/>
          <p:cNvSpPr/>
          <p:nvPr/>
        </p:nvSpPr>
        <p:spPr>
          <a:xfrm>
            <a:off x="248250" y="110675"/>
            <a:ext cx="8519700" cy="4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&gt; Possible cases during insertion of new element </a:t>
            </a:r>
            <a:r>
              <a:rPr lang="en-IN" sz="2000"/>
              <a:t>A[i] assume that the end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element of largest sequence is E.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=&gt; We can add current element A[i] to the existing sequence if there is an element A[j] (j &gt; i) such that E &lt; A[i] &lt; A[j].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=&gt; We can replace E with current element A[i] if E &gt; A[i] &lt; A[j].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&gt; The observation is, new occurring element need to be a potential candidate to start new sequence.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&gt; In general, we have set of active lists of varying length.We are adding an element A[i] to these lists. We scan the lists (for end elements) in decreasing order of their length. We will verify the end elements of all the lists to find a list whose end element is smaller than A[i] (floor value).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7"/>
          <p:cNvSpPr/>
          <p:nvPr/>
        </p:nvSpPr>
        <p:spPr>
          <a:xfrm>
            <a:off x="382975" y="288176"/>
            <a:ext cx="85197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Our strategy determined by the following conditions</a:t>
            </a:r>
            <a:endParaRPr sz="28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7"/>
          <p:cNvSpPr/>
          <p:nvPr/>
        </p:nvSpPr>
        <p:spPr>
          <a:xfrm>
            <a:off x="248250" y="894175"/>
            <a:ext cx="8519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&gt; </a:t>
            </a:r>
            <a:r>
              <a:rPr lang="en-IN" sz="2000"/>
              <a:t>If A[i] is smallest among all end candidates of active lists, we will start new active list of length 1.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&gt; If A[i] is largest among all end candidates of active lists, we will clone the largest active list, and extend it by A[i].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&gt; If A[i] is in between, we will find a list with largest end element that is smaller than A[i]. Clone and extend this list by A[i]. We will discard all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other lists of same length as that of this modified list.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8"/>
          <p:cNvSpPr/>
          <p:nvPr/>
        </p:nvSpPr>
        <p:spPr>
          <a:xfrm>
            <a:off x="382975" y="288176"/>
            <a:ext cx="85197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The length of the Longest Increasing Subsequence:</a:t>
            </a:r>
            <a:endParaRPr sz="28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8"/>
          <p:cNvSpPr/>
          <p:nvPr/>
        </p:nvSpPr>
        <p:spPr>
          <a:xfrm>
            <a:off x="248250" y="894175"/>
            <a:ext cx="8519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&gt; </a:t>
            </a:r>
            <a:r>
              <a:rPr lang="en-IN" sz="2000"/>
              <a:t>All We need is to maintain a list(array) of end elements of the active lists.Initialise the list with A[0].i.e list[0] = A[0] and length = 1(length is list length) for each A[i] i : 1 to n-1(end of A).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&gt; Strategy 1 is followed with replacement of first element of list(array) with A[i]. Strategy 2 is followed with addition of A[i] at the end of list(array). Strategy 3 is followed with binary search of the least upper bound of A[i] in the list(array) followed by its replacement with A[i].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&gt; At the end length of the list is the length of longest increasing subsequence.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