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2" r:id="rId3"/>
    <p:sldMasterId id="214748367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7559675" cy="10691800"/>
  <p:embeddedFontLst>
    <p:embeddedFont>
      <p:font typeface="Robo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oboto-bold.fntdata"/><Relationship Id="rId23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font" Target="fonts/Roboto-boldItalic.fntdata"/><Relationship Id="rId25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9" name="Google Shape;119;p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0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8" name="Google Shape;168;p10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3" name="Google Shape;173;p1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2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9" name="Google Shape;179;p12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3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5" name="Google Shape;185;p13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0" name="Google Shape;190;p15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6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6" name="Google Shape;196;p16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7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2" name="Google Shape;202;p17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8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8" name="Google Shape;208;p18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5" name="Google Shape;125;p2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1" name="Google Shape;131;p3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5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7" name="Google Shape;137;p5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6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3" name="Google Shape;143;p6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7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8" name="Google Shape;148;p7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8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" name="Google Shape;153;p8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569d818c01_0_7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569d818c01_0_7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9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3" name="Google Shape;163;p9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" type="obj">
  <p:cSld name="OBJECT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/>
          <p:nvPr>
            <p:ph type="title"/>
          </p:nvPr>
        </p:nvSpPr>
        <p:spPr>
          <a:xfrm>
            <a:off x="311760" y="401040"/>
            <a:ext cx="8519760" cy="625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" type="body"/>
          </p:nvPr>
        </p:nvSpPr>
        <p:spPr>
          <a:xfrm>
            <a:off x="311760" y="1229760"/>
            <a:ext cx="8519760" cy="3338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 over Content" type="objOverTx">
  <p:cSld name="OBJECT_OVER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/>
          <p:nvPr>
            <p:ph type="title"/>
          </p:nvPr>
        </p:nvSpPr>
        <p:spPr>
          <a:xfrm>
            <a:off x="311760" y="401040"/>
            <a:ext cx="8519760" cy="625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1"/>
          <p:cNvSpPr txBox="1"/>
          <p:nvPr>
            <p:ph idx="1" type="body"/>
          </p:nvPr>
        </p:nvSpPr>
        <p:spPr>
          <a:xfrm>
            <a:off x="311760" y="1229760"/>
            <a:ext cx="8519760" cy="1592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1"/>
          <p:cNvSpPr txBox="1"/>
          <p:nvPr>
            <p:ph idx="2" type="body"/>
          </p:nvPr>
        </p:nvSpPr>
        <p:spPr>
          <a:xfrm>
            <a:off x="311760" y="2973600"/>
            <a:ext cx="8519760" cy="1592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4 Content" type="fourObj">
  <p:cSld name="FOUR_OBJECTS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/>
          <p:nvPr>
            <p:ph type="title"/>
          </p:nvPr>
        </p:nvSpPr>
        <p:spPr>
          <a:xfrm>
            <a:off x="311760" y="401040"/>
            <a:ext cx="8519760" cy="625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2"/>
          <p:cNvSpPr txBox="1"/>
          <p:nvPr>
            <p:ph idx="1" type="body"/>
          </p:nvPr>
        </p:nvSpPr>
        <p:spPr>
          <a:xfrm>
            <a:off x="311760" y="1229760"/>
            <a:ext cx="4157280" cy="1592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2"/>
          <p:cNvSpPr txBox="1"/>
          <p:nvPr>
            <p:ph idx="2" type="body"/>
          </p:nvPr>
        </p:nvSpPr>
        <p:spPr>
          <a:xfrm>
            <a:off x="4677120" y="1229760"/>
            <a:ext cx="4157280" cy="1592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2"/>
          <p:cNvSpPr txBox="1"/>
          <p:nvPr>
            <p:ph idx="3" type="body"/>
          </p:nvPr>
        </p:nvSpPr>
        <p:spPr>
          <a:xfrm>
            <a:off x="311760" y="2973600"/>
            <a:ext cx="4157280" cy="1592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2"/>
          <p:cNvSpPr txBox="1"/>
          <p:nvPr>
            <p:ph idx="4" type="body"/>
          </p:nvPr>
        </p:nvSpPr>
        <p:spPr>
          <a:xfrm>
            <a:off x="4677120" y="2973600"/>
            <a:ext cx="4157280" cy="1592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6 Content">
  <p:cSld name="Title, 6 Conten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60" y="401040"/>
            <a:ext cx="8519760" cy="625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311760" y="1229760"/>
            <a:ext cx="2743200" cy="1592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2" type="body"/>
          </p:nvPr>
        </p:nvSpPr>
        <p:spPr>
          <a:xfrm>
            <a:off x="3192480" y="1229760"/>
            <a:ext cx="2743200" cy="1592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3"/>
          <p:cNvSpPr txBox="1"/>
          <p:nvPr>
            <p:ph idx="3" type="body"/>
          </p:nvPr>
        </p:nvSpPr>
        <p:spPr>
          <a:xfrm>
            <a:off x="6073200" y="1229760"/>
            <a:ext cx="2743200" cy="1592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3"/>
          <p:cNvSpPr txBox="1"/>
          <p:nvPr>
            <p:ph idx="4" type="body"/>
          </p:nvPr>
        </p:nvSpPr>
        <p:spPr>
          <a:xfrm>
            <a:off x="311760" y="2973600"/>
            <a:ext cx="2743200" cy="1592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3"/>
          <p:cNvSpPr txBox="1"/>
          <p:nvPr>
            <p:ph idx="5" type="body"/>
          </p:nvPr>
        </p:nvSpPr>
        <p:spPr>
          <a:xfrm>
            <a:off x="3192480" y="2973600"/>
            <a:ext cx="2743200" cy="1592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3"/>
          <p:cNvSpPr txBox="1"/>
          <p:nvPr>
            <p:ph idx="6" type="body"/>
          </p:nvPr>
        </p:nvSpPr>
        <p:spPr>
          <a:xfrm>
            <a:off x="6073200" y="2973600"/>
            <a:ext cx="2743200" cy="1592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 type="blank">
  <p:cSld name="BLANK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x">
  <p:cSld name="TITLE_AND_BOD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60" y="401040"/>
            <a:ext cx="8519760" cy="625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" type="subTitle"/>
          </p:nvPr>
        </p:nvSpPr>
        <p:spPr>
          <a:xfrm>
            <a:off x="311760" y="1229760"/>
            <a:ext cx="8519760" cy="3338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" type="obj">
  <p:cSld name="OBJEC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 txBox="1"/>
          <p:nvPr>
            <p:ph type="title"/>
          </p:nvPr>
        </p:nvSpPr>
        <p:spPr>
          <a:xfrm>
            <a:off x="311760" y="401040"/>
            <a:ext cx="8519760" cy="625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7"/>
          <p:cNvSpPr txBox="1"/>
          <p:nvPr>
            <p:ph idx="1" type="body"/>
          </p:nvPr>
        </p:nvSpPr>
        <p:spPr>
          <a:xfrm>
            <a:off x="311760" y="1229760"/>
            <a:ext cx="8519760" cy="3338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" type="twoObj">
  <p:cSld name="TWO_OBJECTS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8"/>
          <p:cNvSpPr txBox="1"/>
          <p:nvPr>
            <p:ph type="title"/>
          </p:nvPr>
        </p:nvSpPr>
        <p:spPr>
          <a:xfrm>
            <a:off x="311760" y="401040"/>
            <a:ext cx="8519760" cy="625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8"/>
          <p:cNvSpPr txBox="1"/>
          <p:nvPr>
            <p:ph idx="1" type="body"/>
          </p:nvPr>
        </p:nvSpPr>
        <p:spPr>
          <a:xfrm>
            <a:off x="311760" y="1229760"/>
            <a:ext cx="4157280" cy="3338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8"/>
          <p:cNvSpPr txBox="1"/>
          <p:nvPr>
            <p:ph idx="2" type="body"/>
          </p:nvPr>
        </p:nvSpPr>
        <p:spPr>
          <a:xfrm>
            <a:off x="4677120" y="1229760"/>
            <a:ext cx="4157280" cy="3338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9"/>
          <p:cNvSpPr txBox="1"/>
          <p:nvPr>
            <p:ph type="title"/>
          </p:nvPr>
        </p:nvSpPr>
        <p:spPr>
          <a:xfrm>
            <a:off x="311760" y="401040"/>
            <a:ext cx="8519760" cy="625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entered Text" type="objOnly">
  <p:cSld name="OBJECT_ONLY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0"/>
          <p:cNvSpPr txBox="1"/>
          <p:nvPr>
            <p:ph idx="1" type="subTitle"/>
          </p:nvPr>
        </p:nvSpPr>
        <p:spPr>
          <a:xfrm>
            <a:off x="311760" y="410040"/>
            <a:ext cx="8519760" cy="2814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and Content" type="twoObjAndObj">
  <p:cSld name="TWO_OBJECTS_AND_OBJEC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1"/>
          <p:cNvSpPr txBox="1"/>
          <p:nvPr>
            <p:ph type="title"/>
          </p:nvPr>
        </p:nvSpPr>
        <p:spPr>
          <a:xfrm>
            <a:off x="311760" y="401040"/>
            <a:ext cx="8519760" cy="625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1"/>
          <p:cNvSpPr txBox="1"/>
          <p:nvPr>
            <p:ph idx="1" type="body"/>
          </p:nvPr>
        </p:nvSpPr>
        <p:spPr>
          <a:xfrm>
            <a:off x="311760" y="1229760"/>
            <a:ext cx="4157280" cy="1592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1"/>
          <p:cNvSpPr txBox="1"/>
          <p:nvPr>
            <p:ph idx="2" type="body"/>
          </p:nvPr>
        </p:nvSpPr>
        <p:spPr>
          <a:xfrm>
            <a:off x="4677120" y="1229760"/>
            <a:ext cx="4157280" cy="3338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1"/>
          <p:cNvSpPr txBox="1"/>
          <p:nvPr>
            <p:ph idx="3" type="body"/>
          </p:nvPr>
        </p:nvSpPr>
        <p:spPr>
          <a:xfrm>
            <a:off x="311760" y="2973600"/>
            <a:ext cx="4157280" cy="1592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 type="blank">
  <p:cSld name="BLANK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Content and 2 Content" type="objAndTwoObj">
  <p:cSld name="OBJECT_AND_TWO_OBJECTS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2"/>
          <p:cNvSpPr txBox="1"/>
          <p:nvPr>
            <p:ph type="title"/>
          </p:nvPr>
        </p:nvSpPr>
        <p:spPr>
          <a:xfrm>
            <a:off x="311760" y="401040"/>
            <a:ext cx="8519760" cy="625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2"/>
          <p:cNvSpPr txBox="1"/>
          <p:nvPr>
            <p:ph idx="1" type="body"/>
          </p:nvPr>
        </p:nvSpPr>
        <p:spPr>
          <a:xfrm>
            <a:off x="311760" y="1229760"/>
            <a:ext cx="4157280" cy="3338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2"/>
          <p:cNvSpPr txBox="1"/>
          <p:nvPr>
            <p:ph idx="2" type="body"/>
          </p:nvPr>
        </p:nvSpPr>
        <p:spPr>
          <a:xfrm>
            <a:off x="4677120" y="1229760"/>
            <a:ext cx="4157280" cy="1592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2"/>
          <p:cNvSpPr txBox="1"/>
          <p:nvPr>
            <p:ph idx="3" type="body"/>
          </p:nvPr>
        </p:nvSpPr>
        <p:spPr>
          <a:xfrm>
            <a:off x="4677120" y="2973600"/>
            <a:ext cx="4157280" cy="1592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over Content" type="twoObjOverTx">
  <p:cSld name="TWO_OBJECTS_OVER_TEX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3"/>
          <p:cNvSpPr txBox="1"/>
          <p:nvPr>
            <p:ph type="title"/>
          </p:nvPr>
        </p:nvSpPr>
        <p:spPr>
          <a:xfrm>
            <a:off x="311760" y="401040"/>
            <a:ext cx="8519760" cy="625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3"/>
          <p:cNvSpPr txBox="1"/>
          <p:nvPr>
            <p:ph idx="1" type="body"/>
          </p:nvPr>
        </p:nvSpPr>
        <p:spPr>
          <a:xfrm>
            <a:off x="311760" y="1229760"/>
            <a:ext cx="4157280" cy="1592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3"/>
          <p:cNvSpPr txBox="1"/>
          <p:nvPr>
            <p:ph idx="2" type="body"/>
          </p:nvPr>
        </p:nvSpPr>
        <p:spPr>
          <a:xfrm>
            <a:off x="4677120" y="1229760"/>
            <a:ext cx="4157280" cy="1592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3"/>
          <p:cNvSpPr txBox="1"/>
          <p:nvPr>
            <p:ph idx="3" type="body"/>
          </p:nvPr>
        </p:nvSpPr>
        <p:spPr>
          <a:xfrm>
            <a:off x="311760" y="2973600"/>
            <a:ext cx="8519760" cy="1592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 over Content" type="objOverTx">
  <p:cSld name="OBJECT_OVER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4"/>
          <p:cNvSpPr txBox="1"/>
          <p:nvPr>
            <p:ph type="title"/>
          </p:nvPr>
        </p:nvSpPr>
        <p:spPr>
          <a:xfrm>
            <a:off x="311760" y="401040"/>
            <a:ext cx="8519760" cy="625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24"/>
          <p:cNvSpPr txBox="1"/>
          <p:nvPr>
            <p:ph idx="1" type="body"/>
          </p:nvPr>
        </p:nvSpPr>
        <p:spPr>
          <a:xfrm>
            <a:off x="311760" y="1229760"/>
            <a:ext cx="8519760" cy="1592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4"/>
          <p:cNvSpPr txBox="1"/>
          <p:nvPr>
            <p:ph idx="2" type="body"/>
          </p:nvPr>
        </p:nvSpPr>
        <p:spPr>
          <a:xfrm>
            <a:off x="311760" y="2973600"/>
            <a:ext cx="8519760" cy="1592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4 Content" type="fourObj">
  <p:cSld name="FOUR_OBJECTS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5"/>
          <p:cNvSpPr txBox="1"/>
          <p:nvPr>
            <p:ph type="title"/>
          </p:nvPr>
        </p:nvSpPr>
        <p:spPr>
          <a:xfrm>
            <a:off x="311760" y="401040"/>
            <a:ext cx="8519760" cy="625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5"/>
          <p:cNvSpPr txBox="1"/>
          <p:nvPr>
            <p:ph idx="1" type="body"/>
          </p:nvPr>
        </p:nvSpPr>
        <p:spPr>
          <a:xfrm>
            <a:off x="311760" y="1229760"/>
            <a:ext cx="4157280" cy="1592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5"/>
          <p:cNvSpPr txBox="1"/>
          <p:nvPr>
            <p:ph idx="2" type="body"/>
          </p:nvPr>
        </p:nvSpPr>
        <p:spPr>
          <a:xfrm>
            <a:off x="4677120" y="1229760"/>
            <a:ext cx="4157280" cy="1592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25"/>
          <p:cNvSpPr txBox="1"/>
          <p:nvPr>
            <p:ph idx="3" type="body"/>
          </p:nvPr>
        </p:nvSpPr>
        <p:spPr>
          <a:xfrm>
            <a:off x="311760" y="2973600"/>
            <a:ext cx="4157280" cy="1592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25"/>
          <p:cNvSpPr txBox="1"/>
          <p:nvPr>
            <p:ph idx="4" type="body"/>
          </p:nvPr>
        </p:nvSpPr>
        <p:spPr>
          <a:xfrm>
            <a:off x="4677120" y="2973600"/>
            <a:ext cx="4157280" cy="1592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6 Content">
  <p:cSld name="Title, 6 Content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6"/>
          <p:cNvSpPr txBox="1"/>
          <p:nvPr>
            <p:ph type="title"/>
          </p:nvPr>
        </p:nvSpPr>
        <p:spPr>
          <a:xfrm>
            <a:off x="311760" y="401040"/>
            <a:ext cx="8519760" cy="625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26"/>
          <p:cNvSpPr txBox="1"/>
          <p:nvPr>
            <p:ph idx="1" type="body"/>
          </p:nvPr>
        </p:nvSpPr>
        <p:spPr>
          <a:xfrm>
            <a:off x="311760" y="1229760"/>
            <a:ext cx="2743200" cy="1592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26"/>
          <p:cNvSpPr txBox="1"/>
          <p:nvPr>
            <p:ph idx="2" type="body"/>
          </p:nvPr>
        </p:nvSpPr>
        <p:spPr>
          <a:xfrm>
            <a:off x="3192480" y="1229760"/>
            <a:ext cx="2743200" cy="1592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6"/>
          <p:cNvSpPr txBox="1"/>
          <p:nvPr>
            <p:ph idx="3" type="body"/>
          </p:nvPr>
        </p:nvSpPr>
        <p:spPr>
          <a:xfrm>
            <a:off x="6073200" y="1229760"/>
            <a:ext cx="2743200" cy="1592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26"/>
          <p:cNvSpPr txBox="1"/>
          <p:nvPr>
            <p:ph idx="4" type="body"/>
          </p:nvPr>
        </p:nvSpPr>
        <p:spPr>
          <a:xfrm>
            <a:off x="311760" y="2973600"/>
            <a:ext cx="2743200" cy="1592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26"/>
          <p:cNvSpPr txBox="1"/>
          <p:nvPr>
            <p:ph idx="5" type="body"/>
          </p:nvPr>
        </p:nvSpPr>
        <p:spPr>
          <a:xfrm>
            <a:off x="3192480" y="2973600"/>
            <a:ext cx="2743200" cy="1592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26"/>
          <p:cNvSpPr txBox="1"/>
          <p:nvPr>
            <p:ph idx="6" type="body"/>
          </p:nvPr>
        </p:nvSpPr>
        <p:spPr>
          <a:xfrm>
            <a:off x="6073200" y="2973600"/>
            <a:ext cx="2743200" cy="1592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60" y="401040"/>
            <a:ext cx="8519760" cy="625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subTitle"/>
          </p:nvPr>
        </p:nvSpPr>
        <p:spPr>
          <a:xfrm>
            <a:off x="311760" y="1229760"/>
            <a:ext cx="8519760" cy="3338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" type="twoObj">
  <p:cSld name="TWO_OBJECT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60" y="401040"/>
            <a:ext cx="8519760" cy="625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60" y="1229760"/>
            <a:ext cx="4157280" cy="3338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677120" y="1229760"/>
            <a:ext cx="4157280" cy="3338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/>
          <p:nvPr>
            <p:ph type="title"/>
          </p:nvPr>
        </p:nvSpPr>
        <p:spPr>
          <a:xfrm>
            <a:off x="311760" y="401040"/>
            <a:ext cx="8519760" cy="625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entered Text" type="objOnly">
  <p:cSld name="OBJECT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/>
          <p:nvPr>
            <p:ph idx="1" type="subTitle"/>
          </p:nvPr>
        </p:nvSpPr>
        <p:spPr>
          <a:xfrm>
            <a:off x="311760" y="410040"/>
            <a:ext cx="8519760" cy="2814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and Content" type="twoObjAndObj">
  <p:cSld name="TWO_OBJECTS_AND_OBJEC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8"/>
          <p:cNvSpPr txBox="1"/>
          <p:nvPr>
            <p:ph type="title"/>
          </p:nvPr>
        </p:nvSpPr>
        <p:spPr>
          <a:xfrm>
            <a:off x="311760" y="401040"/>
            <a:ext cx="8519760" cy="625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8"/>
          <p:cNvSpPr txBox="1"/>
          <p:nvPr>
            <p:ph idx="1" type="body"/>
          </p:nvPr>
        </p:nvSpPr>
        <p:spPr>
          <a:xfrm>
            <a:off x="311760" y="1229760"/>
            <a:ext cx="4157280" cy="1592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8"/>
          <p:cNvSpPr txBox="1"/>
          <p:nvPr>
            <p:ph idx="2" type="body"/>
          </p:nvPr>
        </p:nvSpPr>
        <p:spPr>
          <a:xfrm>
            <a:off x="4677120" y="1229760"/>
            <a:ext cx="4157280" cy="3338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8"/>
          <p:cNvSpPr txBox="1"/>
          <p:nvPr>
            <p:ph idx="3" type="body"/>
          </p:nvPr>
        </p:nvSpPr>
        <p:spPr>
          <a:xfrm>
            <a:off x="311760" y="2973600"/>
            <a:ext cx="4157280" cy="1592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Content and 2 Content" type="objAndTwoObj">
  <p:cSld name="OBJECT_AND_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 txBox="1"/>
          <p:nvPr>
            <p:ph type="title"/>
          </p:nvPr>
        </p:nvSpPr>
        <p:spPr>
          <a:xfrm>
            <a:off x="311760" y="401040"/>
            <a:ext cx="8519760" cy="625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9"/>
          <p:cNvSpPr txBox="1"/>
          <p:nvPr>
            <p:ph idx="1" type="body"/>
          </p:nvPr>
        </p:nvSpPr>
        <p:spPr>
          <a:xfrm>
            <a:off x="311760" y="1229760"/>
            <a:ext cx="4157280" cy="3338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9"/>
          <p:cNvSpPr txBox="1"/>
          <p:nvPr>
            <p:ph idx="2" type="body"/>
          </p:nvPr>
        </p:nvSpPr>
        <p:spPr>
          <a:xfrm>
            <a:off x="4677120" y="1229760"/>
            <a:ext cx="4157280" cy="1592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9"/>
          <p:cNvSpPr txBox="1"/>
          <p:nvPr>
            <p:ph idx="3" type="body"/>
          </p:nvPr>
        </p:nvSpPr>
        <p:spPr>
          <a:xfrm>
            <a:off x="4677120" y="2973600"/>
            <a:ext cx="4157280" cy="1592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over Content" type="twoObjOverTx">
  <p:cSld name="TWO_OBJECTS_OVER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/>
          <p:nvPr>
            <p:ph type="title"/>
          </p:nvPr>
        </p:nvSpPr>
        <p:spPr>
          <a:xfrm>
            <a:off x="311760" y="401040"/>
            <a:ext cx="8519760" cy="625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0"/>
          <p:cNvSpPr txBox="1"/>
          <p:nvPr>
            <p:ph idx="1" type="body"/>
          </p:nvPr>
        </p:nvSpPr>
        <p:spPr>
          <a:xfrm>
            <a:off x="311760" y="1229760"/>
            <a:ext cx="4157280" cy="1592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0"/>
          <p:cNvSpPr txBox="1"/>
          <p:nvPr>
            <p:ph idx="2" type="body"/>
          </p:nvPr>
        </p:nvSpPr>
        <p:spPr>
          <a:xfrm>
            <a:off x="4677120" y="1229760"/>
            <a:ext cx="4157280" cy="1592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0"/>
          <p:cNvSpPr txBox="1"/>
          <p:nvPr>
            <p:ph idx="3" type="body"/>
          </p:nvPr>
        </p:nvSpPr>
        <p:spPr>
          <a:xfrm>
            <a:off x="311760" y="2973600"/>
            <a:ext cx="8519760" cy="1592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A3990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8128800" y="0"/>
            <a:ext cx="1014480" cy="10144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;p1"/>
          <p:cNvSpPr/>
          <p:nvPr/>
        </p:nvSpPr>
        <p:spPr>
          <a:xfrm flipH="1">
            <a:off x="7112880" y="0"/>
            <a:ext cx="1014480" cy="101448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8;p1"/>
          <p:cNvSpPr/>
          <p:nvPr/>
        </p:nvSpPr>
        <p:spPr>
          <a:xfrm flipH="1" rot="10800000">
            <a:off x="9142920" y="2030040"/>
            <a:ext cx="1014480" cy="101448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9;p1"/>
          <p:cNvSpPr/>
          <p:nvPr/>
        </p:nvSpPr>
        <p:spPr>
          <a:xfrm rot="10800000">
            <a:off x="8128440" y="2030040"/>
            <a:ext cx="1014480" cy="101448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;p1"/>
          <p:cNvSpPr/>
          <p:nvPr/>
        </p:nvSpPr>
        <p:spPr>
          <a:xfrm rot="10800000">
            <a:off x="10158840" y="3045240"/>
            <a:ext cx="1014480" cy="101448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"/>
          <p:cNvSpPr txBox="1"/>
          <p:nvPr>
            <p:ph type="title"/>
          </p:nvPr>
        </p:nvSpPr>
        <p:spPr>
          <a:xfrm>
            <a:off x="311760" y="410040"/>
            <a:ext cx="8519760" cy="606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8154720" y="3903840"/>
            <a:ext cx="988560" cy="987120"/>
          </a:xfrm>
          <a:prstGeom prst="rtTriangl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4"/>
          <p:cNvSpPr/>
          <p:nvPr/>
        </p:nvSpPr>
        <p:spPr>
          <a:xfrm flipH="1">
            <a:off x="6180480" y="3903840"/>
            <a:ext cx="988560" cy="987120"/>
          </a:xfrm>
          <a:prstGeom prst="rtTriangl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14"/>
          <p:cNvSpPr/>
          <p:nvPr/>
        </p:nvSpPr>
        <p:spPr>
          <a:xfrm>
            <a:off x="7170120" y="3903840"/>
            <a:ext cx="988560" cy="9871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4"/>
          <p:cNvSpPr/>
          <p:nvPr/>
        </p:nvSpPr>
        <p:spPr>
          <a:xfrm rot="10800000">
            <a:off x="10132920" y="5879160"/>
            <a:ext cx="988560" cy="98712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4"/>
          <p:cNvSpPr/>
          <p:nvPr/>
        </p:nvSpPr>
        <p:spPr>
          <a:xfrm>
            <a:off x="0" y="4891680"/>
            <a:ext cx="9143280" cy="25128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4"/>
          <p:cNvSpPr txBox="1"/>
          <p:nvPr>
            <p:ph type="title"/>
          </p:nvPr>
        </p:nvSpPr>
        <p:spPr>
          <a:xfrm>
            <a:off x="311760" y="410040"/>
            <a:ext cx="8519760" cy="606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14"/>
          <p:cNvSpPr txBox="1"/>
          <p:nvPr>
            <p:ph idx="1" type="body"/>
          </p:nvPr>
        </p:nvSpPr>
        <p:spPr>
          <a:xfrm>
            <a:off x="311760" y="1229760"/>
            <a:ext cx="8519760" cy="3338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7"/>
          <p:cNvSpPr/>
          <p:nvPr/>
        </p:nvSpPr>
        <p:spPr>
          <a:xfrm>
            <a:off x="2947320" y="1600200"/>
            <a:ext cx="3194280" cy="93888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IN" sz="40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GROUP </a:t>
            </a:r>
            <a:r>
              <a:rPr b="1" lang="en-IN" sz="40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43</a:t>
            </a:r>
            <a:endParaRPr b="0" i="0" sz="4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27"/>
          <p:cNvSpPr/>
          <p:nvPr/>
        </p:nvSpPr>
        <p:spPr>
          <a:xfrm>
            <a:off x="824040" y="3596400"/>
            <a:ext cx="4254840" cy="9388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Abhishek Vishwakarma IIT2017091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Anuj Raj IIT2017092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6"/>
          <p:cNvSpPr txBox="1"/>
          <p:nvPr/>
        </p:nvSpPr>
        <p:spPr>
          <a:xfrm>
            <a:off x="0" y="0"/>
            <a:ext cx="8703900" cy="472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IN" sz="3000" u="none" cap="none" strike="noStrike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    </a:t>
            </a:r>
            <a:r>
              <a:rPr b="0" i="0" lang="en-IN" sz="3000" u="sng" cap="none" strike="noStrike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Pseudo Code (</a:t>
            </a:r>
            <a:r>
              <a:rPr lang="en-IN" sz="3000" u="sng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Dijkstra’s algo</a:t>
            </a:r>
            <a:r>
              <a:rPr b="0" i="0" lang="en-IN" sz="3000" u="sng" cap="none" strike="noStrike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 b="0" i="0" sz="3000" u="sng" cap="none" strike="noStrike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sng" cap="none" strike="noStrike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procedure</a:t>
            </a:r>
            <a:r>
              <a:rPr lang="en-I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DIJKSTRA (v, matrix[], alldist[], src)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dist[] ← min dist of all vertices f rom source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set[] ← visited array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dist[] ← INT_MAX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set[] ← false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dist[src] ← 0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for</a:t>
            </a:r>
            <a:r>
              <a:rPr lang="en-I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count from 0 → v − 1 </a:t>
            </a:r>
            <a:r>
              <a:rPr b="1" lang="en-I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do</a:t>
            </a:r>
            <a:endParaRPr b="1"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 ← index which is min and unvisited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set[u] ← true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for </a:t>
            </a:r>
            <a:r>
              <a:rPr lang="en-I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 from 1 → v </a:t>
            </a:r>
            <a:r>
              <a:rPr b="1" lang="en-I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do</a:t>
            </a:r>
            <a:endParaRPr b="1"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if</a:t>
            </a:r>
            <a:r>
              <a:rPr lang="en-I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!set[I] and dist[u] + matrix[u][i] &lt;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dist[I] and matrix[u][I] and dist[u]! = INT_MAX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then</a:t>
            </a:r>
            <a:endParaRPr b="1"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dist[I] ← dist[u] + matrix[u][I]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for</a:t>
            </a:r>
            <a:r>
              <a:rPr lang="en-I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I from 1 → v </a:t>
            </a:r>
            <a:r>
              <a:rPr b="1" lang="en-I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do</a:t>
            </a:r>
            <a:endParaRPr b="1"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alldist[src][I] ← dist[I]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procedure</a:t>
            </a:r>
            <a:r>
              <a:rPr lang="en-I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MAIN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Store weights in adjacency matrix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I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Apply dijkstra() to all vertices as source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7"/>
          <p:cNvSpPr/>
          <p:nvPr/>
        </p:nvSpPr>
        <p:spPr>
          <a:xfrm>
            <a:off x="360360" y="403200"/>
            <a:ext cx="6983640" cy="8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en-IN" sz="3600" u="sng" cap="none" strike="noStrike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Experimental Analysis</a:t>
            </a:r>
            <a:endParaRPr b="0" i="0" sz="3600" u="sng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37"/>
          <p:cNvSpPr txBox="1"/>
          <p:nvPr/>
        </p:nvSpPr>
        <p:spPr>
          <a:xfrm>
            <a:off x="527915" y="1768790"/>
            <a:ext cx="8010300" cy="23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000"/>
              <a:t>For the experimental analysis of this algorithm, size of the</a:t>
            </a:r>
            <a:endParaRPr sz="2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000"/>
              <a:t>adjacency matrix varied, that is number of nodes is varied to</a:t>
            </a:r>
            <a:endParaRPr sz="2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000"/>
              <a:t>see how the execution time varies with number of nodes. The</a:t>
            </a:r>
            <a:endParaRPr sz="2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000"/>
              <a:t>inputs are taken from the standard random generator in the</a:t>
            </a:r>
            <a:endParaRPr sz="2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000"/>
              <a:t>range 1 &lt; W &lt; 20. Where w ij is the weight or cost of the</a:t>
            </a:r>
            <a:endParaRPr sz="2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000"/>
              <a:t>edge between i and j. The graph of order vs execution time.</a:t>
            </a:r>
            <a:endParaRPr sz="2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000"/>
              <a:t>is plotted using .dat file generated from the source code.</a:t>
            </a:r>
            <a:endParaRPr sz="2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8"/>
          <p:cNvSpPr/>
          <p:nvPr/>
        </p:nvSpPr>
        <p:spPr>
          <a:xfrm>
            <a:off x="311760" y="410040"/>
            <a:ext cx="8519760" cy="6069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IN" sz="3000" u="none" cap="none" strike="noStrike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0" i="0" lang="en-IN" sz="3000" u="sng" cap="none" strike="noStrike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Time Complexity Discussion </a:t>
            </a:r>
            <a:endParaRPr b="0" i="0" sz="3000" u="sng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38"/>
          <p:cNvSpPr/>
          <p:nvPr/>
        </p:nvSpPr>
        <p:spPr>
          <a:xfrm>
            <a:off x="311760" y="1229760"/>
            <a:ext cx="8519760" cy="3338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12599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800"/>
              <a:t>1) </a:t>
            </a:r>
            <a:r>
              <a:rPr lang="en-IN" sz="1800" u="sng"/>
              <a:t>Branch and Bound Brute Force ASAP</a:t>
            </a:r>
            <a:r>
              <a:rPr lang="en-IN" sz="1800"/>
              <a:t>: Total possible paths (if the graph is complete, which is </a:t>
            </a:r>
            <a:r>
              <a:rPr lang="en-IN" sz="1800">
                <a:solidFill>
                  <a:schemeClr val="dk1"/>
                </a:solidFill>
              </a:rPr>
              <a:t>the worst case). Thus total worst complexity is O(V^2).</a:t>
            </a:r>
            <a:endParaRPr sz="1800">
              <a:solidFill>
                <a:schemeClr val="dk1"/>
              </a:solidFill>
            </a:endParaRPr>
          </a:p>
          <a:p>
            <a:pPr indent="0" lvl="0" marL="12599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12599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800">
                <a:solidFill>
                  <a:schemeClr val="dk1"/>
                </a:solidFill>
              </a:rPr>
              <a:t>But since the bound is updated periodically since all possible</a:t>
            </a:r>
            <a:endParaRPr sz="1800">
              <a:solidFill>
                <a:schemeClr val="dk1"/>
              </a:solidFill>
            </a:endParaRPr>
          </a:p>
          <a:p>
            <a:pPr indent="0" lvl="0" marL="12599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800">
                <a:solidFill>
                  <a:schemeClr val="dk1"/>
                </a:solidFill>
              </a:rPr>
              <a:t>path branch is not executed average running time is much</a:t>
            </a:r>
            <a:endParaRPr sz="1800">
              <a:solidFill>
                <a:schemeClr val="dk1"/>
              </a:solidFill>
            </a:endParaRPr>
          </a:p>
          <a:p>
            <a:pPr indent="0" lvl="0" marL="12599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800">
                <a:solidFill>
                  <a:schemeClr val="dk1"/>
                </a:solidFill>
              </a:rPr>
              <a:t>faster.</a:t>
            </a:r>
            <a:endParaRPr sz="1800">
              <a:solidFill>
                <a:schemeClr val="dk1"/>
              </a:solidFill>
            </a:endParaRPr>
          </a:p>
          <a:p>
            <a:pPr indent="0" lvl="0" marL="12599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12599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sz="1800"/>
          </a:p>
          <a:p>
            <a:pPr indent="0" lvl="0" marL="12599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sz="1800"/>
          </a:p>
          <a:p>
            <a:pPr indent="0" lvl="0" marL="1260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9"/>
          <p:cNvSpPr txBox="1"/>
          <p:nvPr/>
        </p:nvSpPr>
        <p:spPr>
          <a:xfrm>
            <a:off x="0" y="0"/>
            <a:ext cx="8666700" cy="43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800" u="sng"/>
              <a:t>Dijkstra’s Algorithm ASAP</a:t>
            </a:r>
            <a:r>
              <a:rPr lang="en-IN" sz="1800"/>
              <a:t>: Dijkstra’s approach as dis-</a:t>
            </a:r>
            <a:endParaRPr sz="1800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800"/>
              <a:t>cussed in the algorithm design section optimises the branch</a:t>
            </a:r>
            <a:endParaRPr sz="1800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800"/>
              <a:t>and bound by applying the greedy approach. The most general</a:t>
            </a:r>
            <a:endParaRPr sz="1800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800"/>
              <a:t>case of APSP is a graph with non-negative edge weights. In</a:t>
            </a:r>
            <a:endParaRPr sz="1800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800"/>
              <a:t>this case, Dijkstra’s algorithm can be computed separately for</a:t>
            </a:r>
            <a:endParaRPr sz="1800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800"/>
              <a:t>each vertex in the graph. The time complexity of Dijkstra’s</a:t>
            </a:r>
            <a:endParaRPr sz="1800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800"/>
              <a:t>algorithm for a single source is be O(V^2) This is the worst</a:t>
            </a:r>
            <a:endParaRPr sz="1800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800"/>
              <a:t>case complexity when the graph is complete. Best case will</a:t>
            </a:r>
            <a:endParaRPr sz="1800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800"/>
              <a:t>be the case when the there is no connected edge . Here V</a:t>
            </a:r>
            <a:endParaRPr sz="1800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800"/>
              <a:t>is the number of vertices in the graph. Thus for every source</a:t>
            </a:r>
            <a:endParaRPr sz="1800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800"/>
              <a:t>Dijkstra’s will have the order O(V^3 )</a:t>
            </a:r>
            <a:endParaRPr sz="1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40"/>
          <p:cNvSpPr txBox="1"/>
          <p:nvPr/>
        </p:nvSpPr>
        <p:spPr>
          <a:xfrm>
            <a:off x="319625" y="163525"/>
            <a:ext cx="8718600" cy="45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IN" sz="3000" u="none" cap="none" strike="noStrike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  </a:t>
            </a:r>
            <a:r>
              <a:rPr b="0" i="0" lang="en-IN" sz="3000" u="sng" cap="none" strike="noStrike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Graph(</a:t>
            </a:r>
            <a:r>
              <a:rPr lang="en-IN" sz="3000" u="sng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Branch and Bound</a:t>
            </a:r>
            <a:r>
              <a:rPr b="0" i="0" lang="en-IN" sz="3000" u="sng" cap="none" strike="noStrike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 b="0" i="0" sz="3000" u="sng" cap="none" strike="noStrike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sng" cap="none" strike="noStrike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sng" cap="none" strike="noStrike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93" name="Google Shape;193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4500" y="1122350"/>
            <a:ext cx="4789200" cy="316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41"/>
          <p:cNvSpPr txBox="1"/>
          <p:nvPr/>
        </p:nvSpPr>
        <p:spPr>
          <a:xfrm>
            <a:off x="0" y="0"/>
            <a:ext cx="8228100" cy="42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IN" sz="3000" u="sng" cap="none" strike="noStrike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Graph(</a:t>
            </a:r>
            <a:r>
              <a:rPr lang="en-IN" sz="3000" u="sng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Dijkstra’s Algo</a:t>
            </a:r>
            <a:r>
              <a:rPr b="0" i="0" lang="en-IN" sz="3000" u="sng" cap="none" strike="noStrike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 b="0" i="0" sz="3000" u="sng" cap="none" strike="noStrike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sng" cap="none" strike="noStrike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IN" sz="3000" u="sng" cap="none" strike="noStrike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	</a:t>
            </a:r>
            <a:endParaRPr b="0" i="0" sz="3000" u="none" cap="none" strike="noStrike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99" name="Google Shape;199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04850" y="819550"/>
            <a:ext cx="4169801" cy="347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42"/>
          <p:cNvSpPr/>
          <p:nvPr/>
        </p:nvSpPr>
        <p:spPr>
          <a:xfrm>
            <a:off x="311760" y="410040"/>
            <a:ext cx="8519760" cy="6069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IN" sz="3000" u="none" cap="none" strike="noStrike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0" i="0" lang="en-IN" sz="3000" u="sng" cap="none" strike="noStrike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Conclusion</a:t>
            </a:r>
            <a:endParaRPr b="0" i="0" sz="3000" u="sng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42"/>
          <p:cNvSpPr/>
          <p:nvPr/>
        </p:nvSpPr>
        <p:spPr>
          <a:xfrm>
            <a:off x="311760" y="1229760"/>
            <a:ext cx="8519760" cy="3338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12599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400"/>
              <a:t>The proposed Algorithm to find shortest path for all</a:t>
            </a:r>
            <a:endParaRPr sz="2400"/>
          </a:p>
          <a:p>
            <a:pPr indent="0" lvl="0" marL="12599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400"/>
              <a:t>source destination pair using branch and bound has factorial</a:t>
            </a:r>
            <a:endParaRPr sz="2400"/>
          </a:p>
          <a:p>
            <a:pPr indent="0" lvl="0" marL="12599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400"/>
              <a:t>complexity. Average cases experiment with sparse adjacency</a:t>
            </a:r>
            <a:endParaRPr sz="2400"/>
          </a:p>
          <a:p>
            <a:pPr indent="0" lvl="0" marL="12599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400"/>
              <a:t>matrix shows that the branch and bound strategy is much</a:t>
            </a:r>
            <a:endParaRPr sz="2400"/>
          </a:p>
          <a:p>
            <a:pPr indent="0" lvl="0" marL="12599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400"/>
              <a:t>faster than the hypothesis. The proposed Dijkstra’s algorithm</a:t>
            </a:r>
            <a:endParaRPr sz="2400"/>
          </a:p>
          <a:p>
            <a:pPr indent="0" lvl="0" marL="12599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400"/>
              <a:t>ASAP improves the complexity of the branch and bound</a:t>
            </a:r>
            <a:endParaRPr sz="2400"/>
          </a:p>
          <a:p>
            <a:pPr indent="0" lvl="0" marL="12599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400"/>
              <a:t>approach providing polynomial time solution with complexity</a:t>
            </a:r>
            <a:endParaRPr sz="2400"/>
          </a:p>
          <a:p>
            <a:pPr indent="0" lvl="0" marL="1260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IN" sz="2400"/>
              <a:t>O(V^3 ).</a:t>
            </a:r>
            <a:endParaRPr sz="2400"/>
          </a:p>
          <a:p>
            <a:pPr indent="0" lvl="0" marL="1260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43"/>
          <p:cNvSpPr/>
          <p:nvPr/>
        </p:nvSpPr>
        <p:spPr>
          <a:xfrm>
            <a:off x="2597760" y="1781640"/>
            <a:ext cx="4053960" cy="10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0" i="0" lang="en-IN" sz="6000" u="none" cap="none" strike="noStrike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Thank You!</a:t>
            </a:r>
            <a:endParaRPr b="0" i="0" sz="6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8"/>
          <p:cNvSpPr/>
          <p:nvPr/>
        </p:nvSpPr>
        <p:spPr>
          <a:xfrm>
            <a:off x="311760" y="410040"/>
            <a:ext cx="8519760" cy="6069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IN" sz="3000" u="none" cap="none" strike="noStrike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0" i="0" lang="en-IN" sz="3000" u="sng" cap="none" strike="noStrike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Problem Statement</a:t>
            </a:r>
            <a:endParaRPr b="0" i="0" sz="3000" u="sng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28"/>
          <p:cNvSpPr/>
          <p:nvPr/>
        </p:nvSpPr>
        <p:spPr>
          <a:xfrm>
            <a:off x="311760" y="1229760"/>
            <a:ext cx="8519760" cy="3338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12599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en-IN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Our required aim is to design an algorithm to </a:t>
            </a:r>
            <a:r>
              <a:rPr lang="en-IN" sz="2600"/>
              <a:t>find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599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IN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lang="en-IN" sz="2600"/>
              <a:t>shortest distance between any pair of vertices using branch and bound</a:t>
            </a:r>
            <a:r>
              <a:rPr b="0" i="0" lang="en-IN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599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60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9"/>
          <p:cNvSpPr/>
          <p:nvPr/>
        </p:nvSpPr>
        <p:spPr>
          <a:xfrm>
            <a:off x="284400" y="126360"/>
            <a:ext cx="8519760" cy="6069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IN" sz="3000" u="sng" cap="none" strike="noStrike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Introduction</a:t>
            </a:r>
            <a:endParaRPr b="0" i="0" sz="3000" u="sng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29"/>
          <p:cNvSpPr/>
          <p:nvPr/>
        </p:nvSpPr>
        <p:spPr>
          <a:xfrm>
            <a:off x="247675" y="826925"/>
            <a:ext cx="8519700" cy="355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800">
                <a:solidFill>
                  <a:schemeClr val="dk1"/>
                </a:solidFill>
              </a:rPr>
              <a:t>The shortest-path problem is one of the well-studied topics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800">
                <a:solidFill>
                  <a:schemeClr val="dk1"/>
                </a:solidFill>
              </a:rPr>
              <a:t>in computer science, specially in graph theory.This is a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800">
                <a:solidFill>
                  <a:schemeClr val="dk1"/>
                </a:solidFill>
              </a:rPr>
              <a:t>problem of finding the shortest path or route from a starting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800">
                <a:solidFill>
                  <a:schemeClr val="dk1"/>
                </a:solidFill>
              </a:rPr>
              <a:t>point to a final destination. Generally, in order to represent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800">
                <a:solidFill>
                  <a:schemeClr val="dk1"/>
                </a:solidFill>
              </a:rPr>
              <a:t>the shortest path problem we use graphs. The majority of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800">
                <a:solidFill>
                  <a:schemeClr val="dk1"/>
                </a:solidFill>
              </a:rPr>
              <a:t>shortest-path algorithms fall into two broad categories. The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800">
                <a:solidFill>
                  <a:schemeClr val="dk1"/>
                </a:solidFill>
              </a:rPr>
              <a:t>rst category is single- source shortest-path (SSSP), where the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800">
                <a:solidFill>
                  <a:schemeClr val="dk1"/>
                </a:solidFill>
              </a:rPr>
              <a:t>objective is to find the shortest-paths from a single-source vertex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800">
                <a:solidFill>
                  <a:schemeClr val="dk1"/>
                </a:solidFill>
              </a:rPr>
              <a:t>to all other vertices. The second category is all-pairs shortest-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800">
                <a:solidFill>
                  <a:schemeClr val="dk1"/>
                </a:solidFill>
              </a:rPr>
              <a:t>path (APSP), where the objective is to find the shortest-paths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800">
                <a:solidFill>
                  <a:schemeClr val="dk1"/>
                </a:solidFill>
              </a:rPr>
              <a:t>between all pairs of vertices in a graph. This paper aims to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800">
                <a:solidFill>
                  <a:schemeClr val="dk1"/>
                </a:solidFill>
              </a:rPr>
              <a:t>solve the latter category.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0"/>
          <p:cNvSpPr/>
          <p:nvPr/>
        </p:nvSpPr>
        <p:spPr>
          <a:xfrm>
            <a:off x="311760" y="410040"/>
            <a:ext cx="8519760" cy="6069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IN" sz="3000" u="none" cap="none" strike="noStrike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0" i="0" lang="en-IN" sz="3000" u="sng" cap="none" strike="noStrike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Algorithm</a:t>
            </a:r>
            <a:endParaRPr b="0" i="0" sz="3000" u="sng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30"/>
          <p:cNvSpPr/>
          <p:nvPr/>
        </p:nvSpPr>
        <p:spPr>
          <a:xfrm>
            <a:off x="980710" y="1311510"/>
            <a:ext cx="8519700" cy="3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/>
              <a:t>The graph G(V, E) is represented by adjacency matrix.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/>
              <a:t>Where a ij contains the weight or cost or distance between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/>
              <a:t>node i and j. Another matrix Dist stores the final distance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/>
              <a:t>between any two vertices of the graph. Initially d ij is set to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/>
              <a:t>INF value.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1"/>
          <p:cNvSpPr txBox="1"/>
          <p:nvPr/>
        </p:nvSpPr>
        <p:spPr>
          <a:xfrm>
            <a:off x="289875" y="431100"/>
            <a:ext cx="8540400" cy="3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I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Approach 1</a:t>
            </a:r>
            <a:r>
              <a:rPr b="0" i="0" lang="en-I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b="0" i="0" lang="en-IN" sz="14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IN" u="sng">
                <a:solidFill>
                  <a:schemeClr val="dk1"/>
                </a:solidFill>
              </a:rPr>
              <a:t>Branch and Bound</a:t>
            </a:r>
            <a:endParaRPr b="0" i="0" sz="1400" u="sng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400" u="sng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>
                <a:solidFill>
                  <a:schemeClr val="dk1"/>
                </a:solidFill>
              </a:rPr>
              <a:t>There is two layer in this algorithm. First shortest path</a:t>
            </a:r>
            <a:endParaRPr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>
                <a:solidFill>
                  <a:schemeClr val="dk1"/>
                </a:solidFill>
              </a:rPr>
              <a:t>between source and destination is found. Then this is repeated</a:t>
            </a:r>
            <a:endParaRPr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>
                <a:solidFill>
                  <a:schemeClr val="dk1"/>
                </a:solidFill>
              </a:rPr>
              <a:t>for each pair of node in the graph. First goes in the following</a:t>
            </a:r>
            <a:endParaRPr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>
                <a:solidFill>
                  <a:schemeClr val="dk1"/>
                </a:solidFill>
              </a:rPr>
              <a:t>manner:</a:t>
            </a:r>
            <a:endParaRPr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>
                <a:solidFill>
                  <a:schemeClr val="dk1"/>
                </a:solidFill>
              </a:rPr>
              <a:t>To find shortest path between source and destination pair we</a:t>
            </a:r>
            <a:endParaRPr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>
                <a:solidFill>
                  <a:schemeClr val="dk1"/>
                </a:solidFill>
              </a:rPr>
              <a:t>check every possible path from source to destination. Since it</a:t>
            </a:r>
            <a:endParaRPr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>
                <a:solidFill>
                  <a:schemeClr val="dk1"/>
                </a:solidFill>
              </a:rPr>
              <a:t>is known that cycle does not exist in the shortest path. Thus</a:t>
            </a:r>
            <a:endParaRPr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>
                <a:solidFill>
                  <a:schemeClr val="dk1"/>
                </a:solidFill>
              </a:rPr>
              <a:t>while travelling through a path there visited node is not visited</a:t>
            </a:r>
            <a:endParaRPr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>
                <a:solidFill>
                  <a:schemeClr val="dk1"/>
                </a:solidFill>
              </a:rPr>
              <a:t>again.</a:t>
            </a:r>
            <a:endParaRPr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>
                <a:solidFill>
                  <a:schemeClr val="dk1"/>
                </a:solidFill>
              </a:rPr>
              <a:t>Travelling through a path the current distance till the current</a:t>
            </a:r>
            <a:endParaRPr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>
                <a:solidFill>
                  <a:schemeClr val="dk1"/>
                </a:solidFill>
              </a:rPr>
              <a:t>node from source is maintained. There are two sets of vertices</a:t>
            </a:r>
            <a:endParaRPr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>
                <a:solidFill>
                  <a:schemeClr val="dk1"/>
                </a:solidFill>
              </a:rPr>
              <a:t>visited and non visited. starting with the source node, it is</a:t>
            </a:r>
            <a:endParaRPr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>
                <a:solidFill>
                  <a:schemeClr val="dk1"/>
                </a:solidFill>
              </a:rPr>
              <a:t>set to visited with current distance set to zero.</a:t>
            </a:r>
            <a:endParaRPr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2"/>
          <p:cNvSpPr txBox="1"/>
          <p:nvPr/>
        </p:nvSpPr>
        <p:spPr>
          <a:xfrm>
            <a:off x="475675" y="267600"/>
            <a:ext cx="7328700" cy="38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>
                <a:solidFill>
                  <a:schemeClr val="dk1"/>
                </a:solidFill>
              </a:rPr>
              <a:t>Each adjacentnode to the current node which is not visited is considered as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>
                <a:solidFill>
                  <a:schemeClr val="dk1"/>
                </a:solidFill>
              </a:rPr>
              <a:t>a separate branch i.e. a separate path. for a particular branch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>
                <a:solidFill>
                  <a:schemeClr val="dk1"/>
                </a:solidFill>
              </a:rPr>
              <a:t>with ith node as the next node, the current distance is updated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>
                <a:solidFill>
                  <a:schemeClr val="dk1"/>
                </a:solidFill>
              </a:rPr>
              <a:t>as: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>
                <a:solidFill>
                  <a:schemeClr val="dk1"/>
                </a:solidFill>
              </a:rPr>
              <a:t>currentDist+ = weight(currentN ode, ithnode)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>
                <a:solidFill>
                  <a:schemeClr val="dk1"/>
                </a:solidFill>
              </a:rPr>
              <a:t>If this currDistance is not less than the last shortest distance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>
                <a:solidFill>
                  <a:schemeClr val="dk1"/>
                </a:solidFill>
              </a:rPr>
              <a:t>bound between source and destination then the branch will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>
                <a:solidFill>
                  <a:schemeClr val="dk1"/>
                </a:solidFill>
              </a:rPr>
              <a:t>not give the shortest path. Finally if a branch has visited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>
                <a:solidFill>
                  <a:schemeClr val="dk1"/>
                </a:solidFill>
              </a:rPr>
              <a:t>the destination and the currDistance is less than last best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>
                <a:solidFill>
                  <a:schemeClr val="dk1"/>
                </a:solidFill>
              </a:rPr>
              <a:t>known shortest distance of the source destination pair then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>
                <a:solidFill>
                  <a:schemeClr val="dk1"/>
                </a:solidFill>
              </a:rPr>
              <a:t>last solution is updated with current solution. when every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>
                <a:solidFill>
                  <a:schemeClr val="dk1"/>
                </a:solidFill>
              </a:rPr>
              <a:t>branch is exhaustively searched the final shortest solution is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>
                <a:solidFill>
                  <a:schemeClr val="dk1"/>
                </a:solidFill>
              </a:rPr>
              <a:t>attained. This algorithm is repeated for all source destination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>
                <a:solidFill>
                  <a:schemeClr val="dk1"/>
                </a:solidFill>
              </a:rPr>
              <a:t>combination.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sng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3"/>
          <p:cNvSpPr txBox="1"/>
          <p:nvPr/>
        </p:nvSpPr>
        <p:spPr>
          <a:xfrm>
            <a:off x="0" y="0"/>
            <a:ext cx="8243100" cy="426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Approach 2</a:t>
            </a:r>
            <a:r>
              <a:rPr b="0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IN" u="sng"/>
              <a:t>Dijkstra’s Algo</a:t>
            </a:r>
            <a:endParaRPr b="0" i="0" sz="1400" u="sng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/>
              <a:t>Dijkstra’s algorithm is be used to find the shortest path from</a:t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/>
              <a:t>one node in a graph to every other node within the same graph</a:t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/>
              <a:t>data structure, provided that the nodes are reachable from the</a:t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/>
              <a:t>starting node.</a:t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/>
              <a:t>This algorithm will run until all the vertices in the graph</a:t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/>
              <a:t>have been visited.This means shortest path between two nodes</a:t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/>
              <a:t>can be saved and looked up after.</a:t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/>
              <a:t>In Dijkstra’s algorithm, a starting node is given.A distance</a:t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/>
              <a:t>matrix is maintained to store the distance of nodes from the</a:t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/>
              <a:t>source vertex in each subsequent round and a visited array is</a:t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/>
              <a:t>used to check a node is visited or not. Initially, distance matrix</a:t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/>
              <a:t>is set to infinity and visited array to false.</a:t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4"/>
          <p:cNvSpPr txBox="1"/>
          <p:nvPr/>
        </p:nvSpPr>
        <p:spPr>
          <a:xfrm>
            <a:off x="0" y="0"/>
            <a:ext cx="8339700" cy="43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/>
              <a:t>Every time we decide to move to a new node,we will choose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/>
              <a:t>the node with the shortest known distance/cost to visit first.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/>
              <a:t>Once we’ve moved to the node,we’re going to visit,we check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/>
              <a:t>each of its neighbouring nodes.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/>
              <a:t>For each neighbouring node, we calculate distance/cost for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/>
              <a:t>neighbouring nodes by summing the cost of the edges that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/>
              <a:t>lead to the node we’re checking from the starting node.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/>
              <a:t>Finally,if the distance/cost to a node is less than a known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/>
              <a:t>distance,we update the shortest distance that we have for that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vertex.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5"/>
          <p:cNvSpPr txBox="1"/>
          <p:nvPr/>
        </p:nvSpPr>
        <p:spPr>
          <a:xfrm>
            <a:off x="0" y="0"/>
            <a:ext cx="8874900" cy="47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IN" sz="3000" u="none" cap="none" strike="noStrike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    </a:t>
            </a:r>
            <a:r>
              <a:rPr b="0" i="0" lang="en-IN" sz="3000" u="sng" cap="none" strike="noStrike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Pseudo Code(</a:t>
            </a:r>
            <a:r>
              <a:rPr lang="en-IN" sz="3000" u="sng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Branch and Bound</a:t>
            </a:r>
            <a:r>
              <a:rPr b="0" i="0" lang="en-IN" sz="3000" u="sng" cap="none" strike="noStrike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 b="0" i="0" sz="3000" u="sng" cap="none" strike="noStrike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1" i="0" sz="900" u="sng" cap="none" strike="noStrike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 sz="1000">
                <a:latin typeface="Roboto"/>
                <a:ea typeface="Roboto"/>
                <a:cs typeface="Roboto"/>
                <a:sym typeface="Roboto"/>
              </a:rPr>
              <a:t>procedure</a:t>
            </a:r>
            <a:r>
              <a:rPr lang="en-IN" sz="1000">
                <a:latin typeface="Roboto"/>
                <a:ea typeface="Roboto"/>
                <a:cs typeface="Roboto"/>
                <a:sym typeface="Roboto"/>
              </a:rPr>
              <a:t> FIND DISTANCE (currPath, level, currDistance,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000">
                <a:latin typeface="Roboto"/>
                <a:ea typeface="Roboto"/>
                <a:cs typeface="Roboto"/>
                <a:sym typeface="Roboto"/>
              </a:rPr>
              <a:t>src, des, size)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000">
                <a:latin typeface="Roboto"/>
                <a:ea typeface="Roboto"/>
                <a:cs typeface="Roboto"/>
                <a:sym typeface="Roboto"/>
              </a:rPr>
              <a:t>bound ← dis[src][des]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 sz="1000">
                <a:latin typeface="Roboto"/>
                <a:ea typeface="Roboto"/>
                <a:cs typeface="Roboto"/>
                <a:sym typeface="Roboto"/>
              </a:rPr>
              <a:t>if</a:t>
            </a:r>
            <a:r>
              <a:rPr lang="en-IN" sz="1000">
                <a:latin typeface="Roboto"/>
                <a:ea typeface="Roboto"/>
                <a:cs typeface="Roboto"/>
                <a:sym typeface="Roboto"/>
              </a:rPr>
              <a:t> currentNode == des </a:t>
            </a:r>
            <a:r>
              <a:rPr b="1" lang="en-IN" sz="1000">
                <a:latin typeface="Roboto"/>
                <a:ea typeface="Roboto"/>
                <a:cs typeface="Roboto"/>
                <a:sym typeface="Roboto"/>
              </a:rPr>
              <a:t>then</a:t>
            </a:r>
            <a:endParaRPr b="1"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 sz="1000">
                <a:latin typeface="Roboto"/>
                <a:ea typeface="Roboto"/>
                <a:cs typeface="Roboto"/>
                <a:sym typeface="Roboto"/>
              </a:rPr>
              <a:t>if</a:t>
            </a:r>
            <a:r>
              <a:rPr lang="en-IN" sz="1000">
                <a:latin typeface="Roboto"/>
                <a:ea typeface="Roboto"/>
                <a:cs typeface="Roboto"/>
                <a:sym typeface="Roboto"/>
              </a:rPr>
              <a:t> currDistance &lt; bound </a:t>
            </a:r>
            <a:r>
              <a:rPr b="1" lang="en-IN" sz="1000">
                <a:latin typeface="Roboto"/>
                <a:ea typeface="Roboto"/>
                <a:cs typeface="Roboto"/>
                <a:sym typeface="Roboto"/>
              </a:rPr>
              <a:t>then</a:t>
            </a:r>
            <a:endParaRPr b="1"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000">
                <a:latin typeface="Roboto"/>
                <a:ea typeface="Roboto"/>
                <a:cs typeface="Roboto"/>
                <a:sym typeface="Roboto"/>
              </a:rPr>
              <a:t>dis[src][des] ← currDistance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000">
                <a:latin typeface="Roboto"/>
                <a:ea typeface="Roboto"/>
                <a:cs typeface="Roboto"/>
                <a:sym typeface="Roboto"/>
              </a:rPr>
              <a:t>return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 sz="1000">
                <a:latin typeface="Roboto"/>
                <a:ea typeface="Roboto"/>
                <a:cs typeface="Roboto"/>
                <a:sym typeface="Roboto"/>
              </a:rPr>
              <a:t>else</a:t>
            </a:r>
            <a:endParaRPr b="1"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 sz="1000">
                <a:latin typeface="Roboto"/>
                <a:ea typeface="Roboto"/>
                <a:cs typeface="Roboto"/>
                <a:sym typeface="Roboto"/>
              </a:rPr>
              <a:t>for</a:t>
            </a:r>
            <a:r>
              <a:rPr lang="en-IN" sz="1000">
                <a:latin typeface="Roboto"/>
                <a:ea typeface="Roboto"/>
                <a:cs typeface="Roboto"/>
                <a:sym typeface="Roboto"/>
              </a:rPr>
              <a:t> each adj non visited node </a:t>
            </a:r>
            <a:r>
              <a:rPr b="1" lang="en-IN" sz="1000">
                <a:latin typeface="Roboto"/>
                <a:ea typeface="Roboto"/>
                <a:cs typeface="Roboto"/>
                <a:sym typeface="Roboto"/>
              </a:rPr>
              <a:t>do</a:t>
            </a:r>
            <a:endParaRPr b="1"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000">
                <a:latin typeface="Roboto"/>
                <a:ea typeface="Roboto"/>
                <a:cs typeface="Roboto"/>
                <a:sym typeface="Roboto"/>
              </a:rPr>
              <a:t>currDistance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000">
                <a:latin typeface="Roboto"/>
                <a:ea typeface="Roboto"/>
                <a:cs typeface="Roboto"/>
                <a:sym typeface="Roboto"/>
              </a:rPr>
              <a:t>←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000">
                <a:latin typeface="Roboto"/>
                <a:ea typeface="Roboto"/>
                <a:cs typeface="Roboto"/>
                <a:sym typeface="Roboto"/>
              </a:rPr>
              <a:t>currDistance +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000">
                <a:latin typeface="Roboto"/>
                <a:ea typeface="Roboto"/>
                <a:cs typeface="Roboto"/>
                <a:sym typeface="Roboto"/>
              </a:rPr>
              <a:t>weight[currentNode][adjNode]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 sz="1000">
                <a:latin typeface="Roboto"/>
                <a:ea typeface="Roboto"/>
                <a:cs typeface="Roboto"/>
                <a:sym typeface="Roboto"/>
              </a:rPr>
              <a:t>if</a:t>
            </a:r>
            <a:r>
              <a:rPr lang="en-IN" sz="1000">
                <a:latin typeface="Roboto"/>
                <a:ea typeface="Roboto"/>
                <a:cs typeface="Roboto"/>
                <a:sym typeface="Roboto"/>
              </a:rPr>
              <a:t> currDistance &lt; bound </a:t>
            </a:r>
            <a:r>
              <a:rPr b="1" lang="en-IN" sz="1000">
                <a:latin typeface="Roboto"/>
                <a:ea typeface="Roboto"/>
                <a:cs typeface="Roboto"/>
                <a:sym typeface="Roboto"/>
              </a:rPr>
              <a:t>then</a:t>
            </a:r>
            <a:endParaRPr b="1"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000">
                <a:latin typeface="Roboto"/>
                <a:ea typeface="Roboto"/>
                <a:cs typeface="Roboto"/>
                <a:sym typeface="Roboto"/>
              </a:rPr>
              <a:t>vis[adjNode] ← true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000">
                <a:latin typeface="Roboto"/>
                <a:ea typeface="Roboto"/>
                <a:cs typeface="Roboto"/>
                <a:sym typeface="Roboto"/>
              </a:rPr>
              <a:t>currPath[level − 1] ← adjNode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000">
                <a:latin typeface="Roboto"/>
                <a:ea typeface="Roboto"/>
                <a:cs typeface="Roboto"/>
                <a:sym typeface="Roboto"/>
              </a:rPr>
              <a:t>findDistance(currPath, level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000">
                <a:latin typeface="Roboto"/>
                <a:ea typeface="Roboto"/>
                <a:cs typeface="Roboto"/>
                <a:sym typeface="Roboto"/>
              </a:rPr>
              <a:t>+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000">
                <a:latin typeface="Roboto"/>
                <a:ea typeface="Roboto"/>
                <a:cs typeface="Roboto"/>
                <a:sym typeface="Roboto"/>
              </a:rPr>
              <a:t>1, currDistance, src, des, size)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45720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000">
                <a:latin typeface="Roboto"/>
                <a:ea typeface="Roboto"/>
                <a:cs typeface="Roboto"/>
                <a:sym typeface="Roboto"/>
              </a:rPr>
              <a:t>\*Prune the node by resetting the currDistance and visited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45720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000">
                <a:latin typeface="Roboto"/>
                <a:ea typeface="Roboto"/>
                <a:cs typeface="Roboto"/>
                <a:sym typeface="Roboto"/>
              </a:rPr>
              <a:t>node list*\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 sz="1000">
                <a:latin typeface="Roboto"/>
                <a:ea typeface="Roboto"/>
                <a:cs typeface="Roboto"/>
                <a:sym typeface="Roboto"/>
              </a:rPr>
              <a:t>procedure </a:t>
            </a:r>
            <a:r>
              <a:rPr lang="en-IN" sz="1000">
                <a:latin typeface="Roboto"/>
                <a:ea typeface="Roboto"/>
                <a:cs typeface="Roboto"/>
                <a:sym typeface="Roboto"/>
              </a:rPr>
              <a:t>MAIN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000">
                <a:latin typeface="Roboto"/>
                <a:ea typeface="Roboto"/>
                <a:cs typeface="Roboto"/>
                <a:sym typeface="Roboto"/>
              </a:rPr>
              <a:t>Store weights in adjacency matrix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IN" sz="1000">
                <a:latin typeface="Roboto"/>
                <a:ea typeface="Roboto"/>
                <a:cs typeface="Roboto"/>
                <a:sym typeface="Roboto"/>
              </a:rPr>
              <a:t>\*Apply findDistance to all pair of source and destina-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IN" sz="1000">
                <a:latin typeface="Roboto"/>
                <a:ea typeface="Roboto"/>
                <a:cs typeface="Roboto"/>
                <a:sym typeface="Roboto"/>
              </a:rPr>
              <a:t>tion*\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