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7559675" cy="106918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0e8559715_0_4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0e8559715_0_4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0e8559715_0_4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0e8559715_0_4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0e8559715_0_5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0e8559715_0_5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e8559715_0_6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0e8559715_0_6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0e8559715_0_6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0e8559715_0_6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0e8559715_0_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0e8559715_0_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0e8559715_0_1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0e8559715_0_1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0e8559715_0_1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0e8559715_0_1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0e8559715_0_2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0e8559715_0_2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0e8559715_0_3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0e8559715_0_3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60" y="1229760"/>
            <a:ext cx="851976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2" type="body"/>
          </p:nvPr>
        </p:nvSpPr>
        <p:spPr>
          <a:xfrm>
            <a:off x="311760" y="2973600"/>
            <a:ext cx="851976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3" type="body"/>
          </p:nvPr>
        </p:nvSpPr>
        <p:spPr>
          <a:xfrm>
            <a:off x="31176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4" type="body"/>
          </p:nvPr>
        </p:nvSpPr>
        <p:spPr>
          <a:xfrm>
            <a:off x="467712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6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319248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3" type="body"/>
          </p:nvPr>
        </p:nvSpPr>
        <p:spPr>
          <a:xfrm>
            <a:off x="607320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4" type="body"/>
          </p:nvPr>
        </p:nvSpPr>
        <p:spPr>
          <a:xfrm>
            <a:off x="31176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5" type="body"/>
          </p:nvPr>
        </p:nvSpPr>
        <p:spPr>
          <a:xfrm>
            <a:off x="319248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6" type="body"/>
          </p:nvPr>
        </p:nvSpPr>
        <p:spPr>
          <a:xfrm>
            <a:off x="607320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31176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467712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311760" y="410040"/>
            <a:ext cx="8519760" cy="281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67712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3" type="body"/>
          </p:nvPr>
        </p:nvSpPr>
        <p:spPr>
          <a:xfrm>
            <a:off x="31176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6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2"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3" type="body"/>
          </p:nvPr>
        </p:nvSpPr>
        <p:spPr>
          <a:xfrm>
            <a:off x="467712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3" type="body"/>
          </p:nvPr>
        </p:nvSpPr>
        <p:spPr>
          <a:xfrm>
            <a:off x="311760" y="2973600"/>
            <a:ext cx="851976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311760" y="1229760"/>
            <a:ext cx="851976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2" type="body"/>
          </p:nvPr>
        </p:nvSpPr>
        <p:spPr>
          <a:xfrm>
            <a:off x="311760" y="2973600"/>
            <a:ext cx="851976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2"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3" type="body"/>
          </p:nvPr>
        </p:nvSpPr>
        <p:spPr>
          <a:xfrm>
            <a:off x="31176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4" type="body"/>
          </p:nvPr>
        </p:nvSpPr>
        <p:spPr>
          <a:xfrm>
            <a:off x="467712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31176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2" type="body"/>
          </p:nvPr>
        </p:nvSpPr>
        <p:spPr>
          <a:xfrm>
            <a:off x="319248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3" type="body"/>
          </p:nvPr>
        </p:nvSpPr>
        <p:spPr>
          <a:xfrm>
            <a:off x="607320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4" type="body"/>
          </p:nvPr>
        </p:nvSpPr>
        <p:spPr>
          <a:xfrm>
            <a:off x="31176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5" type="body"/>
          </p:nvPr>
        </p:nvSpPr>
        <p:spPr>
          <a:xfrm>
            <a:off x="319248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6" type="body"/>
          </p:nvPr>
        </p:nvSpPr>
        <p:spPr>
          <a:xfrm>
            <a:off x="607320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6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67712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311760" y="410040"/>
            <a:ext cx="8519760" cy="281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467712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3" type="body"/>
          </p:nvPr>
        </p:nvSpPr>
        <p:spPr>
          <a:xfrm>
            <a:off x="31176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311760" y="1229760"/>
            <a:ext cx="415728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3" type="body"/>
          </p:nvPr>
        </p:nvSpPr>
        <p:spPr>
          <a:xfrm>
            <a:off x="4677120" y="297360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311760" y="40104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1176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677120" y="1229760"/>
            <a:ext cx="415728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3" type="body"/>
          </p:nvPr>
        </p:nvSpPr>
        <p:spPr>
          <a:xfrm>
            <a:off x="311760" y="2973600"/>
            <a:ext cx="851976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399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128800" y="0"/>
            <a:ext cx="1014480" cy="1014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 flipH="1">
            <a:off x="7112880" y="0"/>
            <a:ext cx="1014480" cy="10144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/>
          <p:nvPr/>
        </p:nvSpPr>
        <p:spPr>
          <a:xfrm flipH="1" rot="10800000">
            <a:off x="9142920" y="2030040"/>
            <a:ext cx="1014480" cy="101448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/>
          <p:nvPr/>
        </p:nvSpPr>
        <p:spPr>
          <a:xfrm rot="10800000">
            <a:off x="8128440" y="2030040"/>
            <a:ext cx="1014480" cy="101448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/>
          <p:nvPr/>
        </p:nvSpPr>
        <p:spPr>
          <a:xfrm rot="10800000">
            <a:off x="10158840" y="3045240"/>
            <a:ext cx="1014480" cy="101448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8154720" y="3903840"/>
            <a:ext cx="988560" cy="98712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 flipH="1">
            <a:off x="6180480" y="3903840"/>
            <a:ext cx="988560" cy="98712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7170120" y="3903840"/>
            <a:ext cx="988560" cy="987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 rot="10800000">
            <a:off x="10132920" y="5879160"/>
            <a:ext cx="988560" cy="98712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0" y="4891680"/>
            <a:ext cx="9143280" cy="2512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/>
          <p:nvPr/>
        </p:nvSpPr>
        <p:spPr>
          <a:xfrm>
            <a:off x="2947320" y="1600200"/>
            <a:ext cx="3194280" cy="9388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IN" sz="4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GROUP 22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/>
          <p:nvPr/>
        </p:nvSpPr>
        <p:spPr>
          <a:xfrm>
            <a:off x="824040" y="3596400"/>
            <a:ext cx="4254840" cy="938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Lovely Digra IIT2017090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Abhishek Vishwakarma IIT2017091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Anuj Raj IIT2017092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/>
        </p:nvSpPr>
        <p:spPr>
          <a:xfrm>
            <a:off x="0" y="0"/>
            <a:ext cx="8778300" cy="47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-IN" sz="3000" u="sng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N" sz="3000" u="sng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Pseudo Code (Case 2)</a:t>
            </a:r>
            <a:endParaRPr sz="3000" u="sng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 u="sng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// For pos.size() &gt;= 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r>
              <a:rPr lang="en-I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vector res,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vector pos,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arr[],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procedure</a:t>
            </a:r>
            <a:r>
              <a:rPr lang="en-I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 indRatio of pos()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posM ax ← maximium positive number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posM in ← minimum positive number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posM axIdx ← index of max +ve number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posM inIdx ← index of min +ve number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res.push back(arr[posMinIdx]);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res.push back(arr[posMaxIdx]);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all </a:t>
            </a:r>
            <a:r>
              <a:rPr lang="en-I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 = 0 to n </a:t>
            </a:r>
            <a:r>
              <a:rPr b="1" lang="en-I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lang="en-I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 6 = posMinIdx &amp;&amp; i 6 = posMaxIdx</a:t>
            </a:r>
            <a:r>
              <a:rPr b="1" lang="en-I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then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res.push back(arr[i]);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/>
        </p:nvSpPr>
        <p:spPr>
          <a:xfrm>
            <a:off x="0" y="0"/>
            <a:ext cx="8674200" cy="46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r>
              <a:rPr lang="en-IN" sz="3000" u="sng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Pseudo Code (Case 3)</a:t>
            </a:r>
            <a:endParaRPr sz="3000" u="sng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 u="sng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/For neg.size() &gt;= 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r>
              <a:rPr lang="en-I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vector res,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vector neg,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arr[],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procedure </a:t>
            </a:r>
            <a:r>
              <a:rPr lang="en-I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 indRatio of neg()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negM ax ← maximium negative number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negM in ← minimum negative number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negM axIdx ← index of max -ve number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negM inIdx ← index of min -ve number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res.push back(arr[negMinIdx]);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res.push back(arr[negMaxIdx]);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all</a:t>
            </a:r>
            <a:r>
              <a:rPr lang="en-I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 = 0 to n </a:t>
            </a:r>
            <a:r>
              <a:rPr b="1" lang="en-I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</a:t>
            </a:r>
            <a:r>
              <a:rPr lang="en-I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 6 = negMinIdx &amp;&amp; i 6 = negMaxIdx </a:t>
            </a:r>
            <a:r>
              <a:rPr b="1" lang="en-I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then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res.push back(arr[i]);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 txBox="1"/>
          <p:nvPr/>
        </p:nvSpPr>
        <p:spPr>
          <a:xfrm>
            <a:off x="0" y="0"/>
            <a:ext cx="8584800" cy="4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-IN" sz="3000" u="sng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Pseudo Code (Case 4)</a:t>
            </a:r>
            <a:endParaRPr sz="3000" u="sng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 u="sng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//For pos.size &lt;=1 &amp;&amp; neg.size &lt;=1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r>
              <a:rPr lang="en-I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vector res,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vector zero,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arr[],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procedure f indRatio()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</a:t>
            </a:r>
            <a:r>
              <a:rPr lang="en-I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zero.size() == 0</a:t>
            </a:r>
            <a:r>
              <a:rPr b="1" lang="en-I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then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//Store value of ratios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val1 ← -1.0*(arr[1] / arr[0]);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val2 ← -1.0*(arr[0] / arr[1]);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lang="en-I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val1 &lt;= val2 </a:t>
            </a:r>
            <a:r>
              <a:rPr b="1" lang="en-I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then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res.push back(arr[0]);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res.push back(arr[1]);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else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res.push back(arr[1]);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res.push back(arr[0]);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else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res.push back(arr[0]); //rest as it is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res.push back(0); // b = 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all</a:t>
            </a:r>
            <a:r>
              <a:rPr lang="en-I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 = 0 to n </a:t>
            </a:r>
            <a:r>
              <a:rPr b="1" lang="en-I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lang="en-I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 6 = zero[0] </a:t>
            </a:r>
            <a:r>
              <a:rPr b="1" lang="en-I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then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res.push back(arr[i]);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/>
          <p:nvPr/>
        </p:nvSpPr>
        <p:spPr>
          <a:xfrm>
            <a:off x="360360" y="403200"/>
            <a:ext cx="698364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IN" sz="3600" u="sng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Experimental Analysis</a:t>
            </a:r>
            <a:endParaRPr b="0" i="0" sz="36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9"/>
          <p:cNvSpPr txBox="1"/>
          <p:nvPr/>
        </p:nvSpPr>
        <p:spPr>
          <a:xfrm>
            <a:off x="527915" y="1768790"/>
            <a:ext cx="8010300" cy="23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For the experimental analysis of this algorithm, we will take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no.of coefficients of a polynomial(n) as an input and plot a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graph of no. of coefficients vs execution time. A .dat file is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/>
              <a:t>generated.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0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I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N" sz="3000" u="sng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Time Complexity Discussion</a:t>
            </a:r>
            <a:r>
              <a:rPr i="0" lang="en-IN" sz="3000" u="sng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i="0" sz="3000" u="sng" cap="none" strike="noStrike">
              <a:solidFill>
                <a:srgbClr val="000000"/>
              </a:solidFill>
            </a:endParaRPr>
          </a:p>
        </p:txBody>
      </p:sp>
      <p:sp>
        <p:nvSpPr>
          <p:cNvPr id="192" name="Google Shape;192;p40"/>
          <p:cNvSpPr/>
          <p:nvPr/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/>
              <a:t>The General Time Complexity of the above algorithm</a:t>
            </a:r>
            <a:endParaRPr sz="2200"/>
          </a:p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/>
              <a:t>comes to be : O(n), where n is number of coefficients of the</a:t>
            </a:r>
            <a:endParaRPr sz="2200"/>
          </a:p>
          <a:p>
            <a:pPr indent="0" lvl="0" marL="12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/>
              <a:t>given polynomial.</a:t>
            </a: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1"/>
          <p:cNvSpPr txBox="1"/>
          <p:nvPr/>
        </p:nvSpPr>
        <p:spPr>
          <a:xfrm>
            <a:off x="0" y="0"/>
            <a:ext cx="8666700" cy="4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800"/>
              <a:t> Best Time Complexity</a:t>
            </a:r>
            <a:r>
              <a:rPr lang="en-IN" sz="1800"/>
              <a:t>: Omega(n) , when all the coefficients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/>
              <a:t>are positive or negative and the maximum and minimum value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among them are first and second term respectively.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800"/>
              <a:t>Worst Time Complexity</a:t>
            </a:r>
            <a:r>
              <a:rPr lang="en-IN" sz="1800"/>
              <a:t>: O(n) , when all the coefficients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/>
              <a:t>are positive or negative and the maximum and minimum value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among them are nth and (n-1)th term respectively.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800"/>
              <a:t>Space Complexity</a:t>
            </a:r>
            <a:r>
              <a:rPr lang="en-IN" sz="1800"/>
              <a:t>: O(n), as the number of coefficients is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/>
              <a:t>n . Therefore, nth size array or vector is used to store these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coefficients.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/>
          <p:nvPr/>
        </p:nvSpPr>
        <p:spPr>
          <a:xfrm>
            <a:off x="319625" y="163525"/>
            <a:ext cx="8718600" cy="4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IN" sz="3000" u="sng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Graph</a:t>
            </a:r>
            <a:endParaRPr sz="3000" u="sng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3" name="Google Shape;20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525" y="758150"/>
            <a:ext cx="4317799" cy="35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3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I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IN" sz="3000" u="sng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b="0" i="0" sz="3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3"/>
          <p:cNvSpPr/>
          <p:nvPr/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We designed an algorithm to find a polynomial by rearrang-</a:t>
            </a:r>
            <a:endParaRPr sz="2400"/>
          </a:p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ing the coefficients of the given polynomial such that sum of</a:t>
            </a:r>
            <a:endParaRPr sz="2400"/>
          </a:p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its roots is minimum. We also analyzed the algorithm that</a:t>
            </a:r>
            <a:endParaRPr sz="2400"/>
          </a:p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resulted in general time complexity of O(n) and plotted the</a:t>
            </a:r>
            <a:endParaRPr sz="2400"/>
          </a:p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graph number of coefficients vs time elapsed and found that</a:t>
            </a:r>
            <a:endParaRPr sz="2400"/>
          </a:p>
          <a:p>
            <a:pPr indent="0" lvl="0" marL="12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IN" sz="2400"/>
              <a:t>the nature of graph is straight line.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/>
          <p:nvPr/>
        </p:nvSpPr>
        <p:spPr>
          <a:xfrm>
            <a:off x="2597760" y="1781640"/>
            <a:ext cx="40539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IN" sz="6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I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IN" sz="3000" u="sng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b="0" i="0" sz="3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8"/>
          <p:cNvSpPr/>
          <p:nvPr/>
        </p:nvSpPr>
        <p:spPr>
          <a:xfrm>
            <a:off x="311760" y="122976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required aim is to design an algorithm </a:t>
            </a:r>
            <a:r>
              <a:rPr lang="en-IN" sz="2600"/>
              <a:t>to find a</a:t>
            </a:r>
            <a:endParaRPr sz="2600"/>
          </a:p>
          <a:p>
            <a:pPr indent="0" lvl="0" marL="1259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600"/>
              <a:t>polynomial by rearranging the coefficients of the given polyno</a:t>
            </a:r>
            <a:r>
              <a:rPr lang="en-IN" sz="2600">
                <a:solidFill>
                  <a:schemeClr val="dk1"/>
                </a:solidFill>
              </a:rPr>
              <a:t>mial such that sum of its roots is minimum.</a:t>
            </a:r>
            <a:endParaRPr sz="2600"/>
          </a:p>
          <a:p>
            <a:pPr indent="0" lvl="0" marL="12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sz="2600"/>
          </a:p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/>
          <p:nvPr/>
        </p:nvSpPr>
        <p:spPr>
          <a:xfrm>
            <a:off x="284400" y="126360"/>
            <a:ext cx="8519760" cy="6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IN" sz="3000" u="sng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0" i="0" sz="3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9"/>
          <p:cNvSpPr/>
          <p:nvPr/>
        </p:nvSpPr>
        <p:spPr>
          <a:xfrm>
            <a:off x="247680" y="826920"/>
            <a:ext cx="8519760" cy="33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Any general polynomial of degree n: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P (x) = a n x n + a n−1 x n−1 + a n−2 x n−2 + …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Fundamental theorem of Algebra says that, in a n-degree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polynomial, total number of roots is n,real or complex not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necessarily distinct. Vieta’s formulas relate the polynomial’s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coefficients a k to signed sums as follows :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x 1 + x 2 + ... + x n = − a^(n-1)/a^n.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/>
        </p:nvSpPr>
        <p:spPr>
          <a:xfrm>
            <a:off x="0" y="0"/>
            <a:ext cx="8897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      </a:t>
            </a:r>
            <a:r>
              <a:rPr lang="en-IN" sz="1800">
                <a:solidFill>
                  <a:schemeClr val="dk1"/>
                </a:solidFill>
              </a:rPr>
              <a:t>For further discussion a^n and a^(n−1) is referred as ‘a’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     and ‘b’ respectively. We are given an array of coefficients of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     the polynomial. If the polynomial is of degree n then the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     array contains n+1 elements one for constant. Except the first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     element, any element can be a zero. Also length of the array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     is greater than 1.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I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IN" sz="3000" u="sng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Algorithm</a:t>
            </a:r>
            <a:endParaRPr b="0" i="0" sz="3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1"/>
          <p:cNvSpPr/>
          <p:nvPr/>
        </p:nvSpPr>
        <p:spPr>
          <a:xfrm>
            <a:off x="980710" y="1311510"/>
            <a:ext cx="8519700" cy="3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The problem of minimizing the sum of roots is converted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into maximizing the ratio a b . For this, b should be the maxi-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mum value in the array and a should be the minimum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and also a.b &gt; 0. So the coefficients of array is divided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three set : positive coefficients, negative coefficients and zero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coefficients. This type of grouping will result in the following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/>
              <a:t>four</a:t>
            </a:r>
            <a:r>
              <a:rPr lang="en-IN"/>
              <a:t> cases. a and b are swapped according to the following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cases. Note that the non-zero a n constraint is followed.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u="sng"/>
              <a:t>Case 1</a:t>
            </a:r>
            <a:r>
              <a:rPr lang="en-IN"/>
              <a:t>: When the number of positive coefficients and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number of negative coefficients both are greater than or equal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to 2. In this case, we will find a maximum and minimum 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positive elements and from negative elements also and we will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check which is smallest among −(maxPos)/(minPos) and −(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/>
        </p:nvSpPr>
        <p:spPr>
          <a:xfrm>
            <a:off x="289875" y="431100"/>
            <a:ext cx="8540400" cy="3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abs(maxNeg) )/ ( abs(minNeg) ) and print the answer after.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u="sng">
                <a:solidFill>
                  <a:schemeClr val="dk1"/>
                </a:solidFill>
              </a:rPr>
              <a:t>Case 2</a:t>
            </a:r>
            <a:r>
              <a:rPr lang="en-IN">
                <a:solidFill>
                  <a:schemeClr val="dk1"/>
                </a:solidFill>
              </a:rPr>
              <a:t>: When the number of positive coefficients is greater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than equal to 2 but the number of negative coefficients is less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than 2. In this case, we will consider the case of the maximum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of positive and minimum of positive elements only. Because if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we picked up one from positive elements and the other from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negative elements, the result of -b/a will be a positive value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which is not minimum (as we require a large negative value).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u="sng">
                <a:solidFill>
                  <a:schemeClr val="dk1"/>
                </a:solidFill>
              </a:rPr>
              <a:t>Case 3</a:t>
            </a:r>
            <a:r>
              <a:rPr lang="en-IN">
                <a:solidFill>
                  <a:schemeClr val="dk1"/>
                </a:solidFill>
              </a:rPr>
              <a:t>: When the number of negative coefficients is greater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than equal to 2 but the number of positive coefficients is less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than 2. In this case, we will consider the case of the maximum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of negative and minimum of negative elements only. Because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if we picked up one from positive elements and the other from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negative elements, the result of -b/a will be a positive value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which is not minimum (as we require a large negative value).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/>
        </p:nvSpPr>
        <p:spPr>
          <a:xfrm>
            <a:off x="475675" y="267600"/>
            <a:ext cx="73287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u="sng"/>
              <a:t>Case 4</a:t>
            </a:r>
            <a:r>
              <a:rPr lang="en-IN"/>
              <a:t>: When both the counts are less than or equal to 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 this case whatever value of a and b are selected the product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will be negative or zero , so the maximum possible value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the ratio can zero. Thus this case can be further divided in two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sub cases: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	</a:t>
            </a:r>
            <a:r>
              <a:rPr lang="en-IN" u="sng"/>
              <a:t>case 4.1</a:t>
            </a:r>
            <a:r>
              <a:rPr lang="en-IN"/>
              <a:t>: Atleast one coefficient is zero: If there is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a zero coefficient in the array , b is swapped with zero. for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example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           	input: 1 -2 0 0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output: -2 0 1 0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i.e. if given polynomial is x 3 − 2x 2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output polynomial is −2x 3 + x with sum zero.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u="sng"/>
              <a:t>case 4.2</a:t>
            </a:r>
            <a:r>
              <a:rPr lang="en-IN"/>
              <a:t>:There are two coefficient. None of them is zero. The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answer is found by simple comparision.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/>
        </p:nvSpPr>
        <p:spPr>
          <a:xfrm>
            <a:off x="0" y="0"/>
            <a:ext cx="8874900" cy="47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-IN" sz="3000" u="sng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Pseudo Code</a:t>
            </a:r>
            <a:endParaRPr sz="3000" u="sng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 u="sng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000">
                <a:latin typeface="Roboto"/>
                <a:ea typeface="Roboto"/>
                <a:cs typeface="Roboto"/>
                <a:sym typeface="Roboto"/>
              </a:rPr>
              <a:t>procedure</a:t>
            </a: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 getM inSum(intarr[], intn)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vector&lt;int&gt; res;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//Store coefficients of final polynomial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vector&lt;int&gt; pos;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//Store indices of positive no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vector&lt;int&gt; neg;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//Store indices of negative no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vector&lt;int&gt; zero;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//Store indices of occurrence of zero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000">
                <a:latin typeface="Roboto"/>
                <a:ea typeface="Roboto"/>
                <a:cs typeface="Roboto"/>
                <a:sym typeface="Roboto"/>
              </a:rPr>
              <a:t>for all</a:t>
            </a: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 i = 0 to n </a:t>
            </a:r>
            <a:r>
              <a:rPr b="1" lang="en-IN" sz="1000">
                <a:latin typeface="Roboto"/>
                <a:ea typeface="Roboto"/>
                <a:cs typeface="Roboto"/>
                <a:sym typeface="Roboto"/>
              </a:rPr>
              <a:t>do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000">
                <a:latin typeface="Roboto"/>
                <a:ea typeface="Roboto"/>
                <a:cs typeface="Roboto"/>
                <a:sym typeface="Roboto"/>
              </a:rPr>
              <a:t>if </a:t>
            </a: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A[i] &lt; 0 </a:t>
            </a:r>
            <a:r>
              <a:rPr b="1" lang="en-IN" sz="1000">
                <a:latin typeface="Roboto"/>
                <a:ea typeface="Roboto"/>
                <a:cs typeface="Roboto"/>
                <a:sym typeface="Roboto"/>
              </a:rPr>
              <a:t>then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neg.push back(i);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000">
                <a:latin typeface="Roboto"/>
                <a:ea typeface="Roboto"/>
                <a:cs typeface="Roboto"/>
                <a:sym typeface="Roboto"/>
              </a:rPr>
              <a:t>else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pos.push back(i);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000">
                <a:latin typeface="Roboto"/>
                <a:ea typeface="Roboto"/>
                <a:cs typeface="Roboto"/>
                <a:sym typeface="Roboto"/>
              </a:rPr>
              <a:t>if </a:t>
            </a: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pos.size() &gt;= 2 &amp;&amp; neg.size() &gt;= 2 </a:t>
            </a:r>
            <a:r>
              <a:rPr b="1" lang="en-IN" sz="1000">
                <a:latin typeface="Roboto"/>
                <a:ea typeface="Roboto"/>
                <a:cs typeface="Roboto"/>
                <a:sym typeface="Roboto"/>
              </a:rPr>
              <a:t>then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findRatio of both();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000">
                <a:latin typeface="Roboto"/>
                <a:ea typeface="Roboto"/>
                <a:cs typeface="Roboto"/>
                <a:sym typeface="Roboto"/>
              </a:rPr>
              <a:t>else if </a:t>
            </a: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pos.size() &gt;= 2 </a:t>
            </a:r>
            <a:r>
              <a:rPr b="1" lang="en-IN" sz="1000">
                <a:latin typeface="Roboto"/>
                <a:ea typeface="Roboto"/>
                <a:cs typeface="Roboto"/>
                <a:sym typeface="Roboto"/>
              </a:rPr>
              <a:t>then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findRatio of pos();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000">
                <a:latin typeface="Roboto"/>
                <a:ea typeface="Roboto"/>
                <a:cs typeface="Roboto"/>
                <a:sym typeface="Roboto"/>
              </a:rPr>
              <a:t>else if </a:t>
            </a: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neg.size() &gt;= 2 </a:t>
            </a:r>
            <a:r>
              <a:rPr b="1" lang="en-IN" sz="1000">
                <a:latin typeface="Roboto"/>
                <a:ea typeface="Roboto"/>
                <a:cs typeface="Roboto"/>
                <a:sym typeface="Roboto"/>
              </a:rPr>
              <a:t>then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findRatio of neg();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000">
                <a:latin typeface="Roboto"/>
                <a:ea typeface="Roboto"/>
                <a:cs typeface="Roboto"/>
                <a:sym typeface="Roboto"/>
              </a:rPr>
              <a:t>else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findRatio();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//Print coefficients of final polynomial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000">
                <a:latin typeface="Roboto"/>
                <a:ea typeface="Roboto"/>
                <a:cs typeface="Roboto"/>
                <a:sym typeface="Roboto"/>
              </a:rPr>
              <a:t>for all</a:t>
            </a: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 i = 0 to res.size() </a:t>
            </a:r>
            <a:r>
              <a:rPr b="1" lang="en-IN" sz="1000">
                <a:latin typeface="Roboto"/>
                <a:ea typeface="Roboto"/>
                <a:cs typeface="Roboto"/>
                <a:sym typeface="Roboto"/>
              </a:rPr>
              <a:t>do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latin typeface="Roboto"/>
                <a:ea typeface="Roboto"/>
                <a:cs typeface="Roboto"/>
                <a:sym typeface="Roboto"/>
              </a:rPr>
              <a:t>Print(res[i])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/>
        </p:nvSpPr>
        <p:spPr>
          <a:xfrm>
            <a:off x="0" y="0"/>
            <a:ext cx="8703900" cy="47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-IN" sz="3000" u="sng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Pseudo Code (Case 1)</a:t>
            </a:r>
            <a:endParaRPr sz="3000" u="sng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 u="sng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//For pos.size() &gt;= 2 &amp;&amp; neg.size() &gt;= 2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procedure</a:t>
            </a: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 indRatio of both()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posM ax ← maximium positive number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posM in ← minimum positive number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posM axIdx ← index of max +ve number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posM inIdx ← index of min +ve number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negM ax ← maximium negative number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negM in ← minimum negative number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negM axIdx ← index of max -ve number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negM inIdx ← index of min -ve number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//Store value of ratios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posV al ← -1.0*(posMax / posMin);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negV al ← -1.0*(negMax /negMin);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//Store coefficients of final polynomial in res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posV al &lt; negV al </a:t>
            </a:r>
            <a:r>
              <a:rPr b="1"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then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res.push back(arr[posMinIdx]);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res.push back(arr[posMaxIdx]);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all</a:t>
            </a: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 = 0 to n </a:t>
            </a:r>
            <a:r>
              <a:rPr b="1"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</a:t>
            </a: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 6 = posM inIdx&amp;&amp;ı 6 = posMaxIdx </a:t>
            </a:r>
            <a:r>
              <a:rPr b="1"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then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res.push back(arr[i]);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else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res.push back(arr[negMinIdx]);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res.push back(arr[negMaxIdx]);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all</a:t>
            </a: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 = 0 to n </a:t>
            </a:r>
            <a:r>
              <a:rPr b="1"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</a:t>
            </a: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 6 = negM inIdx&amp;&amp;ı 6 = negMaxIdx</a:t>
            </a:r>
            <a:r>
              <a:rPr b="1"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then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res.push back(arr[i]);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