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Montserrat"/>
      <p:regular r:id="rId42"/>
      <p:bold r:id="rId43"/>
      <p:italic r:id="rId44"/>
      <p:boldItalic r:id="rId45"/>
    </p:embeddedFont>
    <p:embeddedFont>
      <p:font typeface="Lato"/>
      <p:regular r:id="rId46"/>
      <p:bold r:id="rId47"/>
      <p:italic r:id="rId48"/>
      <p:boldItalic r:id="rId49"/>
    </p:embeddedFont>
    <p:embeddedFont>
      <p:font typeface="Oswald"/>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Montserrat-regular.fntdata"/><Relationship Id="rId41" Type="http://schemas.openxmlformats.org/officeDocument/2006/relationships/slide" Target="slides/slide35.xml"/><Relationship Id="rId44" Type="http://schemas.openxmlformats.org/officeDocument/2006/relationships/font" Target="fonts/Montserrat-italic.fntdata"/><Relationship Id="rId43" Type="http://schemas.openxmlformats.org/officeDocument/2006/relationships/font" Target="fonts/Montserrat-bold.fntdata"/><Relationship Id="rId46" Type="http://schemas.openxmlformats.org/officeDocument/2006/relationships/font" Target="fonts/Lato-regular.fntdata"/><Relationship Id="rId45"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Oswald-bold.fntdata"/><Relationship Id="rId50" Type="http://schemas.openxmlformats.org/officeDocument/2006/relationships/font" Target="fonts/Oswald-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337dd2f0b_2_12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337dd2f0b_2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84fe495b8d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84fe495b8d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84fe495b8d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84fe495b8d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8337dd2f0b_2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337dd2f0b_2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8337dd2f0b_2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8337dd2f0b_2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8337dd2f0b_2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8337dd2f0b_2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8337dd2f0b_2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8337dd2f0b_2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84fe495b8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84fe495b8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84fe495b8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84fe495b8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8337dd2f0b_2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8337dd2f0b_2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8337dd2f0b_2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8337dd2f0b_2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337dd2f0b_2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337dd2f0b_2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84fe495b8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4fe495b8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84fe495b8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84fe495b8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84fe495b8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4fe495b8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84fe495b8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84fe495b8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84fe495b8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84fe495b8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8337dd2f0b_2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8337dd2f0b_2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84fe495b8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84fe495b8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84fe495b8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84fe495b8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84fe495b8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84fe495b8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84fe495b8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84fe495b8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337dd2f0b_2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337dd2f0b_2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84fe495b8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84fe495b8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84fe495b8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84fe495b8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84fe495b8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84fe495b8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84fe495b8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84fe495b8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84fe495b8d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84fe495b8d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8337dd2f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8337dd2f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4fe495b8d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4fe495b8d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84fe495b8d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4fe495b8d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84fe495b8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4fe495b8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84fe495b8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4fe495b8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84fe495b8d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4fe495b8d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84fe495b8d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4fe495b8d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4"/>
          <p:cNvGrpSpPr/>
          <p:nvPr/>
        </p:nvGrpSpPr>
        <p:grpSpPr>
          <a:xfrm>
            <a:off x="0" y="490"/>
            <a:ext cx="5153705" cy="5134399"/>
            <a:chOff x="0" y="75"/>
            <a:chExt cx="5153705" cy="5152950"/>
          </a:xfrm>
        </p:grpSpPr>
        <p:sp>
          <p:nvSpPr>
            <p:cNvPr id="57" name="Google Shape;57;p14"/>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1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62" name="Google Shape;62;p14"/>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4" name="Shape 64"/>
        <p:cNvGrpSpPr/>
        <p:nvPr/>
      </p:nvGrpSpPr>
      <p:grpSpPr>
        <a:xfrm>
          <a:off x="0" y="0"/>
          <a:ext cx="0" cy="0"/>
          <a:chOff x="0" y="0"/>
          <a:chExt cx="0" cy="0"/>
        </a:xfrm>
      </p:grpSpPr>
      <p:grpSp>
        <p:nvGrpSpPr>
          <p:cNvPr id="65" name="Google Shape;65;p15"/>
          <p:cNvGrpSpPr/>
          <p:nvPr/>
        </p:nvGrpSpPr>
        <p:grpSpPr>
          <a:xfrm>
            <a:off x="4406400" y="0"/>
            <a:ext cx="4737600" cy="5143065"/>
            <a:chOff x="4406400" y="0"/>
            <a:chExt cx="4737600" cy="5143065"/>
          </a:xfrm>
        </p:grpSpPr>
        <p:sp>
          <p:nvSpPr>
            <p:cNvPr id="66" name="Google Shape;66;p15"/>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15"/>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5" name="Google Shape;8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6" name="Shape 86"/>
        <p:cNvGrpSpPr/>
        <p:nvPr/>
      </p:nvGrpSpPr>
      <p:grpSpPr>
        <a:xfrm>
          <a:off x="0" y="0"/>
          <a:ext cx="0" cy="0"/>
          <a:chOff x="0" y="0"/>
          <a:chExt cx="0" cy="0"/>
        </a:xfrm>
      </p:grpSpPr>
      <p:grpSp>
        <p:nvGrpSpPr>
          <p:cNvPr id="87" name="Google Shape;87;p16"/>
          <p:cNvGrpSpPr/>
          <p:nvPr/>
        </p:nvGrpSpPr>
        <p:grpSpPr>
          <a:xfrm>
            <a:off x="0" y="381001"/>
            <a:ext cx="1037850" cy="1016287"/>
            <a:chOff x="0" y="381001"/>
            <a:chExt cx="1037850" cy="1016287"/>
          </a:xfrm>
        </p:grpSpPr>
        <p:sp>
          <p:nvSpPr>
            <p:cNvPr id="88" name="Google Shape;88;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1" name="Google Shape;91;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2" name="Google Shape;92;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3" name="Shape 93"/>
        <p:cNvGrpSpPr/>
        <p:nvPr/>
      </p:nvGrpSpPr>
      <p:grpSpPr>
        <a:xfrm>
          <a:off x="0" y="0"/>
          <a:ext cx="0" cy="0"/>
          <a:chOff x="0" y="0"/>
          <a:chExt cx="0" cy="0"/>
        </a:xfrm>
      </p:grpSpPr>
      <p:grpSp>
        <p:nvGrpSpPr>
          <p:cNvPr id="94" name="Google Shape;94;p17"/>
          <p:cNvGrpSpPr/>
          <p:nvPr/>
        </p:nvGrpSpPr>
        <p:grpSpPr>
          <a:xfrm>
            <a:off x="0" y="381001"/>
            <a:ext cx="1037850" cy="1016287"/>
            <a:chOff x="0" y="381001"/>
            <a:chExt cx="1037850" cy="1016287"/>
          </a:xfrm>
        </p:grpSpPr>
        <p:sp>
          <p:nvSpPr>
            <p:cNvPr id="95" name="Google Shape;95;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8" name="Google Shape;98;p17"/>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9" name="Google Shape;99;p17"/>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1" name="Shape 101"/>
        <p:cNvGrpSpPr/>
        <p:nvPr/>
      </p:nvGrpSpPr>
      <p:grpSpPr>
        <a:xfrm>
          <a:off x="0" y="0"/>
          <a:ext cx="0" cy="0"/>
          <a:chOff x="0" y="0"/>
          <a:chExt cx="0" cy="0"/>
        </a:xfrm>
      </p:grpSpPr>
      <p:grpSp>
        <p:nvGrpSpPr>
          <p:cNvPr id="102" name="Google Shape;102;p18"/>
          <p:cNvGrpSpPr/>
          <p:nvPr/>
        </p:nvGrpSpPr>
        <p:grpSpPr>
          <a:xfrm>
            <a:off x="0" y="381001"/>
            <a:ext cx="1037850" cy="1016287"/>
            <a:chOff x="0" y="381001"/>
            <a:chExt cx="1037850" cy="1016287"/>
          </a:xfrm>
        </p:grpSpPr>
        <p:sp>
          <p:nvSpPr>
            <p:cNvPr id="103" name="Google Shape;103;p1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6" name="Google Shape;106;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7" name="Shape 107"/>
        <p:cNvGrpSpPr/>
        <p:nvPr/>
      </p:nvGrpSpPr>
      <p:grpSpPr>
        <a:xfrm>
          <a:off x="0" y="0"/>
          <a:ext cx="0" cy="0"/>
          <a:chOff x="0" y="0"/>
          <a:chExt cx="0" cy="0"/>
        </a:xfrm>
      </p:grpSpPr>
      <p:grpSp>
        <p:nvGrpSpPr>
          <p:cNvPr id="108" name="Google Shape;108;p19"/>
          <p:cNvGrpSpPr/>
          <p:nvPr/>
        </p:nvGrpSpPr>
        <p:grpSpPr>
          <a:xfrm>
            <a:off x="0" y="381001"/>
            <a:ext cx="1037850" cy="1016287"/>
            <a:chOff x="0" y="381001"/>
            <a:chExt cx="1037850" cy="1016287"/>
          </a:xfrm>
        </p:grpSpPr>
        <p:sp>
          <p:nvSpPr>
            <p:cNvPr id="109" name="Google Shape;109;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9"/>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12" name="Google Shape;112;p19"/>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3" name="Google Shape;11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14" name="Shape 114"/>
        <p:cNvGrpSpPr/>
        <p:nvPr/>
      </p:nvGrpSpPr>
      <p:grpSpPr>
        <a:xfrm>
          <a:off x="0" y="0"/>
          <a:ext cx="0" cy="0"/>
          <a:chOff x="0" y="0"/>
          <a:chExt cx="0" cy="0"/>
        </a:xfrm>
      </p:grpSpPr>
      <p:grpSp>
        <p:nvGrpSpPr>
          <p:cNvPr id="115" name="Google Shape;115;p20"/>
          <p:cNvGrpSpPr/>
          <p:nvPr/>
        </p:nvGrpSpPr>
        <p:grpSpPr>
          <a:xfrm>
            <a:off x="4406400" y="0"/>
            <a:ext cx="4737600" cy="5143500"/>
            <a:chOff x="4406400" y="0"/>
            <a:chExt cx="4737600" cy="5143500"/>
          </a:xfrm>
        </p:grpSpPr>
        <p:sp>
          <p:nvSpPr>
            <p:cNvPr id="116" name="Google Shape;116;p20"/>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20"/>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5" name="Google Shape;13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36" name="Shape 136"/>
        <p:cNvGrpSpPr/>
        <p:nvPr/>
      </p:nvGrpSpPr>
      <p:grpSpPr>
        <a:xfrm>
          <a:off x="0" y="0"/>
          <a:ext cx="0" cy="0"/>
          <a:chOff x="0" y="0"/>
          <a:chExt cx="0" cy="0"/>
        </a:xfrm>
      </p:grpSpPr>
      <p:grpSp>
        <p:nvGrpSpPr>
          <p:cNvPr id="137" name="Google Shape;137;p21"/>
          <p:cNvGrpSpPr/>
          <p:nvPr/>
        </p:nvGrpSpPr>
        <p:grpSpPr>
          <a:xfrm>
            <a:off x="0" y="381001"/>
            <a:ext cx="1037850" cy="1016287"/>
            <a:chOff x="0" y="381001"/>
            <a:chExt cx="1037850" cy="1016287"/>
          </a:xfrm>
        </p:grpSpPr>
        <p:sp>
          <p:nvSpPr>
            <p:cNvPr id="138" name="Google Shape;138;p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21"/>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41" name="Google Shape;141;p21"/>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42" name="Google Shape;142;p21"/>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43" name="Google Shape;14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44" name="Shape 144"/>
        <p:cNvGrpSpPr/>
        <p:nvPr/>
      </p:nvGrpSpPr>
      <p:grpSpPr>
        <a:xfrm>
          <a:off x="0" y="0"/>
          <a:ext cx="0" cy="0"/>
          <a:chOff x="0" y="0"/>
          <a:chExt cx="0" cy="0"/>
        </a:xfrm>
      </p:grpSpPr>
      <p:grpSp>
        <p:nvGrpSpPr>
          <p:cNvPr id="145" name="Google Shape;145;p22"/>
          <p:cNvGrpSpPr/>
          <p:nvPr/>
        </p:nvGrpSpPr>
        <p:grpSpPr>
          <a:xfrm>
            <a:off x="0" y="4128572"/>
            <a:ext cx="698925" cy="684657"/>
            <a:chOff x="0" y="3785672"/>
            <a:chExt cx="698925" cy="684657"/>
          </a:xfrm>
        </p:grpSpPr>
        <p:sp>
          <p:nvSpPr>
            <p:cNvPr id="146" name="Google Shape;146;p22"/>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22"/>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50" name="Shape 150"/>
        <p:cNvGrpSpPr/>
        <p:nvPr/>
      </p:nvGrpSpPr>
      <p:grpSpPr>
        <a:xfrm>
          <a:off x="0" y="0"/>
          <a:ext cx="0" cy="0"/>
          <a:chOff x="0" y="0"/>
          <a:chExt cx="0" cy="0"/>
        </a:xfrm>
      </p:grpSpPr>
      <p:grpSp>
        <p:nvGrpSpPr>
          <p:cNvPr id="151" name="Google Shape;151;p23"/>
          <p:cNvGrpSpPr/>
          <p:nvPr/>
        </p:nvGrpSpPr>
        <p:grpSpPr>
          <a:xfrm>
            <a:off x="4406400" y="0"/>
            <a:ext cx="4737600" cy="5143065"/>
            <a:chOff x="4406400" y="0"/>
            <a:chExt cx="4737600" cy="5143065"/>
          </a:xfrm>
        </p:grpSpPr>
        <p:sp>
          <p:nvSpPr>
            <p:cNvPr id="152" name="Google Shape;152;p2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23"/>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71" name="Google Shape;171;p23"/>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72" name="Google Shape;17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73" name="Shape 173"/>
        <p:cNvGrpSpPr/>
        <p:nvPr/>
      </p:nvGrpSpPr>
      <p:grpSpPr>
        <a:xfrm>
          <a:off x="0" y="0"/>
          <a:ext cx="0" cy="0"/>
          <a:chOff x="0" y="0"/>
          <a:chExt cx="0" cy="0"/>
        </a:xfrm>
      </p:grpSpPr>
      <p:sp>
        <p:nvSpPr>
          <p:cNvPr id="174" name="Google Shape;17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4.pn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https://en.wikipedia.org/wiki/Distributed_database#cite_note-1" TargetMode="External"/><Relationship Id="rId4" Type="http://schemas.openxmlformats.org/officeDocument/2006/relationships/hyperlink" Target="https://en.wikipedia.org/wiki/Computers" TargetMode="External"/><Relationship Id="rId5" Type="http://schemas.openxmlformats.org/officeDocument/2006/relationships/hyperlink" Target="https://en.wikipedia.org/wiki/Computer_network" TargetMode="External"/><Relationship Id="rId6" Type="http://schemas.openxmlformats.org/officeDocument/2006/relationships/hyperlink" Target="https://en.wikipedia.org/wiki/Parallel_comput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hyperlink" Target="https://en.wikipedia.org/wiki/Master-slave_(technology)"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136325" y="483375"/>
            <a:ext cx="8366100" cy="116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  </a:t>
            </a:r>
            <a:r>
              <a:rPr b="1" lang="en" sz="3000">
                <a:solidFill>
                  <a:srgbClr val="FFFFFF"/>
                </a:solidFill>
                <a:latin typeface="Arial"/>
                <a:ea typeface="Arial"/>
                <a:cs typeface="Arial"/>
                <a:sym typeface="Arial"/>
              </a:rPr>
              <a:t>Distributed Storage Implementation in a Travel Bureau</a:t>
            </a:r>
            <a:endParaRPr sz="3000">
              <a:solidFill>
                <a:srgbClr val="FFFFFF"/>
              </a:solidFill>
            </a:endParaRPr>
          </a:p>
        </p:txBody>
      </p:sp>
      <p:sp>
        <p:nvSpPr>
          <p:cNvPr id="180" name="Google Shape;180;p25"/>
          <p:cNvSpPr txBox="1"/>
          <p:nvPr/>
        </p:nvSpPr>
        <p:spPr>
          <a:xfrm>
            <a:off x="3597125" y="2082200"/>
            <a:ext cx="4905300" cy="26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2400">
                <a:solidFill>
                  <a:srgbClr val="FFFFFF"/>
                </a:solidFill>
                <a:latin typeface="Lato"/>
                <a:ea typeface="Lato"/>
                <a:cs typeface="Lato"/>
                <a:sym typeface="Lato"/>
              </a:rPr>
              <a:t>Submitted By:</a:t>
            </a:r>
            <a:endParaRPr i="1" sz="2400">
              <a:solidFill>
                <a:srgbClr val="FFFFFF"/>
              </a:solidFill>
              <a:latin typeface="Lato"/>
              <a:ea typeface="Lato"/>
              <a:cs typeface="Lato"/>
              <a:sym typeface="Lato"/>
            </a:endParaRPr>
          </a:p>
          <a:p>
            <a:pPr indent="0" lvl="0" marL="0" rtl="0" algn="l">
              <a:lnSpc>
                <a:spcPct val="115000"/>
              </a:lnSpc>
              <a:spcBef>
                <a:spcPts val="0"/>
              </a:spcBef>
              <a:spcAft>
                <a:spcPts val="0"/>
              </a:spcAft>
              <a:buNone/>
            </a:pPr>
            <a:r>
              <a:rPr i="1" lang="en" sz="2000">
                <a:solidFill>
                  <a:srgbClr val="FFFFFF"/>
                </a:solidFill>
              </a:rPr>
              <a:t>Abhishek Vishwakarma-IIT2017091</a:t>
            </a:r>
            <a:endParaRPr i="1" sz="2000">
              <a:solidFill>
                <a:srgbClr val="FFFFFF"/>
              </a:solidFill>
            </a:endParaRPr>
          </a:p>
          <a:p>
            <a:pPr indent="0" lvl="0" marL="0" rtl="0" algn="l">
              <a:lnSpc>
                <a:spcPct val="115000"/>
              </a:lnSpc>
              <a:spcBef>
                <a:spcPts val="0"/>
              </a:spcBef>
              <a:spcAft>
                <a:spcPts val="0"/>
              </a:spcAft>
              <a:buNone/>
            </a:pPr>
            <a:r>
              <a:rPr i="1" lang="en" sz="2000">
                <a:solidFill>
                  <a:srgbClr val="FFFFFF"/>
                </a:solidFill>
              </a:rPr>
              <a:t>Anuj Raj-IIT2017092        </a:t>
            </a:r>
            <a:endParaRPr i="1" sz="2000">
              <a:solidFill>
                <a:srgbClr val="FFFFFF"/>
              </a:solidFill>
            </a:endParaRPr>
          </a:p>
          <a:p>
            <a:pPr indent="0" lvl="0" marL="0" rtl="0" algn="l">
              <a:lnSpc>
                <a:spcPct val="115000"/>
              </a:lnSpc>
              <a:spcBef>
                <a:spcPts val="0"/>
              </a:spcBef>
              <a:spcAft>
                <a:spcPts val="0"/>
              </a:spcAft>
              <a:buNone/>
            </a:pPr>
            <a:r>
              <a:rPr i="1" lang="en" sz="2000">
                <a:solidFill>
                  <a:srgbClr val="FFFFFF"/>
                </a:solidFill>
              </a:rPr>
              <a:t>Kiran Kumar Datti-IIT2017094</a:t>
            </a:r>
            <a:endParaRPr i="1" sz="2000">
              <a:solidFill>
                <a:srgbClr val="FFFFFF"/>
              </a:solidFill>
            </a:endParaRPr>
          </a:p>
          <a:p>
            <a:pPr indent="0" lvl="0" marL="0" rtl="0" algn="l">
              <a:lnSpc>
                <a:spcPct val="115000"/>
              </a:lnSpc>
              <a:spcBef>
                <a:spcPts val="0"/>
              </a:spcBef>
              <a:spcAft>
                <a:spcPts val="0"/>
              </a:spcAft>
              <a:buNone/>
            </a:pPr>
            <a:r>
              <a:rPr i="1" lang="en" sz="2000">
                <a:solidFill>
                  <a:srgbClr val="FFFFFF"/>
                </a:solidFill>
              </a:rPr>
              <a:t>Jai Khurana-ISM2017006</a:t>
            </a:r>
            <a:endParaRPr i="1" sz="2000">
              <a:solidFill>
                <a:srgbClr val="FFFFFF"/>
              </a:solidFill>
            </a:endParaRPr>
          </a:p>
          <a:p>
            <a:pPr indent="0" lvl="0" marL="0" rtl="0" algn="l">
              <a:lnSpc>
                <a:spcPct val="115000"/>
              </a:lnSpc>
              <a:spcBef>
                <a:spcPts val="0"/>
              </a:spcBef>
              <a:spcAft>
                <a:spcPts val="0"/>
              </a:spcAft>
              <a:buNone/>
            </a:pPr>
            <a:r>
              <a:rPr i="1" lang="en" sz="2000">
                <a:solidFill>
                  <a:srgbClr val="FFFFFF"/>
                </a:solidFill>
              </a:rPr>
              <a:t>Nayan Agarwal-IWM2017501</a:t>
            </a:r>
            <a:endParaRPr i="1" sz="2000">
              <a:solidFill>
                <a:srgbClr val="FFFFFF"/>
              </a:solidFill>
              <a:latin typeface="Lato"/>
              <a:ea typeface="Lato"/>
              <a:cs typeface="Lato"/>
              <a:sym typeface="Lato"/>
            </a:endParaRPr>
          </a:p>
          <a:p>
            <a:pPr indent="0" lvl="0" marL="0" rtl="0" algn="l">
              <a:spcBef>
                <a:spcPts val="0"/>
              </a:spcBef>
              <a:spcAft>
                <a:spcPts val="0"/>
              </a:spcAft>
              <a:buNone/>
            </a:pPr>
            <a:r>
              <a:t/>
            </a:r>
            <a:endParaRPr sz="2400">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4"/>
          <p:cNvSpPr txBox="1"/>
          <p:nvPr>
            <p:ph type="title"/>
          </p:nvPr>
        </p:nvSpPr>
        <p:spPr>
          <a:xfrm>
            <a:off x="823850" y="520550"/>
            <a:ext cx="8199000" cy="431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Homogeneous Distributed Databases Management System</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In homogeneous distributed database, all sites have identical software and are aware of each other and agree to cooperate in processing user requests. Each site surrenders part of its autonomy in terms of right to change schema or software. A homogeneous DBMS appears to the user as a single system. The homogeneous system is much easier to design and manage. The following conditions must be satisfied for homogeneous database:</a:t>
            </a:r>
            <a:endParaRPr sz="18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120275" y="196975"/>
            <a:ext cx="8892900" cy="4825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1400">
              <a:latin typeface="Lato"/>
              <a:ea typeface="Lato"/>
              <a:cs typeface="Lato"/>
              <a:sym typeface="Lato"/>
            </a:endParaRPr>
          </a:p>
          <a:p>
            <a:pPr indent="0" lvl="0" marL="0" marR="0" rtl="0" algn="l">
              <a:lnSpc>
                <a:spcPct val="100000"/>
              </a:lnSpc>
              <a:spcBef>
                <a:spcPts val="0"/>
              </a:spcBef>
              <a:spcAft>
                <a:spcPts val="0"/>
              </a:spcAft>
              <a:buNone/>
            </a:pPr>
            <a:r>
              <a:rPr lang="en" sz="1800">
                <a:latin typeface="Lato"/>
                <a:ea typeface="Lato"/>
                <a:cs typeface="Lato"/>
                <a:sym typeface="Lato"/>
              </a:rPr>
              <a:t>         Heterogeneous DDBMS</a:t>
            </a:r>
            <a:endParaRPr sz="1800">
              <a:latin typeface="Lato"/>
              <a:ea typeface="Lato"/>
              <a:cs typeface="Lato"/>
              <a:sym typeface="Lato"/>
            </a:endParaRPr>
          </a:p>
          <a:p>
            <a:pPr indent="0" lvl="0" marL="0" marR="0" rtl="0" algn="l">
              <a:lnSpc>
                <a:spcPct val="100000"/>
              </a:lnSpc>
              <a:spcBef>
                <a:spcPts val="0"/>
              </a:spcBef>
              <a:spcAft>
                <a:spcPts val="0"/>
              </a:spcAft>
              <a:buNone/>
            </a:pPr>
            <a:r>
              <a:t/>
            </a:r>
            <a:endParaRPr sz="1400">
              <a:latin typeface="Lato"/>
              <a:ea typeface="Lato"/>
              <a:cs typeface="Lato"/>
              <a:sym typeface="Lato"/>
            </a:endParaRPr>
          </a:p>
          <a:p>
            <a:pPr indent="0" lvl="0" marL="0" marR="0" rtl="0" algn="l">
              <a:lnSpc>
                <a:spcPct val="100000"/>
              </a:lnSpc>
              <a:spcBef>
                <a:spcPts val="0"/>
              </a:spcBef>
              <a:spcAft>
                <a:spcPts val="0"/>
              </a:spcAft>
              <a:buNone/>
            </a:pPr>
            <a:r>
              <a:rPr lang="en" sz="1800">
                <a:latin typeface="Lato"/>
                <a:ea typeface="Lato"/>
                <a:cs typeface="Lato"/>
                <a:sym typeface="Lato"/>
              </a:rPr>
              <a:t>In a heterogeneous distributed database, different sites may use different schema and software. Difference in schema is a major problem for query processing and transaction processing. Sites may not be aware of each other and may provide only limited facilities for cooperation in transaction processing. In heterogeneous systems, different nodes may have different hardware &amp; software and data structures at various nodes or locations are also incompatible. Different computers and operating systems, database applications or data models may be used at each of the locations. For example, one location may have the latest relational database management technology, while another location may store data using conventional files or old version of database management system. Similarly, one location may have the Windows operating system, while another may have UNIX</a:t>
            </a:r>
            <a:endParaRPr sz="18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6"/>
          <p:cNvSpPr txBox="1"/>
          <p:nvPr>
            <p:ph type="title"/>
          </p:nvPr>
        </p:nvSpPr>
        <p:spPr>
          <a:xfrm>
            <a:off x="793225" y="207850"/>
            <a:ext cx="7298100" cy="5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Proposed </a:t>
            </a:r>
            <a:r>
              <a:rPr lang="en" sz="3000"/>
              <a:t>Methodology</a:t>
            </a:r>
            <a:endParaRPr sz="3000"/>
          </a:p>
        </p:txBody>
      </p:sp>
      <p:sp>
        <p:nvSpPr>
          <p:cNvPr id="238" name="Google Shape;238;p36"/>
          <p:cNvSpPr txBox="1"/>
          <p:nvPr>
            <p:ph type="title"/>
          </p:nvPr>
        </p:nvSpPr>
        <p:spPr>
          <a:xfrm>
            <a:off x="922950" y="856000"/>
            <a:ext cx="7298100" cy="5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Architecture</a:t>
            </a:r>
            <a:endParaRPr sz="3000"/>
          </a:p>
        </p:txBody>
      </p:sp>
      <p:pic>
        <p:nvPicPr>
          <p:cNvPr id="239" name="Google Shape;239;p36"/>
          <p:cNvPicPr preferRelativeResize="0"/>
          <p:nvPr/>
        </p:nvPicPr>
        <p:blipFill>
          <a:blip r:embed="rId3">
            <a:alphaModFix/>
          </a:blip>
          <a:stretch>
            <a:fillRect/>
          </a:stretch>
        </p:blipFill>
        <p:spPr>
          <a:xfrm>
            <a:off x="1800800" y="1504150"/>
            <a:ext cx="4994167" cy="3427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pic>
        <p:nvPicPr>
          <p:cNvPr id="244" name="Google Shape;244;p37"/>
          <p:cNvPicPr preferRelativeResize="0"/>
          <p:nvPr/>
        </p:nvPicPr>
        <p:blipFill>
          <a:blip r:embed="rId3">
            <a:alphaModFix/>
          </a:blip>
          <a:stretch>
            <a:fillRect/>
          </a:stretch>
        </p:blipFill>
        <p:spPr>
          <a:xfrm>
            <a:off x="1714025" y="1069550"/>
            <a:ext cx="6096000" cy="3429000"/>
          </a:xfrm>
          <a:prstGeom prst="rect">
            <a:avLst/>
          </a:prstGeom>
          <a:noFill/>
          <a:ln>
            <a:noFill/>
          </a:ln>
        </p:spPr>
      </p:pic>
      <p:sp>
        <p:nvSpPr>
          <p:cNvPr id="245" name="Google Shape;245;p37"/>
          <p:cNvSpPr txBox="1"/>
          <p:nvPr>
            <p:ph type="title"/>
          </p:nvPr>
        </p:nvSpPr>
        <p:spPr>
          <a:xfrm>
            <a:off x="799000" y="298275"/>
            <a:ext cx="7298100" cy="5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Architecture</a:t>
            </a:r>
            <a:endParaRPr sz="3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997300" y="397425"/>
            <a:ext cx="7298100" cy="5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ASSUMPTIONS and DETAILS</a:t>
            </a:r>
            <a:endParaRPr sz="3000"/>
          </a:p>
        </p:txBody>
      </p:sp>
      <p:sp>
        <p:nvSpPr>
          <p:cNvPr id="251" name="Google Shape;251;p38"/>
          <p:cNvSpPr txBox="1"/>
          <p:nvPr/>
        </p:nvSpPr>
        <p:spPr>
          <a:xfrm>
            <a:off x="607300" y="1301375"/>
            <a:ext cx="7907400" cy="347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rPr>
              <a:t>The master server never crashes (single point failure)</a:t>
            </a:r>
            <a:endParaRPr sz="1800">
              <a:solidFill>
                <a:srgbClr val="FFFFFF"/>
              </a:solidFill>
            </a:endParaRPr>
          </a:p>
          <a:p>
            <a:pPr indent="0" lvl="0" marL="0" rtl="0" algn="l">
              <a:lnSpc>
                <a:spcPct val="115000"/>
              </a:lnSpc>
              <a:spcBef>
                <a:spcPts val="0"/>
              </a:spcBef>
              <a:spcAft>
                <a:spcPts val="0"/>
              </a:spcAft>
              <a:buNone/>
            </a:pPr>
            <a:r>
              <a:rPr lang="en" sz="1800">
                <a:solidFill>
                  <a:srgbClr val="FFFFFF"/>
                </a:solidFill>
              </a:rPr>
              <a:t>➢ More than 2 servers are never down at any point of time (replication = 3)</a:t>
            </a:r>
            <a:endParaRPr sz="1800">
              <a:solidFill>
                <a:srgbClr val="FFFFFF"/>
              </a:solidFill>
            </a:endParaRPr>
          </a:p>
          <a:p>
            <a:pPr indent="0" lvl="0" marL="0" rtl="0" algn="l">
              <a:lnSpc>
                <a:spcPct val="115000"/>
              </a:lnSpc>
              <a:spcBef>
                <a:spcPts val="0"/>
              </a:spcBef>
              <a:spcAft>
                <a:spcPts val="0"/>
              </a:spcAft>
              <a:buNone/>
            </a:pPr>
            <a:r>
              <a:rPr lang="en" sz="1800">
                <a:solidFill>
                  <a:srgbClr val="FFFFFF"/>
                </a:solidFill>
              </a:rPr>
              <a:t>➢ Transaction handling is out of scope for this project</a:t>
            </a:r>
            <a:endParaRPr sz="1800">
              <a:solidFill>
                <a:srgbClr val="FFFFFF"/>
              </a:solidFill>
            </a:endParaRPr>
          </a:p>
          <a:p>
            <a:pPr indent="0" lvl="0" marL="0" rtl="0" algn="l">
              <a:lnSpc>
                <a:spcPct val="115000"/>
              </a:lnSpc>
              <a:spcBef>
                <a:spcPts val="0"/>
              </a:spcBef>
              <a:spcAft>
                <a:spcPts val="0"/>
              </a:spcAft>
              <a:buNone/>
            </a:pPr>
            <a:r>
              <a:rPr lang="en" sz="1800">
                <a:solidFill>
                  <a:srgbClr val="FFFFFF"/>
                </a:solidFill>
              </a:rPr>
              <a:t>➢ There may be a finite delay in message requests</a:t>
            </a:r>
            <a:endParaRPr sz="1800">
              <a:solidFill>
                <a:srgbClr val="FFFFFF"/>
              </a:solidFill>
            </a:endParaRPr>
          </a:p>
          <a:p>
            <a:pPr indent="0" lvl="0" marL="0" rtl="0" algn="l">
              <a:lnSpc>
                <a:spcPct val="115000"/>
              </a:lnSpc>
              <a:spcBef>
                <a:spcPts val="0"/>
              </a:spcBef>
              <a:spcAft>
                <a:spcPts val="0"/>
              </a:spcAft>
              <a:buNone/>
            </a:pPr>
            <a:r>
              <a:rPr lang="en" sz="1800">
                <a:solidFill>
                  <a:srgbClr val="FFFFFF"/>
                </a:solidFill>
              </a:rPr>
              <a:t>➢ There are no permanent crashes</a:t>
            </a:r>
            <a:endParaRPr sz="1800">
              <a:solidFill>
                <a:srgbClr val="FFFFFF"/>
              </a:solidFill>
            </a:endParaRPr>
          </a:p>
          <a:p>
            <a:pPr indent="0" lvl="0" marL="0" rtl="0" algn="l">
              <a:lnSpc>
                <a:spcPct val="115000"/>
              </a:lnSpc>
              <a:spcBef>
                <a:spcPts val="0"/>
              </a:spcBef>
              <a:spcAft>
                <a:spcPts val="0"/>
              </a:spcAft>
              <a:buNone/>
            </a:pPr>
            <a:r>
              <a:rPr lang="en" sz="1800">
                <a:solidFill>
                  <a:srgbClr val="FFFFFF"/>
                </a:solidFill>
              </a:rPr>
              <a:t>➢ There are at least 3 databases available (active) at any point of time</a:t>
            </a:r>
            <a:endParaRPr sz="1800">
              <a:solidFill>
                <a:srgbClr val="FFFFFF"/>
              </a:solidFill>
            </a:endParaRPr>
          </a:p>
          <a:p>
            <a:pPr indent="0" lvl="0" marL="0" rtl="0" algn="l">
              <a:lnSpc>
                <a:spcPct val="115000"/>
              </a:lnSpc>
              <a:spcBef>
                <a:spcPts val="0"/>
              </a:spcBef>
              <a:spcAft>
                <a:spcPts val="0"/>
              </a:spcAft>
              <a:buNone/>
            </a:pPr>
            <a:r>
              <a:rPr lang="en" sz="1800">
                <a:solidFill>
                  <a:srgbClr val="FFFFFF"/>
                </a:solidFill>
              </a:rPr>
              <a:t>➢  Primary server may not crash while waiting for response  </a:t>
            </a:r>
            <a:endParaRPr sz="1800">
              <a:solidFill>
                <a:srgbClr val="FFFFFF"/>
              </a:solidFill>
            </a:endParaRPr>
          </a:p>
          <a:p>
            <a:pPr indent="0" lvl="0" marL="0" rtl="0" algn="l">
              <a:lnSpc>
                <a:spcPct val="115000"/>
              </a:lnSpc>
              <a:spcBef>
                <a:spcPts val="0"/>
              </a:spcBef>
              <a:spcAft>
                <a:spcPts val="0"/>
              </a:spcAft>
              <a:buNone/>
            </a:pPr>
            <a:r>
              <a:rPr lang="en" sz="1800">
                <a:solidFill>
                  <a:srgbClr val="FFFFFF"/>
                </a:solidFill>
              </a:rPr>
              <a:t>➢ There is a single master server and 8 data servers</a:t>
            </a:r>
            <a:endParaRPr sz="1800">
              <a:solidFill>
                <a:srgbClr val="FFFFFF"/>
              </a:solidFill>
            </a:endParaRPr>
          </a:p>
          <a:p>
            <a:pPr indent="0" lvl="0" marL="0" rtl="0" algn="l">
              <a:lnSpc>
                <a:spcPct val="115000"/>
              </a:lnSpc>
              <a:spcBef>
                <a:spcPts val="0"/>
              </a:spcBef>
              <a:spcAft>
                <a:spcPts val="0"/>
              </a:spcAft>
              <a:buNone/>
            </a:pPr>
            <a:r>
              <a:rPr lang="en" sz="1800">
                <a:solidFill>
                  <a:srgbClr val="FFFFFF"/>
                </a:solidFill>
              </a:rPr>
              <a:t>➢ Heartbeat rate can be changed by the admin</a:t>
            </a:r>
            <a:endParaRPr sz="1800">
              <a:solidFill>
                <a:srgbClr val="FFFFFF"/>
              </a:solidFill>
            </a:endParaRPr>
          </a:p>
          <a:p>
            <a:pPr indent="0" lvl="0" marL="0" rtl="0" algn="l">
              <a:lnSpc>
                <a:spcPct val="115000"/>
              </a:lnSpc>
              <a:spcBef>
                <a:spcPts val="0"/>
              </a:spcBef>
              <a:spcAft>
                <a:spcPts val="0"/>
              </a:spcAft>
              <a:buNone/>
            </a:pPr>
            <a:r>
              <a:rPr lang="en" sz="1800">
                <a:solidFill>
                  <a:srgbClr val="FFFFFF"/>
                </a:solidFill>
              </a:rPr>
              <a:t>➢ New databases can be added only by the superuser</a:t>
            </a:r>
            <a:endParaRPr sz="1800">
              <a:solidFill>
                <a:srgbClr val="FFFFFF"/>
              </a:solidFill>
            </a:endParaRPr>
          </a:p>
          <a:p>
            <a:pPr indent="0" lvl="0" marL="0" rtl="0" algn="l">
              <a:lnSpc>
                <a:spcPct val="115000"/>
              </a:lnSpc>
              <a:spcBef>
                <a:spcPts val="0"/>
              </a:spcBef>
              <a:spcAft>
                <a:spcPts val="0"/>
              </a:spcAft>
              <a:buNone/>
            </a:pPr>
            <a:r>
              <a:rPr lang="en" sz="1800">
                <a:solidFill>
                  <a:srgbClr val="FFFFFF"/>
                </a:solidFill>
              </a:rPr>
              <a:t>➢ Replication factor is set to 3, i.e 3 copies of any data are stored. </a:t>
            </a:r>
            <a:endParaRPr sz="1800">
              <a:solidFill>
                <a:srgbClr val="FFFFFF"/>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9"/>
          <p:cNvSpPr txBox="1"/>
          <p:nvPr/>
        </p:nvSpPr>
        <p:spPr>
          <a:xfrm>
            <a:off x="1202225" y="1375725"/>
            <a:ext cx="7151400" cy="321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rPr>
              <a:t>These are possibilities of write request: </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Request received at master  </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Request received at active data server  </a:t>
            </a:r>
            <a:endParaRPr sz="1800">
              <a:solidFill>
                <a:srgbClr val="FFFFFF"/>
              </a:solidFill>
            </a:endParaRPr>
          </a:p>
          <a:p>
            <a:pPr indent="0" lvl="0" marL="0" rtl="0" algn="l">
              <a:lnSpc>
                <a:spcPct val="115000"/>
              </a:lnSpc>
              <a:spcBef>
                <a:spcPts val="0"/>
              </a:spcBef>
              <a:spcAft>
                <a:spcPts val="0"/>
              </a:spcAft>
              <a:buNone/>
            </a:pPr>
            <a:r>
              <a:t/>
            </a:r>
            <a:endParaRPr sz="1800">
              <a:solidFill>
                <a:srgbClr val="FFFFFF"/>
              </a:solidFill>
            </a:endParaRPr>
          </a:p>
          <a:p>
            <a:pPr indent="0" lvl="0" marL="0" rtl="0" algn="l">
              <a:lnSpc>
                <a:spcPct val="115000"/>
              </a:lnSpc>
              <a:spcBef>
                <a:spcPts val="0"/>
              </a:spcBef>
              <a:spcAft>
                <a:spcPts val="0"/>
              </a:spcAft>
              <a:buNone/>
            </a:pPr>
            <a:r>
              <a:rPr lang="en" sz="1800">
                <a:solidFill>
                  <a:srgbClr val="FFFFFF"/>
                </a:solidFill>
              </a:rPr>
              <a:t>Handling Write Request received at master:</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Master forwards the request until 3 data servers respond positive  </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Assign “primary” to one of the 3 servers and “secondary” to the other 2  </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Returns status = 200 OK (positive) to the client  </a:t>
            </a:r>
            <a:endParaRPr sz="1800">
              <a:solidFill>
                <a:srgbClr val="FFFFFF"/>
              </a:solidFill>
            </a:endParaRPr>
          </a:p>
          <a:p>
            <a:pPr indent="0" lvl="0" marL="0" rtl="0" algn="l">
              <a:lnSpc>
                <a:spcPct val="115000"/>
              </a:lnSpc>
              <a:spcBef>
                <a:spcPts val="0"/>
              </a:spcBef>
              <a:spcAft>
                <a:spcPts val="0"/>
              </a:spcAft>
              <a:buNone/>
            </a:pPr>
            <a:r>
              <a:t/>
            </a:r>
            <a:endParaRPr sz="1200"/>
          </a:p>
          <a:p>
            <a:pPr indent="0" lvl="0" marL="0" rtl="0" algn="l">
              <a:spcBef>
                <a:spcPts val="0"/>
              </a:spcBef>
              <a:spcAft>
                <a:spcPts val="0"/>
              </a:spcAft>
              <a:buNone/>
            </a:pPr>
            <a:r>
              <a:t/>
            </a:r>
            <a:endParaRPr b="1" i="1" sz="1800">
              <a:solidFill>
                <a:srgbClr val="FFFFFF"/>
              </a:solidFill>
            </a:endParaRPr>
          </a:p>
        </p:txBody>
      </p:sp>
      <p:sp>
        <p:nvSpPr>
          <p:cNvPr id="257" name="Google Shape;257;p39"/>
          <p:cNvSpPr txBox="1"/>
          <p:nvPr>
            <p:ph type="title"/>
          </p:nvPr>
        </p:nvSpPr>
        <p:spPr>
          <a:xfrm>
            <a:off x="1128875" y="447025"/>
            <a:ext cx="7298100" cy="5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Handling Writes</a:t>
            </a:r>
            <a:endParaRPr sz="3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40"/>
          <p:cNvSpPr txBox="1"/>
          <p:nvPr>
            <p:ph idx="1" type="body"/>
          </p:nvPr>
        </p:nvSpPr>
        <p:spPr>
          <a:xfrm>
            <a:off x="1322275" y="134447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rial"/>
                <a:ea typeface="Arial"/>
                <a:cs typeface="Arial"/>
                <a:sym typeface="Arial"/>
              </a:rPr>
              <a:t>Handling Write Request received at active data server:</a:t>
            </a:r>
            <a:endParaRPr sz="1800">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Request forwarded by master</a:t>
            </a:r>
            <a:endParaRPr sz="1800">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Write data</a:t>
            </a:r>
            <a:endParaRPr sz="1800">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Response status = 200 OK to the master, if successful</a:t>
            </a:r>
            <a:endParaRPr sz="1800">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Response status = 404 BAD REQUEST (or any other relevant status), if unsuccessful</a:t>
            </a:r>
            <a:endParaRPr sz="1800">
              <a:solidFill>
                <a:srgbClr val="FFFFFF"/>
              </a:solidFill>
              <a:latin typeface="Arial"/>
              <a:ea typeface="Arial"/>
              <a:cs typeface="Arial"/>
              <a:sym typeface="Arial"/>
            </a:endParaRPr>
          </a:p>
          <a:p>
            <a:pPr indent="0" lvl="0" marL="0" rtl="0" algn="l">
              <a:spcBef>
                <a:spcPts val="0"/>
              </a:spcBef>
              <a:spcAft>
                <a:spcPts val="0"/>
              </a:spcAft>
              <a:buNone/>
            </a:pPr>
            <a:r>
              <a:rPr lang="en" sz="1800">
                <a:latin typeface="Arial"/>
                <a:ea typeface="Arial"/>
                <a:cs typeface="Arial"/>
                <a:sym typeface="Arial"/>
              </a:rPr>
              <a:t>To create a new record, we need to select 3 active machines and insert data into them. Also, we name one of them as primary.</a:t>
            </a:r>
            <a:endParaRPr sz="1800">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1"/>
          <p:cNvSpPr txBox="1"/>
          <p:nvPr/>
        </p:nvSpPr>
        <p:spPr>
          <a:xfrm>
            <a:off x="260275" y="1375725"/>
            <a:ext cx="8093400" cy="3210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Char char="●"/>
            </a:pPr>
            <a:r>
              <a:rPr lang="en" sz="1800">
                <a:solidFill>
                  <a:srgbClr val="FFFFFF"/>
                </a:solidFill>
              </a:rPr>
              <a:t>Updates need to be consistent, meaning all the data servers should have the same updated record. As soon as the master receives the request for update, it forwards it to the primary data server of that record. It is the primary data servers' duty to update the remaining 2 secondary servers. This technique would help to reduce the load on the master. If it happens that any of the secondary data servers is down, then the primary informs the master regarding the pending update. The master later updates the record when the secondary server becomes active again. If it happens that the primary itself is down, then the master simple chooses a new primary and makes the current one a secondary</a:t>
            </a:r>
            <a:endParaRPr sz="1800">
              <a:solidFill>
                <a:srgbClr val="FFFFFF"/>
              </a:solidFill>
            </a:endParaRPr>
          </a:p>
          <a:p>
            <a:pPr indent="0" lvl="0" marL="0" rtl="0" algn="l">
              <a:lnSpc>
                <a:spcPct val="115000"/>
              </a:lnSpc>
              <a:spcBef>
                <a:spcPts val="0"/>
              </a:spcBef>
              <a:spcAft>
                <a:spcPts val="0"/>
              </a:spcAft>
              <a:buNone/>
            </a:pPr>
            <a:r>
              <a:t/>
            </a:r>
            <a:endParaRPr sz="1200"/>
          </a:p>
          <a:p>
            <a:pPr indent="0" lvl="0" marL="0" rtl="0" algn="l">
              <a:spcBef>
                <a:spcPts val="0"/>
              </a:spcBef>
              <a:spcAft>
                <a:spcPts val="0"/>
              </a:spcAft>
              <a:buNone/>
            </a:pPr>
            <a:r>
              <a:t/>
            </a:r>
            <a:endParaRPr b="1" i="1" sz="1800">
              <a:solidFill>
                <a:srgbClr val="FFFFFF"/>
              </a:solidFill>
            </a:endParaRPr>
          </a:p>
        </p:txBody>
      </p:sp>
      <p:sp>
        <p:nvSpPr>
          <p:cNvPr id="268" name="Google Shape;268;p41"/>
          <p:cNvSpPr txBox="1"/>
          <p:nvPr>
            <p:ph type="title"/>
          </p:nvPr>
        </p:nvSpPr>
        <p:spPr>
          <a:xfrm>
            <a:off x="1128875" y="447025"/>
            <a:ext cx="7298100" cy="5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Handling Updates</a:t>
            </a:r>
            <a:endParaRPr sz="3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2"/>
          <p:cNvSpPr txBox="1"/>
          <p:nvPr>
            <p:ph idx="1" type="body"/>
          </p:nvPr>
        </p:nvSpPr>
        <p:spPr>
          <a:xfrm>
            <a:off x="1309875" y="1233975"/>
            <a:ext cx="7675800" cy="358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rial"/>
                <a:ea typeface="Arial"/>
                <a:cs typeface="Arial"/>
                <a:sym typeface="Arial"/>
              </a:rPr>
              <a:t>These are possibilities of Update request: </a:t>
            </a:r>
            <a:endParaRPr sz="1800">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Request received at master  </a:t>
            </a:r>
            <a:endParaRPr sz="1800">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Request received at primary server </a:t>
            </a:r>
            <a:endParaRPr sz="1800">
              <a:solidFill>
                <a:srgbClr val="FFFFFF"/>
              </a:solidFill>
              <a:latin typeface="Arial"/>
              <a:ea typeface="Arial"/>
              <a:cs typeface="Arial"/>
              <a:sym typeface="Arial"/>
            </a:endParaRPr>
          </a:p>
          <a:p>
            <a:pPr indent="0" lvl="0" marL="0" rtl="0" algn="l">
              <a:spcBef>
                <a:spcPts val="0"/>
              </a:spcBef>
              <a:spcAft>
                <a:spcPts val="0"/>
              </a:spcAft>
              <a:buNone/>
            </a:pPr>
            <a:r>
              <a:t/>
            </a:r>
            <a:endParaRPr sz="1800">
              <a:solidFill>
                <a:srgbClr val="FFFFFF"/>
              </a:solidFill>
              <a:latin typeface="Arial"/>
              <a:ea typeface="Arial"/>
              <a:cs typeface="Arial"/>
              <a:sym typeface="Arial"/>
            </a:endParaRPr>
          </a:p>
          <a:p>
            <a:pPr indent="0" lvl="0" marL="0" rtl="0" algn="l">
              <a:spcBef>
                <a:spcPts val="0"/>
              </a:spcBef>
              <a:spcAft>
                <a:spcPts val="0"/>
              </a:spcAft>
              <a:buNone/>
            </a:pPr>
            <a:r>
              <a:rPr lang="en" sz="1800">
                <a:solidFill>
                  <a:srgbClr val="FFFFFF"/>
                </a:solidFill>
                <a:latin typeface="Arial"/>
                <a:ea typeface="Arial"/>
                <a:cs typeface="Arial"/>
                <a:sym typeface="Arial"/>
              </a:rPr>
              <a:t>Handling Update Request received at master:</a:t>
            </a:r>
            <a:endParaRPr sz="1800">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Figure out the primary database and secondary databases</a:t>
            </a:r>
            <a:endParaRPr sz="1800">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If primary is not active, make any of the active secondary server primary</a:t>
            </a:r>
            <a:endParaRPr sz="1800">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Forward update request to the primary and wait for response  </a:t>
            </a:r>
            <a:endParaRPr sz="1800">
              <a:solidFill>
                <a:srgbClr val="FFFFFF"/>
              </a:solidFill>
              <a:latin typeface="Arial"/>
              <a:ea typeface="Arial"/>
              <a:cs typeface="Arial"/>
              <a:sym typeface="Arial"/>
            </a:endParaRPr>
          </a:p>
          <a:p>
            <a:pPr indent="0" lvl="0" marL="0" rtl="0" algn="l">
              <a:spcBef>
                <a:spcPts val="0"/>
              </a:spcBef>
              <a:spcAft>
                <a:spcPts val="0"/>
              </a:spcAft>
              <a:buNone/>
            </a:pPr>
            <a:r>
              <a:t/>
            </a:r>
            <a:endParaRPr sz="1800">
              <a:solidFill>
                <a:srgbClr val="FFFFFF"/>
              </a:solidFill>
              <a:latin typeface="Arial"/>
              <a:ea typeface="Arial"/>
              <a:cs typeface="Arial"/>
              <a:sym typeface="Arial"/>
            </a:endParaRPr>
          </a:p>
          <a:p>
            <a:pPr indent="0" lvl="0" marL="457200" rtl="0" algn="l">
              <a:spcBef>
                <a:spcPts val="0"/>
              </a:spcBef>
              <a:spcAft>
                <a:spcPts val="1600"/>
              </a:spcAft>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3"/>
          <p:cNvSpPr txBox="1"/>
          <p:nvPr>
            <p:ph idx="1" type="body"/>
          </p:nvPr>
        </p:nvSpPr>
        <p:spPr>
          <a:xfrm>
            <a:off x="1297500" y="1487275"/>
            <a:ext cx="7539300" cy="299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rial"/>
                <a:ea typeface="Arial"/>
                <a:cs typeface="Arial"/>
                <a:sym typeface="Arial"/>
              </a:rPr>
              <a:t>Handling Update </a:t>
            </a:r>
            <a:r>
              <a:rPr lang="en" sz="1800">
                <a:solidFill>
                  <a:srgbClr val="FFFFFF"/>
                </a:solidFill>
                <a:latin typeface="Arial"/>
                <a:ea typeface="Arial"/>
                <a:cs typeface="Arial"/>
                <a:sym typeface="Arial"/>
              </a:rPr>
              <a:t>Request received primary server:</a:t>
            </a:r>
            <a:endParaRPr sz="1800">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Write data</a:t>
            </a:r>
            <a:endParaRPr sz="1800">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 Forward the request to the secondary servers</a:t>
            </a:r>
            <a:endParaRPr sz="1800">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Return relevant response</a:t>
            </a:r>
            <a:endParaRPr sz="1800">
              <a:solidFill>
                <a:srgbClr val="FFFFFF"/>
              </a:solidFill>
              <a:latin typeface="Arial"/>
              <a:ea typeface="Arial"/>
              <a:cs typeface="Arial"/>
              <a:sym typeface="Arial"/>
            </a:endParaRPr>
          </a:p>
          <a:p>
            <a:pPr indent="-342900" lvl="1" marL="914400" rtl="0" algn="l">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 All OK</a:t>
            </a:r>
            <a:endParaRPr sz="1800">
              <a:solidFill>
                <a:srgbClr val="FFFFFF"/>
              </a:solidFill>
              <a:latin typeface="Arial"/>
              <a:ea typeface="Arial"/>
              <a:cs typeface="Arial"/>
              <a:sym typeface="Arial"/>
            </a:endParaRPr>
          </a:p>
          <a:p>
            <a:pPr indent="-342900" lvl="1" marL="914400" rtl="0" algn="l">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Any DB not updated? </a:t>
            </a:r>
            <a:endParaRPr sz="18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598325" y="371825"/>
            <a:ext cx="4587000" cy="67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i="1" lang="en" sz="2400"/>
              <a:t>Introduction</a:t>
            </a:r>
            <a:endParaRPr b="1" i="1" sz="2400"/>
          </a:p>
        </p:txBody>
      </p:sp>
      <p:sp>
        <p:nvSpPr>
          <p:cNvPr id="186" name="Google Shape;186;p26"/>
          <p:cNvSpPr txBox="1"/>
          <p:nvPr/>
        </p:nvSpPr>
        <p:spPr>
          <a:xfrm>
            <a:off x="553550" y="1189125"/>
            <a:ext cx="8320500" cy="323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rPr>
              <a:t>With the ever-growing technological expansion of the world, distributed systems are becoming more and more widespread. They are a vast and complex field of study in computer science. A distributed system in its most simplest definition is a group of computers working together to appear as a single computer to the end-user. These machines have a shared state, operate concurrently and can fail independently without affecting the whole system’s uptime. For us to distribute this database system, we’d need to have this database run on multiple machines at the same time.</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4"/>
          <p:cNvSpPr txBox="1"/>
          <p:nvPr>
            <p:ph type="title"/>
          </p:nvPr>
        </p:nvSpPr>
        <p:spPr>
          <a:xfrm>
            <a:off x="1371625" y="781675"/>
            <a:ext cx="7298100" cy="5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Handling Reads</a:t>
            </a:r>
            <a:endParaRPr sz="3000"/>
          </a:p>
        </p:txBody>
      </p:sp>
      <p:sp>
        <p:nvSpPr>
          <p:cNvPr id="284" name="Google Shape;284;p44"/>
          <p:cNvSpPr txBox="1"/>
          <p:nvPr/>
        </p:nvSpPr>
        <p:spPr>
          <a:xfrm>
            <a:off x="1439875" y="1759950"/>
            <a:ext cx="7161600" cy="303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rPr>
              <a:t>To fetch any record, we iterate through the active data servers and try to get the required record. We return it to the user as soon as we get it from the database.</a:t>
            </a:r>
            <a:endParaRPr sz="1800">
              <a:solidFill>
                <a:srgbClr val="FFFFFF"/>
              </a:solidFill>
            </a:endParaRPr>
          </a:p>
          <a:p>
            <a:pPr indent="0" lvl="0" marL="0" rtl="0" algn="l">
              <a:lnSpc>
                <a:spcPct val="115000"/>
              </a:lnSpc>
              <a:spcBef>
                <a:spcPts val="0"/>
              </a:spcBef>
              <a:spcAft>
                <a:spcPts val="0"/>
              </a:spcAft>
              <a:buNone/>
            </a:pPr>
            <a:r>
              <a:rPr lang="en" sz="1800">
                <a:solidFill>
                  <a:srgbClr val="FFFFFF"/>
                </a:solidFill>
              </a:rPr>
              <a:t>These are possibilities of read request: </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Request received at master server </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Request received at Data Server </a:t>
            </a:r>
            <a:endParaRPr sz="1800">
              <a:solidFill>
                <a:srgbClr val="FFFFFF"/>
              </a:solidFill>
            </a:endParaRPr>
          </a:p>
          <a:p>
            <a:pPr indent="0" lvl="0" marL="0" rtl="0" algn="l">
              <a:lnSpc>
                <a:spcPct val="115000"/>
              </a:lnSpc>
              <a:spcBef>
                <a:spcPts val="0"/>
              </a:spcBef>
              <a:spcAft>
                <a:spcPts val="0"/>
              </a:spcAft>
              <a:buNone/>
            </a:pPr>
            <a:r>
              <a:t/>
            </a:r>
            <a:endParaRPr sz="1800">
              <a:solidFill>
                <a:srgbClr val="FFFFFF"/>
              </a:solidFill>
            </a:endParaRPr>
          </a:p>
          <a:p>
            <a:pPr indent="0" lvl="0" marL="0" rtl="0" algn="l">
              <a:lnSpc>
                <a:spcPct val="115000"/>
              </a:lnSpc>
              <a:spcBef>
                <a:spcPts val="0"/>
              </a:spcBef>
              <a:spcAft>
                <a:spcPts val="0"/>
              </a:spcAft>
              <a:buNone/>
            </a:pPr>
            <a:r>
              <a:t/>
            </a:r>
            <a:endParaRPr sz="1800"/>
          </a:p>
          <a:p>
            <a:pPr indent="0" lvl="0" marL="0" rtl="0" algn="l">
              <a:spcBef>
                <a:spcPts val="0"/>
              </a:spcBef>
              <a:spcAft>
                <a:spcPts val="0"/>
              </a:spcAft>
              <a:buNone/>
            </a:pPr>
            <a:r>
              <a:t/>
            </a:r>
            <a:endParaRPr b="1" i="1" sz="1800">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5"/>
          <p:cNvSpPr txBox="1"/>
          <p:nvPr>
            <p:ph idx="1" type="body"/>
          </p:nvPr>
        </p:nvSpPr>
        <p:spPr>
          <a:xfrm>
            <a:off x="1297500" y="1487275"/>
            <a:ext cx="7539300" cy="299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rial"/>
                <a:ea typeface="Arial"/>
                <a:cs typeface="Arial"/>
                <a:sym typeface="Arial"/>
              </a:rPr>
              <a:t>Request received at master server:</a:t>
            </a:r>
            <a:endParaRPr sz="1800">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 Forward request one after another to all active databases (or just 3, depends on the situation)</a:t>
            </a:r>
            <a:endParaRPr sz="1800">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Return as soon as any one responds</a:t>
            </a:r>
            <a:endParaRPr sz="1800">
              <a:solidFill>
                <a:srgbClr val="FFFFFF"/>
              </a:solidFill>
              <a:latin typeface="Arial"/>
              <a:ea typeface="Arial"/>
              <a:cs typeface="Arial"/>
              <a:sym typeface="Arial"/>
            </a:endParaRPr>
          </a:p>
          <a:p>
            <a:pPr indent="0" lvl="0" marL="0" rtl="0" algn="l">
              <a:spcBef>
                <a:spcPts val="0"/>
              </a:spcBef>
              <a:spcAft>
                <a:spcPts val="0"/>
              </a:spcAft>
              <a:buNone/>
            </a:pPr>
            <a:r>
              <a:rPr lang="en" sz="1800">
                <a:solidFill>
                  <a:srgbClr val="FFFFFF"/>
                </a:solidFill>
                <a:latin typeface="Arial"/>
                <a:ea typeface="Arial"/>
                <a:cs typeface="Arial"/>
                <a:sym typeface="Arial"/>
              </a:rPr>
              <a:t>Request received at Data Server:</a:t>
            </a:r>
            <a:endParaRPr sz="1800">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Return status along with requested data  </a:t>
            </a:r>
            <a:endParaRPr sz="1800">
              <a:solidFill>
                <a:srgbClr val="FFFFFF"/>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6"/>
          <p:cNvSpPr txBox="1"/>
          <p:nvPr/>
        </p:nvSpPr>
        <p:spPr>
          <a:xfrm>
            <a:off x="1202225" y="1375725"/>
            <a:ext cx="7151400" cy="3210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sz="1800">
                <a:solidFill>
                  <a:srgbClr val="FFFFFF"/>
                </a:solidFill>
              </a:rPr>
              <a:t>The master pings all data servers periodically to check which ones are crashed and which ones are active. The time period can be altered and set in the application by the admin.</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 A parallel thread manages heartbeat requests along with the running masterserver.</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 Sends request to all registered data servers and marks their status.</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Recommended to have heartbeat below 10 seconds, else user has to wait long to update data (receives Internal Error)</a:t>
            </a:r>
            <a:endParaRPr b="1" i="1" sz="1800">
              <a:solidFill>
                <a:srgbClr val="FFFFFF"/>
              </a:solidFill>
            </a:endParaRPr>
          </a:p>
        </p:txBody>
      </p:sp>
      <p:sp>
        <p:nvSpPr>
          <p:cNvPr id="295" name="Google Shape;295;p46"/>
          <p:cNvSpPr txBox="1"/>
          <p:nvPr>
            <p:ph type="title"/>
          </p:nvPr>
        </p:nvSpPr>
        <p:spPr>
          <a:xfrm>
            <a:off x="1128875" y="447025"/>
            <a:ext cx="7298100" cy="5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HeartBeat</a:t>
            </a:r>
            <a:endParaRPr sz="3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7"/>
          <p:cNvSpPr txBox="1"/>
          <p:nvPr/>
        </p:nvSpPr>
        <p:spPr>
          <a:xfrm>
            <a:off x="1202225" y="1375725"/>
            <a:ext cx="7151400" cy="321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rPr>
              <a:t>As already mentioned in assumptions, the primary data server may not crash while waiting for a response.</a:t>
            </a:r>
            <a:endParaRPr sz="1800">
              <a:solidFill>
                <a:srgbClr val="FFFFFF"/>
              </a:solidFill>
            </a:endParaRPr>
          </a:p>
          <a:p>
            <a:pPr indent="0" lvl="0" marL="0" rtl="0" algn="l">
              <a:lnSpc>
                <a:spcPct val="115000"/>
              </a:lnSpc>
              <a:spcBef>
                <a:spcPts val="0"/>
              </a:spcBef>
              <a:spcAft>
                <a:spcPts val="0"/>
              </a:spcAft>
              <a:buNone/>
            </a:pPr>
            <a:r>
              <a:rPr lang="en" sz="1800">
                <a:solidFill>
                  <a:srgbClr val="FFFFFF"/>
                </a:solidFill>
              </a:rPr>
              <a:t>Consider the following cases:</a:t>
            </a:r>
            <a:endParaRPr sz="1800">
              <a:solidFill>
                <a:srgbClr val="FFFFFF"/>
              </a:solidFill>
            </a:endParaRPr>
          </a:p>
          <a:p>
            <a:pPr indent="0" lvl="0" marL="0" rtl="0" algn="l">
              <a:lnSpc>
                <a:spcPct val="115000"/>
              </a:lnSpc>
              <a:spcBef>
                <a:spcPts val="0"/>
              </a:spcBef>
              <a:spcAft>
                <a:spcPts val="0"/>
              </a:spcAft>
              <a:buNone/>
            </a:pPr>
            <a:r>
              <a:t/>
            </a:r>
            <a:endParaRPr sz="1800">
              <a:solidFill>
                <a:srgbClr val="FFFFFF"/>
              </a:solidFill>
            </a:endParaRPr>
          </a:p>
          <a:p>
            <a:pPr indent="0" lvl="0" marL="0" rtl="0" algn="l">
              <a:lnSpc>
                <a:spcPct val="115000"/>
              </a:lnSpc>
              <a:spcBef>
                <a:spcPts val="0"/>
              </a:spcBef>
              <a:spcAft>
                <a:spcPts val="0"/>
              </a:spcAft>
              <a:buNone/>
            </a:pPr>
            <a:r>
              <a:rPr b="1" lang="en" sz="1800">
                <a:solidFill>
                  <a:srgbClr val="FFFFFF"/>
                </a:solidFill>
              </a:rPr>
              <a:t>Case1</a:t>
            </a:r>
            <a:r>
              <a:rPr lang="en" sz="1800">
                <a:solidFill>
                  <a:srgbClr val="FFFFFF"/>
                </a:solidFill>
              </a:rPr>
              <a:t>: At Master</a:t>
            </a:r>
            <a:endParaRPr sz="1800">
              <a:solidFill>
                <a:srgbClr val="FFFFFF"/>
              </a:solidFill>
            </a:endParaRPr>
          </a:p>
          <a:p>
            <a:pPr indent="-342900" lvl="0" marL="457200" rtl="0" algn="l">
              <a:lnSpc>
                <a:spcPct val="115000"/>
              </a:lnSpc>
              <a:spcBef>
                <a:spcPts val="0"/>
              </a:spcBef>
              <a:spcAft>
                <a:spcPts val="0"/>
              </a:spcAft>
              <a:buClr>
                <a:srgbClr val="FFFFFF"/>
              </a:buClr>
              <a:buSzPts val="1800"/>
              <a:buAutoNum type="arabicPeriod"/>
            </a:pPr>
            <a:r>
              <a:rPr lang="en" sz="1800">
                <a:solidFill>
                  <a:srgbClr val="FFFFFF"/>
                </a:solidFill>
              </a:rPr>
              <a:t>Make sure primary is active</a:t>
            </a:r>
            <a:endParaRPr sz="1800">
              <a:solidFill>
                <a:srgbClr val="FFFFFF"/>
              </a:solidFill>
            </a:endParaRPr>
          </a:p>
          <a:p>
            <a:pPr indent="-342900" lvl="0" marL="457200" rtl="0" algn="l">
              <a:lnSpc>
                <a:spcPct val="115000"/>
              </a:lnSpc>
              <a:spcBef>
                <a:spcPts val="0"/>
              </a:spcBef>
              <a:spcAft>
                <a:spcPts val="0"/>
              </a:spcAft>
              <a:buClr>
                <a:srgbClr val="FFFFFF"/>
              </a:buClr>
              <a:buSzPts val="1800"/>
              <a:buAutoNum type="arabicPeriod"/>
            </a:pPr>
            <a:r>
              <a:rPr lang="en" sz="1800">
                <a:solidFill>
                  <a:srgbClr val="FFFFFF"/>
                </a:solidFill>
              </a:rPr>
              <a:t> Forward update request to primary</a:t>
            </a:r>
            <a:endParaRPr sz="1800">
              <a:solidFill>
                <a:srgbClr val="FFFFFF"/>
              </a:solidFill>
            </a:endParaRPr>
          </a:p>
          <a:p>
            <a:pPr indent="0" lvl="0" marL="0" rtl="0" algn="l">
              <a:lnSpc>
                <a:spcPct val="115000"/>
              </a:lnSpc>
              <a:spcBef>
                <a:spcPts val="0"/>
              </a:spcBef>
              <a:spcAft>
                <a:spcPts val="0"/>
              </a:spcAft>
              <a:buNone/>
            </a:pPr>
            <a:r>
              <a:rPr lang="en" sz="1800">
                <a:solidFill>
                  <a:srgbClr val="FFFFFF"/>
                </a:solidFill>
              </a:rPr>
              <a:t>In case 1 if the primary server crashed in between steps 1 and 2 then the user receives a message - “Internal Error”.</a:t>
            </a:r>
            <a:endParaRPr sz="1800">
              <a:solidFill>
                <a:srgbClr val="FFFFFF"/>
              </a:solidFill>
            </a:endParaRPr>
          </a:p>
          <a:p>
            <a:pPr indent="0" lvl="0" marL="0" rtl="0" algn="l">
              <a:lnSpc>
                <a:spcPct val="115000"/>
              </a:lnSpc>
              <a:spcBef>
                <a:spcPts val="0"/>
              </a:spcBef>
              <a:spcAft>
                <a:spcPts val="0"/>
              </a:spcAft>
              <a:buNone/>
            </a:pPr>
            <a:r>
              <a:t/>
            </a:r>
            <a:endParaRPr sz="1800">
              <a:solidFill>
                <a:srgbClr val="FFFFFF"/>
              </a:solidFill>
            </a:endParaRPr>
          </a:p>
          <a:p>
            <a:pPr indent="0" lvl="0" marL="0" rtl="0" algn="l">
              <a:lnSpc>
                <a:spcPct val="115000"/>
              </a:lnSpc>
              <a:spcBef>
                <a:spcPts val="0"/>
              </a:spcBef>
              <a:spcAft>
                <a:spcPts val="0"/>
              </a:spcAft>
              <a:buNone/>
            </a:pPr>
            <a:r>
              <a:t/>
            </a:r>
            <a:endParaRPr sz="1200"/>
          </a:p>
          <a:p>
            <a:pPr indent="0" lvl="0" marL="0" rtl="0" algn="l">
              <a:spcBef>
                <a:spcPts val="0"/>
              </a:spcBef>
              <a:spcAft>
                <a:spcPts val="0"/>
              </a:spcAft>
              <a:buNone/>
            </a:pPr>
            <a:r>
              <a:t/>
            </a:r>
            <a:endParaRPr b="1" i="1" sz="1800">
              <a:solidFill>
                <a:srgbClr val="FFFFFF"/>
              </a:solidFill>
            </a:endParaRPr>
          </a:p>
        </p:txBody>
      </p:sp>
      <p:sp>
        <p:nvSpPr>
          <p:cNvPr id="301" name="Google Shape;301;p47"/>
          <p:cNvSpPr txBox="1"/>
          <p:nvPr>
            <p:ph type="title"/>
          </p:nvPr>
        </p:nvSpPr>
        <p:spPr>
          <a:xfrm>
            <a:off x="1128875" y="447025"/>
            <a:ext cx="7298100" cy="5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Handling Failures</a:t>
            </a:r>
            <a:endParaRPr sz="3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8"/>
          <p:cNvSpPr txBox="1"/>
          <p:nvPr>
            <p:ph idx="1" type="body"/>
          </p:nvPr>
        </p:nvSpPr>
        <p:spPr>
          <a:xfrm>
            <a:off x="718850" y="917150"/>
            <a:ext cx="8118000" cy="392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Arial"/>
                <a:ea typeface="Arial"/>
                <a:cs typeface="Arial"/>
                <a:sym typeface="Arial"/>
              </a:rPr>
              <a:t>Case2</a:t>
            </a:r>
            <a:r>
              <a:rPr lang="en" sz="1800">
                <a:solidFill>
                  <a:srgbClr val="FFFFFF"/>
                </a:solidFill>
                <a:latin typeface="Arial"/>
                <a:ea typeface="Arial"/>
                <a:cs typeface="Arial"/>
                <a:sym typeface="Arial"/>
              </a:rPr>
              <a:t>: At Master with Heartbeat rate = 30 seconds  </a:t>
            </a:r>
            <a:endParaRPr sz="1800">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AutoNum type="arabicPeriod"/>
            </a:pPr>
            <a:r>
              <a:rPr lang="en" sz="1800">
                <a:solidFill>
                  <a:srgbClr val="FFFFFF"/>
                </a:solidFill>
                <a:latin typeface="Arial"/>
                <a:ea typeface="Arial"/>
                <a:cs typeface="Arial"/>
                <a:sym typeface="Arial"/>
              </a:rPr>
              <a:t> T = 0, heartbeat detects primary data server alive</a:t>
            </a:r>
            <a:endParaRPr sz="1800">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AutoNum type="arabicPeriod"/>
            </a:pPr>
            <a:r>
              <a:rPr lang="en" sz="1800">
                <a:solidFill>
                  <a:srgbClr val="FFFFFF"/>
                </a:solidFill>
                <a:latin typeface="Arial"/>
                <a:ea typeface="Arial"/>
                <a:cs typeface="Arial"/>
                <a:sym typeface="Arial"/>
              </a:rPr>
              <a:t> T = 5, primary data server fails</a:t>
            </a:r>
            <a:endParaRPr sz="1800">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AutoNum type="arabicPeriod"/>
            </a:pPr>
            <a:r>
              <a:rPr lang="en" sz="1800">
                <a:solidFill>
                  <a:srgbClr val="FFFFFF"/>
                </a:solidFill>
                <a:latin typeface="Arial"/>
                <a:ea typeface="Arial"/>
                <a:cs typeface="Arial"/>
                <a:sym typeface="Arial"/>
              </a:rPr>
              <a:t>T = 10, update request for a record where primary is the failed server</a:t>
            </a:r>
            <a:endParaRPr sz="1800">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AutoNum type="arabicPeriod"/>
            </a:pPr>
            <a:r>
              <a:rPr lang="en" sz="1800">
                <a:solidFill>
                  <a:srgbClr val="FFFFFF"/>
                </a:solidFill>
                <a:latin typeface="Arial"/>
                <a:ea typeface="Arial"/>
                <a:cs typeface="Arial"/>
                <a:sym typeface="Arial"/>
              </a:rPr>
              <a:t>Next heartbeat at t = 30  </a:t>
            </a:r>
            <a:endParaRPr sz="1800">
              <a:solidFill>
                <a:srgbClr val="FFFFFF"/>
              </a:solidFill>
              <a:latin typeface="Arial"/>
              <a:ea typeface="Arial"/>
              <a:cs typeface="Arial"/>
              <a:sym typeface="Arial"/>
            </a:endParaRPr>
          </a:p>
          <a:p>
            <a:pPr indent="0" lvl="0" marL="0" rtl="0" algn="l">
              <a:spcBef>
                <a:spcPts val="0"/>
              </a:spcBef>
              <a:spcAft>
                <a:spcPts val="0"/>
              </a:spcAft>
              <a:buNone/>
            </a:pPr>
            <a:r>
              <a:rPr lang="en" sz="1800">
                <a:solidFill>
                  <a:srgbClr val="FFFFFF"/>
                </a:solidFill>
                <a:latin typeface="Arial"/>
                <a:ea typeface="Arial"/>
                <a:cs typeface="Arial"/>
                <a:sym typeface="Arial"/>
              </a:rPr>
              <a:t>In this case also the user receives a message - “Internal Error”.</a:t>
            </a:r>
            <a:endParaRPr sz="1800">
              <a:solidFill>
                <a:srgbClr val="FFFFFF"/>
              </a:solidFill>
              <a:latin typeface="Arial"/>
              <a:ea typeface="Arial"/>
              <a:cs typeface="Arial"/>
              <a:sym typeface="Arial"/>
            </a:endParaRPr>
          </a:p>
          <a:p>
            <a:pPr indent="0" lvl="0" marL="0" rtl="0" algn="l">
              <a:spcBef>
                <a:spcPts val="0"/>
              </a:spcBef>
              <a:spcAft>
                <a:spcPts val="0"/>
              </a:spcAft>
              <a:buNone/>
            </a:pPr>
            <a:r>
              <a:t/>
            </a:r>
            <a:endParaRPr sz="1800">
              <a:solidFill>
                <a:srgbClr val="FFFFFF"/>
              </a:solidFill>
              <a:latin typeface="Arial"/>
              <a:ea typeface="Arial"/>
              <a:cs typeface="Arial"/>
              <a:sym typeface="Arial"/>
            </a:endParaRPr>
          </a:p>
          <a:p>
            <a:pPr indent="0" lvl="0" marL="0" rtl="0" algn="l">
              <a:spcBef>
                <a:spcPts val="0"/>
              </a:spcBef>
              <a:spcAft>
                <a:spcPts val="0"/>
              </a:spcAft>
              <a:buNone/>
            </a:pPr>
            <a:r>
              <a:rPr lang="en" sz="1800">
                <a:solidFill>
                  <a:srgbClr val="FFFFFF"/>
                </a:solidFill>
                <a:latin typeface="Arial"/>
                <a:ea typeface="Arial"/>
                <a:cs typeface="Arial"/>
                <a:sym typeface="Arial"/>
              </a:rPr>
              <a:t>The replication factor is fixed to 3, meaning data would be inserted in 3 different machines (called data servers). Replication factor of 3 ensures that even if any two systems are down, the application would still run smoothly.And one among them will be the primary ser</a:t>
            </a:r>
            <a:r>
              <a:rPr lang="en" sz="1800">
                <a:solidFill>
                  <a:srgbClr val="FFFFFF"/>
                </a:solidFill>
                <a:latin typeface="Arial"/>
                <a:ea typeface="Arial"/>
                <a:cs typeface="Arial"/>
                <a:sym typeface="Arial"/>
              </a:rPr>
              <a:t>ver.</a:t>
            </a:r>
            <a:endParaRPr sz="1800">
              <a:solidFill>
                <a:srgbClr val="FFFFFF"/>
              </a:solidFill>
              <a:latin typeface="Arial"/>
              <a:ea typeface="Arial"/>
              <a:cs typeface="Arial"/>
              <a:sym typeface="Arial"/>
            </a:endParaRPr>
          </a:p>
          <a:p>
            <a:pPr indent="0" lvl="0" marL="0" rtl="0" algn="l">
              <a:spcBef>
                <a:spcPts val="0"/>
              </a:spcBef>
              <a:spcAft>
                <a:spcPts val="0"/>
              </a:spcAft>
              <a:buNone/>
            </a:pPr>
            <a:r>
              <a:t/>
            </a:r>
            <a:endParaRPr sz="1800">
              <a:solidFill>
                <a:srgbClr val="FFFFFF"/>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9"/>
          <p:cNvSpPr txBox="1"/>
          <p:nvPr>
            <p:ph type="title"/>
          </p:nvPr>
        </p:nvSpPr>
        <p:spPr>
          <a:xfrm>
            <a:off x="1297500" y="5920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Tools Used</a:t>
            </a:r>
            <a:endParaRPr sz="3000"/>
          </a:p>
        </p:txBody>
      </p:sp>
      <p:sp>
        <p:nvSpPr>
          <p:cNvPr id="312" name="Google Shape;312;p49"/>
          <p:cNvSpPr txBox="1"/>
          <p:nvPr>
            <p:ph idx="1" type="body"/>
          </p:nvPr>
        </p:nvSpPr>
        <p:spPr>
          <a:xfrm>
            <a:off x="1297500" y="1970650"/>
            <a:ext cx="7038900" cy="250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b="1" lang="en" sz="1800">
                <a:solidFill>
                  <a:srgbClr val="FFFFFF"/>
                </a:solidFill>
                <a:latin typeface="Arial"/>
                <a:ea typeface="Arial"/>
                <a:cs typeface="Arial"/>
                <a:sym typeface="Arial"/>
              </a:rPr>
              <a:t> Front End : HTML, CSS (Bulma UI), Javascript</a:t>
            </a:r>
            <a:endParaRPr b="1" sz="1800">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Char char="●"/>
            </a:pPr>
            <a:r>
              <a:rPr b="1" lang="en" sz="1800">
                <a:solidFill>
                  <a:srgbClr val="FFFFFF"/>
                </a:solidFill>
                <a:latin typeface="Arial"/>
                <a:ea typeface="Arial"/>
                <a:cs typeface="Arial"/>
                <a:sym typeface="Arial"/>
              </a:rPr>
              <a:t> Back -End : Python Django </a:t>
            </a:r>
            <a:endParaRPr b="1" sz="1800">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Char char="●"/>
            </a:pPr>
            <a:r>
              <a:rPr b="1" lang="en" sz="1800">
                <a:solidFill>
                  <a:srgbClr val="FFFFFF"/>
                </a:solidFill>
                <a:latin typeface="Arial"/>
                <a:ea typeface="Arial"/>
                <a:cs typeface="Arial"/>
                <a:sym typeface="Arial"/>
              </a:rPr>
              <a:t> Database : </a:t>
            </a:r>
            <a:r>
              <a:rPr b="1" lang="en" sz="1800">
                <a:solidFill>
                  <a:srgbClr val="FFFFFF"/>
                </a:solidFill>
                <a:latin typeface="Arial"/>
                <a:ea typeface="Arial"/>
                <a:cs typeface="Arial"/>
                <a:sym typeface="Arial"/>
              </a:rPr>
              <a:t>PostgreSQL</a:t>
            </a:r>
            <a:endParaRPr sz="1800">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50"/>
          <p:cNvSpPr txBox="1"/>
          <p:nvPr>
            <p:ph type="title"/>
          </p:nvPr>
        </p:nvSpPr>
        <p:spPr>
          <a:xfrm>
            <a:off x="793225" y="207850"/>
            <a:ext cx="7298100" cy="5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RESULTS</a:t>
            </a:r>
            <a:endParaRPr sz="3000"/>
          </a:p>
        </p:txBody>
      </p:sp>
      <p:sp>
        <p:nvSpPr>
          <p:cNvPr id="318" name="Google Shape;318;p50"/>
          <p:cNvSpPr txBox="1"/>
          <p:nvPr>
            <p:ph type="title"/>
          </p:nvPr>
        </p:nvSpPr>
        <p:spPr>
          <a:xfrm>
            <a:off x="922950" y="856000"/>
            <a:ext cx="7298100" cy="5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Database details , access Privileges and Heartbeat Rate</a:t>
            </a:r>
            <a:endParaRPr sz="3000"/>
          </a:p>
        </p:txBody>
      </p:sp>
      <p:sp>
        <p:nvSpPr>
          <p:cNvPr id="319" name="Google Shape;319;p50"/>
          <p:cNvSpPr txBox="1"/>
          <p:nvPr/>
        </p:nvSpPr>
        <p:spPr>
          <a:xfrm>
            <a:off x="1152650" y="2032600"/>
            <a:ext cx="7298100" cy="266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rPr>
              <a:t>Here in Database details we can observe that there are 4 secondary databases at different ports which have the same data with a primary database which checks the status of all the secondary databases according to the heartbeat rate as discussed in the earlier sections.</a:t>
            </a:r>
            <a:endParaRPr sz="1800">
              <a:solidFill>
                <a:srgbClr val="FFFFFF"/>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pic>
        <p:nvPicPr>
          <p:cNvPr id="324" name="Google Shape;324;p51"/>
          <p:cNvPicPr preferRelativeResize="0"/>
          <p:nvPr/>
        </p:nvPicPr>
        <p:blipFill>
          <a:blip r:embed="rId3">
            <a:alphaModFix/>
          </a:blip>
          <a:stretch>
            <a:fillRect/>
          </a:stretch>
        </p:blipFill>
        <p:spPr>
          <a:xfrm>
            <a:off x="1600200" y="945600"/>
            <a:ext cx="5943600" cy="3571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pic>
        <p:nvPicPr>
          <p:cNvPr id="329" name="Google Shape;329;p52"/>
          <p:cNvPicPr preferRelativeResize="0"/>
          <p:nvPr/>
        </p:nvPicPr>
        <p:blipFill>
          <a:blip r:embed="rId3">
            <a:alphaModFix/>
          </a:blip>
          <a:stretch>
            <a:fillRect/>
          </a:stretch>
        </p:blipFill>
        <p:spPr>
          <a:xfrm>
            <a:off x="1528150" y="1627275"/>
            <a:ext cx="5943600" cy="3019425"/>
          </a:xfrm>
          <a:prstGeom prst="rect">
            <a:avLst/>
          </a:prstGeom>
          <a:noFill/>
          <a:ln>
            <a:noFill/>
          </a:ln>
        </p:spPr>
      </p:pic>
      <p:sp>
        <p:nvSpPr>
          <p:cNvPr id="330" name="Google Shape;330;p52"/>
          <p:cNvSpPr txBox="1"/>
          <p:nvPr>
            <p:ph type="title"/>
          </p:nvPr>
        </p:nvSpPr>
        <p:spPr>
          <a:xfrm>
            <a:off x="1046900" y="471775"/>
            <a:ext cx="7298100" cy="96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Other User Interface Functionalities</a:t>
            </a:r>
            <a:endParaRPr sz="3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pic>
        <p:nvPicPr>
          <p:cNvPr id="335" name="Google Shape;335;p53"/>
          <p:cNvPicPr preferRelativeResize="0"/>
          <p:nvPr/>
        </p:nvPicPr>
        <p:blipFill>
          <a:blip r:embed="rId3">
            <a:alphaModFix/>
          </a:blip>
          <a:stretch>
            <a:fillRect/>
          </a:stretch>
        </p:blipFill>
        <p:spPr>
          <a:xfrm>
            <a:off x="1600200" y="1292650"/>
            <a:ext cx="5943600" cy="3162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7"/>
          <p:cNvSpPr txBox="1"/>
          <p:nvPr/>
        </p:nvSpPr>
        <p:spPr>
          <a:xfrm>
            <a:off x="512550" y="1003900"/>
            <a:ext cx="7841100" cy="37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rPr>
              <a:t>With the quick headway of web based innovation, web based booking administrations has come as an incredible help to most travellers. Most travel offices just as different organizations that are occupied with travel business presently have on their site online transport ticketing booking gateways. From this website page one can undoubtedly book and pay for transport tickets on the web. Our venture is an online framework which uses the benefits of the web to give travel administrations extending from transport passes to movement and lodging reserving for clients from their homes. It gives a straightforward web interface to make the movement solicitation and administrations booking process simple.</a:t>
            </a:r>
            <a:endParaRPr>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pic>
        <p:nvPicPr>
          <p:cNvPr id="340" name="Google Shape;340;p54"/>
          <p:cNvPicPr preferRelativeResize="0"/>
          <p:nvPr/>
        </p:nvPicPr>
        <p:blipFill>
          <a:blip r:embed="rId3">
            <a:alphaModFix/>
          </a:blip>
          <a:stretch>
            <a:fillRect/>
          </a:stretch>
        </p:blipFill>
        <p:spPr>
          <a:xfrm>
            <a:off x="1600200" y="361950"/>
            <a:ext cx="5943600" cy="2209800"/>
          </a:xfrm>
          <a:prstGeom prst="rect">
            <a:avLst/>
          </a:prstGeom>
          <a:noFill/>
          <a:ln>
            <a:noFill/>
          </a:ln>
        </p:spPr>
      </p:pic>
      <p:pic>
        <p:nvPicPr>
          <p:cNvPr id="341" name="Google Shape;341;p54"/>
          <p:cNvPicPr preferRelativeResize="0"/>
          <p:nvPr/>
        </p:nvPicPr>
        <p:blipFill>
          <a:blip r:embed="rId4">
            <a:alphaModFix/>
          </a:blip>
          <a:stretch>
            <a:fillRect/>
          </a:stretch>
        </p:blipFill>
        <p:spPr>
          <a:xfrm>
            <a:off x="1600200" y="2804725"/>
            <a:ext cx="5943600" cy="21240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pic>
        <p:nvPicPr>
          <p:cNvPr id="346" name="Google Shape;346;p55"/>
          <p:cNvPicPr preferRelativeResize="0"/>
          <p:nvPr/>
        </p:nvPicPr>
        <p:blipFill>
          <a:blip r:embed="rId3">
            <a:alphaModFix/>
          </a:blip>
          <a:stretch>
            <a:fillRect/>
          </a:stretch>
        </p:blipFill>
        <p:spPr>
          <a:xfrm>
            <a:off x="1490950" y="759700"/>
            <a:ext cx="5943600" cy="42291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pic>
        <p:nvPicPr>
          <p:cNvPr id="351" name="Google Shape;351;p56"/>
          <p:cNvPicPr preferRelativeResize="0"/>
          <p:nvPr/>
        </p:nvPicPr>
        <p:blipFill>
          <a:blip r:embed="rId3">
            <a:alphaModFix/>
          </a:blip>
          <a:stretch>
            <a:fillRect/>
          </a:stretch>
        </p:blipFill>
        <p:spPr>
          <a:xfrm>
            <a:off x="2247000" y="152400"/>
            <a:ext cx="4869918" cy="48387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pic>
        <p:nvPicPr>
          <p:cNvPr id="356" name="Google Shape;356;p57"/>
          <p:cNvPicPr preferRelativeResize="0"/>
          <p:nvPr/>
        </p:nvPicPr>
        <p:blipFill>
          <a:blip r:embed="rId3">
            <a:alphaModFix/>
          </a:blip>
          <a:stretch>
            <a:fillRect/>
          </a:stretch>
        </p:blipFill>
        <p:spPr>
          <a:xfrm>
            <a:off x="1788400" y="809275"/>
            <a:ext cx="5943600" cy="37719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58"/>
          <p:cNvSpPr txBox="1"/>
          <p:nvPr/>
        </p:nvSpPr>
        <p:spPr>
          <a:xfrm>
            <a:off x="1202225" y="1375725"/>
            <a:ext cx="7151400" cy="321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rPr>
              <a:t>As a future scope of this project, we can add a recommendation section, where we can build an ML engine to provide necessary travel information to tourists. It must give up-to-date, accurate and timely information regarding destinations mode of travel, accommodation, </a:t>
            </a:r>
            <a:r>
              <a:rPr lang="en" sz="1800">
                <a:solidFill>
                  <a:srgbClr val="FFFFFF"/>
                </a:solidFill>
              </a:rPr>
              <a:t>sightseeing</a:t>
            </a:r>
            <a:r>
              <a:rPr lang="en" sz="1800">
                <a:solidFill>
                  <a:srgbClr val="FFFFFF"/>
                </a:solidFill>
              </a:rPr>
              <a:t>, shopping, immigration, passport, visa, customs clearance and procedure, health and security rules and about various permits required to travel in particular areas etc.</a:t>
            </a:r>
            <a:endParaRPr sz="1800">
              <a:solidFill>
                <a:srgbClr val="FFFFFF"/>
              </a:solidFill>
            </a:endParaRPr>
          </a:p>
          <a:p>
            <a:pPr indent="0" lvl="0" marL="0" rtl="0" algn="l">
              <a:lnSpc>
                <a:spcPct val="115000"/>
              </a:lnSpc>
              <a:spcBef>
                <a:spcPts val="0"/>
              </a:spcBef>
              <a:spcAft>
                <a:spcPts val="0"/>
              </a:spcAft>
              <a:buNone/>
            </a:pPr>
            <a:r>
              <a:t/>
            </a:r>
            <a:endParaRPr sz="1800">
              <a:solidFill>
                <a:srgbClr val="FFFFFF"/>
              </a:solidFill>
            </a:endParaRPr>
          </a:p>
          <a:p>
            <a:pPr indent="0" lvl="0" marL="0" rtl="0" algn="l">
              <a:lnSpc>
                <a:spcPct val="115000"/>
              </a:lnSpc>
              <a:spcBef>
                <a:spcPts val="0"/>
              </a:spcBef>
              <a:spcAft>
                <a:spcPts val="0"/>
              </a:spcAft>
              <a:buNone/>
            </a:pPr>
            <a:r>
              <a:t/>
            </a:r>
            <a:endParaRPr sz="1200"/>
          </a:p>
          <a:p>
            <a:pPr indent="0" lvl="0" marL="0" rtl="0" algn="l">
              <a:spcBef>
                <a:spcPts val="0"/>
              </a:spcBef>
              <a:spcAft>
                <a:spcPts val="0"/>
              </a:spcAft>
              <a:buNone/>
            </a:pPr>
            <a:r>
              <a:t/>
            </a:r>
            <a:endParaRPr b="1" i="1" sz="1800">
              <a:solidFill>
                <a:srgbClr val="FFFFFF"/>
              </a:solidFill>
            </a:endParaRPr>
          </a:p>
        </p:txBody>
      </p:sp>
      <p:sp>
        <p:nvSpPr>
          <p:cNvPr id="362" name="Google Shape;362;p58"/>
          <p:cNvSpPr txBox="1"/>
          <p:nvPr>
            <p:ph type="title"/>
          </p:nvPr>
        </p:nvSpPr>
        <p:spPr>
          <a:xfrm>
            <a:off x="1128875" y="447025"/>
            <a:ext cx="7298100" cy="5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Future Work</a:t>
            </a:r>
            <a:endParaRPr sz="3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59"/>
          <p:cNvSpPr txBox="1"/>
          <p:nvPr>
            <p:ph type="title"/>
          </p:nvPr>
        </p:nvSpPr>
        <p:spPr>
          <a:xfrm>
            <a:off x="1166225" y="1108925"/>
            <a:ext cx="7038900" cy="5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68" name="Google Shape;368;p59"/>
          <p:cNvSpPr txBox="1"/>
          <p:nvPr/>
        </p:nvSpPr>
        <p:spPr>
          <a:xfrm>
            <a:off x="1065700" y="1970650"/>
            <a:ext cx="7792800" cy="298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t>[</a:t>
            </a:r>
            <a:r>
              <a:rPr lang="en" sz="1800">
                <a:solidFill>
                  <a:srgbClr val="FFFFFF"/>
                </a:solidFill>
              </a:rPr>
              <a:t>1] Xu, Lihao &amp; Bruck, Jehoshua. (1998). Highly Available Distributed Storage Systems.. 307-330. 10.1007/BFb0110096. </a:t>
            </a:r>
            <a:endParaRPr sz="1800">
              <a:solidFill>
                <a:srgbClr val="FFFFFF"/>
              </a:solidFill>
            </a:endParaRPr>
          </a:p>
          <a:p>
            <a:pPr indent="0" lvl="0" marL="0" rtl="0" algn="l">
              <a:lnSpc>
                <a:spcPct val="120000"/>
              </a:lnSpc>
              <a:spcBef>
                <a:spcPts val="600"/>
              </a:spcBef>
              <a:spcAft>
                <a:spcPts val="0"/>
              </a:spcAft>
              <a:buNone/>
            </a:pPr>
            <a:r>
              <a:rPr lang="en" sz="1800">
                <a:solidFill>
                  <a:srgbClr val="FFFFFF"/>
                </a:solidFill>
              </a:rPr>
              <a:t>[2] F. E. Oggier and A. Datta, "Maintenance of distributed storage systems,” CoRR, vol. abs/1107.3129, 2011.</a:t>
            </a:r>
            <a:endParaRPr sz="1800">
              <a:solidFill>
                <a:srgbClr val="FFFFFF"/>
              </a:solidFill>
            </a:endParaRPr>
          </a:p>
          <a:p>
            <a:pPr indent="0" lvl="0" marL="0" rtl="0" algn="l">
              <a:lnSpc>
                <a:spcPct val="115000"/>
              </a:lnSpc>
              <a:spcBef>
                <a:spcPts val="0"/>
              </a:spcBef>
              <a:spcAft>
                <a:spcPts val="0"/>
              </a:spcAft>
              <a:buNone/>
            </a:pPr>
            <a:r>
              <a:t/>
            </a:r>
            <a:endParaRPr b="1" sz="1800">
              <a:solidFill>
                <a:srgbClr val="FFFFFF"/>
              </a:solidFill>
            </a:endParaRPr>
          </a:p>
          <a:p>
            <a:pPr indent="0" lvl="0" marL="57150" rtl="0" algn="l">
              <a:lnSpc>
                <a:spcPct val="115000"/>
              </a:lnSpc>
              <a:spcBef>
                <a:spcPts val="0"/>
              </a:spcBef>
              <a:spcAft>
                <a:spcPts val="0"/>
              </a:spcAft>
              <a:buNone/>
            </a:pPr>
            <a:r>
              <a:t/>
            </a:r>
            <a:endParaRPr sz="1200">
              <a:solidFill>
                <a:srgbClr val="FFFFFF"/>
              </a:solidFill>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8"/>
          <p:cNvSpPr txBox="1"/>
          <p:nvPr/>
        </p:nvSpPr>
        <p:spPr>
          <a:xfrm>
            <a:off x="194100" y="145575"/>
            <a:ext cx="8819100" cy="4900800"/>
          </a:xfrm>
          <a:prstGeom prst="rect">
            <a:avLst/>
          </a:prstGeom>
          <a:noFill/>
          <a:ln>
            <a:noFill/>
          </a:ln>
        </p:spPr>
        <p:txBody>
          <a:bodyPr anchorCtr="0" anchor="t" bIns="91425" lIns="91425" spcFirstLastPara="1" rIns="91425" wrap="square" tIns="91425">
            <a:noAutofit/>
          </a:bodyPr>
          <a:lstStyle/>
          <a:p>
            <a:pPr indent="0" lvl="0" marL="571500" marR="0" rtl="0" algn="l">
              <a:lnSpc>
                <a:spcPct val="100000"/>
              </a:lnSpc>
              <a:spcBef>
                <a:spcPts val="0"/>
              </a:spcBef>
              <a:spcAft>
                <a:spcPts val="0"/>
              </a:spcAft>
              <a:buNone/>
            </a:pPr>
            <a:r>
              <a:t/>
            </a:r>
            <a:endParaRPr b="1" i="1" sz="2400">
              <a:solidFill>
                <a:schemeClr val="lt1"/>
              </a:solidFill>
              <a:latin typeface="Montserrat"/>
              <a:ea typeface="Montserrat"/>
              <a:cs typeface="Montserrat"/>
              <a:sym typeface="Montserrat"/>
            </a:endParaRPr>
          </a:p>
          <a:p>
            <a:pPr indent="0" lvl="0" marL="571500" marR="0" rtl="0" algn="l">
              <a:lnSpc>
                <a:spcPct val="100000"/>
              </a:lnSpc>
              <a:spcBef>
                <a:spcPts val="0"/>
              </a:spcBef>
              <a:spcAft>
                <a:spcPts val="0"/>
              </a:spcAft>
              <a:buNone/>
            </a:pPr>
            <a:r>
              <a:t/>
            </a:r>
            <a:endParaRPr b="1" i="1" sz="2400">
              <a:solidFill>
                <a:schemeClr val="lt1"/>
              </a:solidFill>
              <a:latin typeface="Montserrat"/>
              <a:ea typeface="Montserrat"/>
              <a:cs typeface="Montserrat"/>
              <a:sym typeface="Montserrat"/>
            </a:endParaRPr>
          </a:p>
          <a:p>
            <a:pPr indent="0" lvl="0" marL="571500" marR="0" rtl="0" algn="l">
              <a:lnSpc>
                <a:spcPct val="100000"/>
              </a:lnSpc>
              <a:spcBef>
                <a:spcPts val="0"/>
              </a:spcBef>
              <a:spcAft>
                <a:spcPts val="0"/>
              </a:spcAft>
              <a:buNone/>
            </a:pPr>
            <a:r>
              <a:rPr b="1" i="1" lang="en" sz="2400">
                <a:solidFill>
                  <a:schemeClr val="lt1"/>
                </a:solidFill>
                <a:latin typeface="Montserrat"/>
                <a:ea typeface="Montserrat"/>
                <a:cs typeface="Montserrat"/>
                <a:sym typeface="Montserrat"/>
              </a:rPr>
              <a:t>Motivation</a:t>
            </a:r>
            <a:endParaRPr b="1" i="1" sz="2400">
              <a:solidFill>
                <a:schemeClr val="lt1"/>
              </a:solidFill>
              <a:latin typeface="Montserrat"/>
              <a:ea typeface="Montserrat"/>
              <a:cs typeface="Montserrat"/>
              <a:sym typeface="Montserrat"/>
            </a:endParaRPr>
          </a:p>
          <a:p>
            <a:pPr indent="0" lvl="0" marL="571500" marR="0" rtl="0" algn="l">
              <a:lnSpc>
                <a:spcPct val="100000"/>
              </a:lnSpc>
              <a:spcBef>
                <a:spcPts val="0"/>
              </a:spcBef>
              <a:spcAft>
                <a:spcPts val="0"/>
              </a:spcAft>
              <a:buNone/>
            </a:pPr>
            <a:r>
              <a:t/>
            </a:r>
            <a:endParaRPr b="1" i="1" sz="24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1800">
                <a:solidFill>
                  <a:schemeClr val="lt1"/>
                </a:solidFill>
                <a:latin typeface="Lato"/>
                <a:ea typeface="Lato"/>
                <a:cs typeface="Lato"/>
                <a:sym typeface="Lato"/>
              </a:rPr>
              <a:t>According to Claudia Leopold, there are eight main motivations for implementing a distributed system instead of simply utilizing the computing resources of a standard computer. These advantages are described briefly below:</a:t>
            </a:r>
            <a:endParaRPr sz="1800">
              <a:solidFill>
                <a:schemeClr val="lt1"/>
              </a:solidFill>
              <a:latin typeface="Lato"/>
              <a:ea typeface="Lato"/>
              <a:cs typeface="Lato"/>
              <a:sym typeface="Lato"/>
            </a:endParaRPr>
          </a:p>
          <a:p>
            <a:pPr indent="0" lvl="0" marL="571500" marR="0" rtl="0" algn="l">
              <a:lnSpc>
                <a:spcPct val="100000"/>
              </a:lnSpc>
              <a:spcBef>
                <a:spcPts val="0"/>
              </a:spcBef>
              <a:spcAft>
                <a:spcPts val="0"/>
              </a:spcAft>
              <a:buNone/>
            </a:pPr>
            <a:r>
              <a:t/>
            </a:r>
            <a:endParaRPr b="1">
              <a:solidFill>
                <a:srgbClr val="FFFFFF"/>
              </a:solidFill>
            </a:endParaRPr>
          </a:p>
          <a:p>
            <a:pPr indent="0" lvl="0" marL="571500" marR="0" rtl="0" algn="l">
              <a:lnSpc>
                <a:spcPct val="100000"/>
              </a:lnSpc>
              <a:spcBef>
                <a:spcPts val="0"/>
              </a:spcBef>
              <a:spcAft>
                <a:spcPts val="0"/>
              </a:spcAft>
              <a:buNone/>
            </a:pPr>
            <a:r>
              <a:rPr b="1" lang="en">
                <a:solidFill>
                  <a:srgbClr val="FFFFFF"/>
                </a:solidFill>
              </a:rPr>
              <a:t>(1) Distributed systems improve the “absolute performance” of the computing system</a:t>
            </a:r>
            <a:endParaRPr b="1">
              <a:solidFill>
                <a:srgbClr val="FFFFFF"/>
              </a:solidFill>
            </a:endParaRPr>
          </a:p>
          <a:p>
            <a:pPr indent="0" lvl="0" marL="571500" marR="0" rtl="0" algn="l">
              <a:lnSpc>
                <a:spcPct val="100000"/>
              </a:lnSpc>
              <a:spcBef>
                <a:spcPts val="0"/>
              </a:spcBef>
              <a:spcAft>
                <a:spcPts val="0"/>
              </a:spcAft>
              <a:buNone/>
            </a:pPr>
            <a:r>
              <a:t/>
            </a:r>
            <a:endParaRPr b="1">
              <a:solidFill>
                <a:srgbClr val="FFFFFF"/>
              </a:solidFill>
            </a:endParaRPr>
          </a:p>
          <a:p>
            <a:pPr indent="0" lvl="0" marL="571500" marR="0" rtl="0" algn="l">
              <a:lnSpc>
                <a:spcPct val="100000"/>
              </a:lnSpc>
              <a:spcBef>
                <a:spcPts val="0"/>
              </a:spcBef>
              <a:spcAft>
                <a:spcPts val="0"/>
              </a:spcAft>
              <a:buNone/>
            </a:pPr>
            <a:r>
              <a:rPr b="1" lang="en">
                <a:solidFill>
                  <a:srgbClr val="FFFFFF"/>
                </a:solidFill>
              </a:rPr>
              <a:t>(2) The Price to Performance ratio for the system is more favorable for a distributed system</a:t>
            </a:r>
            <a:endParaRPr b="1">
              <a:solidFill>
                <a:srgbClr val="FFFFFF"/>
              </a:solidFill>
            </a:endParaRPr>
          </a:p>
          <a:p>
            <a:pPr indent="0" lvl="0" marL="571500" marR="0" rtl="0" algn="l">
              <a:lnSpc>
                <a:spcPct val="100000"/>
              </a:lnSpc>
              <a:spcBef>
                <a:spcPts val="0"/>
              </a:spcBef>
              <a:spcAft>
                <a:spcPts val="0"/>
              </a:spcAft>
              <a:buNone/>
            </a:pPr>
            <a:r>
              <a:t/>
            </a:r>
            <a:endParaRPr b="1">
              <a:solidFill>
                <a:srgbClr val="FFFFFF"/>
              </a:solidFill>
            </a:endParaRPr>
          </a:p>
          <a:p>
            <a:pPr indent="0" lvl="0" marL="571500" marR="0" rtl="0" algn="l">
              <a:lnSpc>
                <a:spcPct val="100000"/>
              </a:lnSpc>
              <a:spcBef>
                <a:spcPts val="0"/>
              </a:spcBef>
              <a:spcAft>
                <a:spcPts val="0"/>
              </a:spcAft>
              <a:buNone/>
            </a:pPr>
            <a:r>
              <a:rPr b="1" lang="en">
                <a:solidFill>
                  <a:srgbClr val="FFFFFF"/>
                </a:solidFill>
              </a:rPr>
              <a:t>(3) Technological advantages</a:t>
            </a:r>
            <a:endParaRPr b="1">
              <a:solidFill>
                <a:srgbClr val="FFFFFF"/>
              </a:solidFill>
            </a:endParaRPr>
          </a:p>
          <a:p>
            <a:pPr indent="0" lvl="0" marL="571500" marR="0" rtl="0" algn="l">
              <a:lnSpc>
                <a:spcPct val="100000"/>
              </a:lnSpc>
              <a:spcBef>
                <a:spcPts val="0"/>
              </a:spcBef>
              <a:spcAft>
                <a:spcPts val="0"/>
              </a:spcAft>
              <a:buNone/>
            </a:pPr>
            <a:r>
              <a:t/>
            </a:r>
            <a:endParaRPr b="1">
              <a:solidFill>
                <a:srgbClr val="FFFFFF"/>
              </a:solidFill>
            </a:endParaRPr>
          </a:p>
          <a:p>
            <a:pPr indent="0" lvl="0" marL="571500" marR="0" rtl="0" algn="l">
              <a:lnSpc>
                <a:spcPct val="100000"/>
              </a:lnSpc>
              <a:spcBef>
                <a:spcPts val="0"/>
              </a:spcBef>
              <a:spcAft>
                <a:spcPts val="0"/>
              </a:spcAft>
              <a:buNone/>
            </a:pPr>
            <a:r>
              <a:rPr b="1" lang="en">
                <a:solidFill>
                  <a:srgbClr val="FFFFFF"/>
                </a:solidFill>
              </a:rPr>
              <a:t>(4) Some applications are inherently distributed problems (they are solved most easily using the means of distributed computing</a:t>
            </a:r>
            <a:endParaRPr b="1">
              <a:solidFill>
                <a:srgbClr val="FFFFFF"/>
              </a:solidFill>
            </a:endParaRPr>
          </a:p>
          <a:p>
            <a:pPr indent="0" lvl="0" marL="571500" marR="0" rtl="0" algn="l">
              <a:lnSpc>
                <a:spcPct val="100000"/>
              </a:lnSpc>
              <a:spcBef>
                <a:spcPts val="0"/>
              </a:spcBef>
              <a:spcAft>
                <a:spcPts val="0"/>
              </a:spcAft>
              <a:buNone/>
            </a:pPr>
            <a:r>
              <a:t/>
            </a:r>
            <a:endParaRPr b="1">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9"/>
          <p:cNvSpPr txBox="1"/>
          <p:nvPr/>
        </p:nvSpPr>
        <p:spPr>
          <a:xfrm>
            <a:off x="145575" y="181975"/>
            <a:ext cx="8807100" cy="4767300"/>
          </a:xfrm>
          <a:prstGeom prst="rect">
            <a:avLst/>
          </a:prstGeom>
          <a:noFill/>
          <a:ln>
            <a:noFill/>
          </a:ln>
        </p:spPr>
        <p:txBody>
          <a:bodyPr anchorCtr="0" anchor="t" bIns="91425" lIns="91425" spcFirstLastPara="1" rIns="91425" wrap="square" tIns="91425">
            <a:noAutofit/>
          </a:bodyPr>
          <a:lstStyle/>
          <a:p>
            <a:pPr indent="0" lvl="0" marL="514350" rtl="0" algn="l">
              <a:spcBef>
                <a:spcPts val="0"/>
              </a:spcBef>
              <a:spcAft>
                <a:spcPts val="0"/>
              </a:spcAft>
              <a:buNone/>
            </a:pPr>
            <a:r>
              <a:t/>
            </a:r>
            <a:endParaRPr b="1">
              <a:solidFill>
                <a:schemeClr val="lt1"/>
              </a:solidFill>
            </a:endParaRPr>
          </a:p>
          <a:p>
            <a:pPr indent="0" lvl="0" marL="514350" rtl="0" algn="l">
              <a:spcBef>
                <a:spcPts val="0"/>
              </a:spcBef>
              <a:spcAft>
                <a:spcPts val="0"/>
              </a:spcAft>
              <a:buNone/>
            </a:pPr>
            <a:r>
              <a:t/>
            </a:r>
            <a:endParaRPr b="1">
              <a:solidFill>
                <a:schemeClr val="lt1"/>
              </a:solidFill>
            </a:endParaRPr>
          </a:p>
          <a:p>
            <a:pPr indent="0" lvl="0" marL="514350" rtl="0" algn="l">
              <a:spcBef>
                <a:spcPts val="0"/>
              </a:spcBef>
              <a:spcAft>
                <a:spcPts val="0"/>
              </a:spcAft>
              <a:buNone/>
            </a:pPr>
            <a:r>
              <a:t/>
            </a:r>
            <a:endParaRPr b="1">
              <a:solidFill>
                <a:schemeClr val="lt1"/>
              </a:solidFill>
            </a:endParaRPr>
          </a:p>
          <a:p>
            <a:pPr indent="0" lvl="0" marL="514350" rtl="0" algn="l">
              <a:spcBef>
                <a:spcPts val="0"/>
              </a:spcBef>
              <a:spcAft>
                <a:spcPts val="0"/>
              </a:spcAft>
              <a:buNone/>
            </a:pPr>
            <a:r>
              <a:rPr b="1" lang="en">
                <a:solidFill>
                  <a:schemeClr val="lt1"/>
                </a:solidFill>
              </a:rPr>
              <a:t>(5) Distributed computing allows the sharing of resources - both hardware and software</a:t>
            </a:r>
            <a:endParaRPr b="1">
              <a:solidFill>
                <a:schemeClr val="lt1"/>
              </a:solidFill>
            </a:endParaRPr>
          </a:p>
          <a:p>
            <a:pPr indent="0" lvl="0" marL="514350" rtl="0" algn="l">
              <a:spcBef>
                <a:spcPts val="0"/>
              </a:spcBef>
              <a:spcAft>
                <a:spcPts val="0"/>
              </a:spcAft>
              <a:buNone/>
            </a:pPr>
            <a:r>
              <a:t/>
            </a:r>
            <a:endParaRPr b="1">
              <a:solidFill>
                <a:schemeClr val="lt1"/>
              </a:solidFill>
            </a:endParaRPr>
          </a:p>
          <a:p>
            <a:pPr indent="0" lvl="0" marL="514350" rtl="0" algn="l">
              <a:spcBef>
                <a:spcPts val="0"/>
              </a:spcBef>
              <a:spcAft>
                <a:spcPts val="0"/>
              </a:spcAft>
              <a:buNone/>
            </a:pPr>
            <a:r>
              <a:rPr b="1" lang="en">
                <a:solidFill>
                  <a:schemeClr val="lt1"/>
                </a:solidFill>
              </a:rPr>
              <a:t>(6) Each piece of hardware is replaceable should it fail.</a:t>
            </a:r>
            <a:endParaRPr b="1">
              <a:solidFill>
                <a:schemeClr val="lt1"/>
              </a:solidFill>
            </a:endParaRPr>
          </a:p>
          <a:p>
            <a:pPr indent="0" lvl="0" marL="514350" rtl="0" algn="l">
              <a:spcBef>
                <a:spcPts val="0"/>
              </a:spcBef>
              <a:spcAft>
                <a:spcPts val="0"/>
              </a:spcAft>
              <a:buNone/>
            </a:pPr>
            <a:r>
              <a:t/>
            </a:r>
            <a:endParaRPr b="1">
              <a:solidFill>
                <a:schemeClr val="lt1"/>
              </a:solidFill>
            </a:endParaRPr>
          </a:p>
          <a:p>
            <a:pPr indent="0" lvl="0" marL="514350" rtl="0" algn="l">
              <a:spcBef>
                <a:spcPts val="0"/>
              </a:spcBef>
              <a:spcAft>
                <a:spcPts val="0"/>
              </a:spcAft>
              <a:buNone/>
            </a:pPr>
            <a:r>
              <a:rPr b="1" lang="en">
                <a:solidFill>
                  <a:schemeClr val="lt1"/>
                </a:solidFill>
              </a:rPr>
              <a:t>(7) Distributed Computing allows the system to grow incrementally as computers are added one by one.</a:t>
            </a:r>
            <a:endParaRPr b="1">
              <a:solidFill>
                <a:schemeClr val="lt1"/>
              </a:solidFill>
            </a:endParaRPr>
          </a:p>
          <a:p>
            <a:pPr indent="0" lvl="0" marL="514350" rtl="0" algn="l">
              <a:spcBef>
                <a:spcPts val="0"/>
              </a:spcBef>
              <a:spcAft>
                <a:spcPts val="0"/>
              </a:spcAft>
              <a:buNone/>
            </a:pPr>
            <a:r>
              <a:t/>
            </a:r>
            <a:endParaRPr b="1">
              <a:solidFill>
                <a:schemeClr val="lt1"/>
              </a:solidFill>
            </a:endParaRPr>
          </a:p>
          <a:p>
            <a:pPr indent="0" lvl="0" marL="514350" rtl="0" algn="l">
              <a:spcBef>
                <a:spcPts val="0"/>
              </a:spcBef>
              <a:spcAft>
                <a:spcPts val="0"/>
              </a:spcAft>
              <a:buNone/>
            </a:pPr>
            <a:r>
              <a:rPr b="1" lang="en">
                <a:solidFill>
                  <a:schemeClr val="lt1"/>
                </a:solidFill>
              </a:rPr>
              <a:t>(8) Distributed computing allows for “scavenging.”  According to Leopold, “a lot of power is wasted, particularly during business hours. By integrating the computers into a distributed system, the excess computing power can be made available to other users or applications.</a:t>
            </a:r>
            <a:endParaRPr b="1">
              <a:solidFill>
                <a:schemeClr val="lt1"/>
              </a:solidFill>
            </a:endParaRPr>
          </a:p>
          <a:p>
            <a:pPr indent="0" lvl="0" marL="514350" rtl="0" algn="l">
              <a:spcBef>
                <a:spcPts val="0"/>
              </a:spcBef>
              <a:spcAft>
                <a:spcPts val="0"/>
              </a:spcAft>
              <a:buNone/>
            </a:pPr>
            <a:r>
              <a:t/>
            </a:r>
            <a:endParaRPr b="1">
              <a:solidFill>
                <a:schemeClr val="lt1"/>
              </a:solidFill>
            </a:endParaRPr>
          </a:p>
          <a:p>
            <a:pPr indent="0" lvl="0" marL="0" marR="0" rtl="0" algn="l">
              <a:lnSpc>
                <a:spcPct val="100000"/>
              </a:lnSpc>
              <a:spcBef>
                <a:spcPts val="0"/>
              </a:spcBef>
              <a:spcAft>
                <a:spcPts val="0"/>
              </a:spcAft>
              <a:buNone/>
            </a:pPr>
            <a:r>
              <a:rPr lang="en" sz="1800">
                <a:solidFill>
                  <a:schemeClr val="lt1"/>
                </a:solidFill>
                <a:latin typeface="Lato"/>
                <a:ea typeface="Lato"/>
                <a:cs typeface="Lato"/>
                <a:sym typeface="Lato"/>
              </a:rPr>
              <a:t>Our motivation was to learn how these features applies to a Online Travel Agency System. To experience the problem faced in implementing the concepts. And to refine the concepts of Distributed systems the we learned during the course</a:t>
            </a:r>
            <a:endParaRPr sz="1800">
              <a:solidFill>
                <a:schemeClr val="lt1"/>
              </a:solidFill>
              <a:latin typeface="Lato"/>
              <a:ea typeface="Lato"/>
              <a:cs typeface="Lato"/>
              <a:sym typeface="Lato"/>
            </a:endParaRPr>
          </a:p>
          <a:p>
            <a:pPr indent="0" lvl="0" marL="0" marR="0" rtl="0" algn="l">
              <a:lnSpc>
                <a:spcPct val="100000"/>
              </a:lnSpc>
              <a:spcBef>
                <a:spcPts val="0"/>
              </a:spcBef>
              <a:spcAft>
                <a:spcPts val="0"/>
              </a:spcAft>
              <a:buNone/>
            </a:pPr>
            <a:r>
              <a:t/>
            </a:r>
            <a:endParaRPr sz="18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598325" y="371825"/>
            <a:ext cx="4587000" cy="67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i="1" lang="en" sz="2400"/>
              <a:t>Problem Definition</a:t>
            </a:r>
            <a:endParaRPr b="1" i="1" sz="2400"/>
          </a:p>
        </p:txBody>
      </p:sp>
      <p:sp>
        <p:nvSpPr>
          <p:cNvPr id="207" name="Google Shape;207;p30"/>
          <p:cNvSpPr txBox="1"/>
          <p:nvPr/>
        </p:nvSpPr>
        <p:spPr>
          <a:xfrm>
            <a:off x="553550" y="1189125"/>
            <a:ext cx="8320500" cy="323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rPr>
              <a:t>Implement Online Travel Agency as a distributed storage with following functionalities: </a:t>
            </a:r>
            <a:endParaRPr sz="1800">
              <a:solidFill>
                <a:srgbClr val="FFFFFF"/>
              </a:solidFill>
            </a:endParaRPr>
          </a:p>
          <a:p>
            <a:pPr indent="0" lvl="0" marL="0" rtl="0" algn="l">
              <a:lnSpc>
                <a:spcPct val="115000"/>
              </a:lnSpc>
              <a:spcBef>
                <a:spcPts val="0"/>
              </a:spcBef>
              <a:spcAft>
                <a:spcPts val="0"/>
              </a:spcAft>
              <a:buNone/>
            </a:pPr>
            <a:r>
              <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Authentication - Register, Login, Recovery</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Book hotels and buses</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Be a service provider - create and delete hotel and bus services</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Manage services and bookings</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Be an admin - handle databases, user permissions and heartbeat rate</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Collaborate with users to manage services</a:t>
            </a:r>
            <a:endParaRPr sz="1800">
              <a:solidFill>
                <a:srgbClr val="FFFFFF"/>
              </a:solidFill>
            </a:endParaRPr>
          </a:p>
          <a:p>
            <a:pPr indent="0" lvl="0" marL="0" rtl="0" algn="l">
              <a:lnSpc>
                <a:spcPct val="115000"/>
              </a:lnSpc>
              <a:spcBef>
                <a:spcPts val="0"/>
              </a:spcBef>
              <a:spcAft>
                <a:spcPts val="0"/>
              </a:spcAft>
              <a:buNone/>
            </a:pPr>
            <a:r>
              <a:t/>
            </a:r>
            <a:endParaRPr sz="1800">
              <a:solidFill>
                <a:srgbClr val="FFFFFF"/>
              </a:solidFill>
            </a:endParaRPr>
          </a:p>
          <a:p>
            <a:pPr indent="0" lvl="0" marL="0" rtl="0" algn="l">
              <a:lnSpc>
                <a:spcPct val="115000"/>
              </a:lnSpc>
              <a:spcBef>
                <a:spcPts val="300"/>
              </a:spcBef>
              <a:spcAft>
                <a:spcPts val="0"/>
              </a:spcAft>
              <a:buNone/>
            </a:pPr>
            <a:r>
              <a:t/>
            </a:r>
            <a:endParaRPr sz="1200">
              <a:solidFill>
                <a:schemeClr val="dk1"/>
              </a:solidFill>
              <a:highlight>
                <a:srgbClr val="FFFFFF"/>
              </a:highlight>
            </a:endParaRPr>
          </a:p>
          <a:p>
            <a:pPr indent="0" lvl="0" marL="457200" rtl="0" algn="l">
              <a:lnSpc>
                <a:spcPct val="115000"/>
              </a:lnSpc>
              <a:spcBef>
                <a:spcPts val="1200"/>
              </a:spcBef>
              <a:spcAft>
                <a:spcPts val="0"/>
              </a:spcAft>
              <a:buNone/>
            </a:pPr>
            <a:r>
              <a:t/>
            </a:r>
            <a:endParaRPr sz="1200">
              <a:solidFill>
                <a:schemeClr val="dk1"/>
              </a:solidFill>
              <a:highlight>
                <a:srgbClr val="FFFFFF"/>
              </a:highlight>
            </a:endParaRPr>
          </a:p>
          <a:p>
            <a:pPr indent="0" lvl="0" marL="0" rtl="0" algn="l">
              <a:lnSpc>
                <a:spcPct val="115000"/>
              </a:lnSpc>
              <a:spcBef>
                <a:spcPts val="1200"/>
              </a:spcBef>
              <a:spcAft>
                <a:spcPts val="0"/>
              </a:spcAft>
              <a:buNone/>
            </a:pPr>
            <a:r>
              <a:t/>
            </a:r>
            <a:endParaRPr sz="18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1"/>
          <p:cNvSpPr txBox="1"/>
          <p:nvPr/>
        </p:nvSpPr>
        <p:spPr>
          <a:xfrm>
            <a:off x="242625" y="206225"/>
            <a:ext cx="8807100" cy="48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500">
              <a:solidFill>
                <a:schemeClr val="lt1"/>
              </a:solidFill>
              <a:latin typeface="Lato"/>
              <a:ea typeface="Lato"/>
              <a:cs typeface="Lato"/>
              <a:sym typeface="Lato"/>
            </a:endParaRPr>
          </a:p>
          <a:p>
            <a:pPr indent="0" lvl="0" marL="0" rtl="0" algn="l">
              <a:spcBef>
                <a:spcPts val="0"/>
              </a:spcBef>
              <a:spcAft>
                <a:spcPts val="0"/>
              </a:spcAft>
              <a:buNone/>
            </a:pPr>
            <a:r>
              <a:rPr lang="en" sz="2500">
                <a:solidFill>
                  <a:schemeClr val="lt1"/>
                </a:solidFill>
                <a:latin typeface="Lato"/>
                <a:ea typeface="Lato"/>
                <a:cs typeface="Lato"/>
                <a:sym typeface="Lato"/>
              </a:rPr>
              <a:t>Literature Review</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marR="0" rtl="0" algn="l">
              <a:lnSpc>
                <a:spcPct val="100000"/>
              </a:lnSpc>
              <a:spcBef>
                <a:spcPts val="0"/>
              </a:spcBef>
              <a:spcAft>
                <a:spcPts val="0"/>
              </a:spcAft>
              <a:buNone/>
            </a:pPr>
            <a:r>
              <a:t/>
            </a:r>
            <a:endParaRPr sz="1800">
              <a:solidFill>
                <a:schemeClr val="lt1"/>
              </a:solidFill>
              <a:latin typeface="Lato"/>
              <a:ea typeface="Lato"/>
              <a:cs typeface="Lato"/>
              <a:sym typeface="Lato"/>
            </a:endParaRPr>
          </a:p>
          <a:p>
            <a:pPr indent="0" lvl="0" marL="0" marR="0" rtl="0" algn="l">
              <a:lnSpc>
                <a:spcPct val="100000"/>
              </a:lnSpc>
              <a:spcBef>
                <a:spcPts val="0"/>
              </a:spcBef>
              <a:spcAft>
                <a:spcPts val="0"/>
              </a:spcAft>
              <a:buNone/>
            </a:pPr>
            <a:r>
              <a:rPr lang="en" sz="1800">
                <a:solidFill>
                  <a:schemeClr val="lt1"/>
                </a:solidFill>
                <a:latin typeface="Lato"/>
                <a:ea typeface="Lato"/>
                <a:cs typeface="Lato"/>
                <a:sym typeface="Lato"/>
              </a:rPr>
              <a:t>The first Travel Agency of the world was established by Thomas Cook in 1845 in England. The use of the term travel trade dates back from the early years of the 19th century, but this should not obscure the fact that what we today describe as travel trade (travel agency and tour operation business) was taking place much earlier in history.</a:t>
            </a:r>
            <a:endParaRPr sz="1800">
              <a:solidFill>
                <a:schemeClr val="lt1"/>
              </a:solidFill>
              <a:latin typeface="Lato"/>
              <a:ea typeface="Lato"/>
              <a:cs typeface="Lato"/>
              <a:sym typeface="Lato"/>
            </a:endParaRPr>
          </a:p>
          <a:p>
            <a:pPr indent="0" lvl="0" marL="0" marR="0" rtl="0" algn="l">
              <a:lnSpc>
                <a:spcPct val="100000"/>
              </a:lnSpc>
              <a:spcBef>
                <a:spcPts val="0"/>
              </a:spcBef>
              <a:spcAft>
                <a:spcPts val="0"/>
              </a:spcAft>
              <a:buNone/>
            </a:pPr>
            <a:r>
              <a:t/>
            </a:r>
            <a:endParaRPr sz="1800">
              <a:solidFill>
                <a:schemeClr val="lt1"/>
              </a:solidFill>
              <a:latin typeface="Lato"/>
              <a:ea typeface="Lato"/>
              <a:cs typeface="Lato"/>
              <a:sym typeface="Lato"/>
            </a:endParaRPr>
          </a:p>
          <a:p>
            <a:pPr indent="0" lvl="0" marL="0" marR="0" rtl="0" algn="l">
              <a:lnSpc>
                <a:spcPct val="100000"/>
              </a:lnSpc>
              <a:spcBef>
                <a:spcPts val="0"/>
              </a:spcBef>
              <a:spcAft>
                <a:spcPts val="0"/>
              </a:spcAft>
              <a:buNone/>
            </a:pPr>
            <a:r>
              <a:rPr lang="en" sz="1800">
                <a:solidFill>
                  <a:schemeClr val="lt1"/>
                </a:solidFill>
                <a:latin typeface="Lato"/>
                <a:ea typeface="Lato"/>
                <a:cs typeface="Lato"/>
                <a:sym typeface="Lato"/>
              </a:rPr>
              <a:t>In 1841 a fortunate day came in the history of travel trade when Thomas Cook, as secretary of South Midland Temperance Association, organized a trip by a train for 570 members for his association to the distance of 22 miles. He bought railway tickets in bulk to sell them to people.</a:t>
            </a:r>
            <a:endParaRPr sz="1800">
              <a:solidFill>
                <a:schemeClr val="lt1"/>
              </a:solidFill>
              <a:latin typeface="Lato"/>
              <a:ea typeface="Lato"/>
              <a:cs typeface="Lato"/>
              <a:sym typeface="Lato"/>
            </a:endParaRPr>
          </a:p>
          <a:p>
            <a:pPr indent="0" lvl="0" marL="0" marR="0" rtl="0" algn="l">
              <a:lnSpc>
                <a:spcPct val="100000"/>
              </a:lnSpc>
              <a:spcBef>
                <a:spcPts val="0"/>
              </a:spcBef>
              <a:spcAft>
                <a:spcPts val="0"/>
              </a:spcAft>
              <a:buNone/>
            </a:pPr>
            <a:r>
              <a:t/>
            </a:r>
            <a:endParaRPr sz="1800">
              <a:solidFill>
                <a:schemeClr val="lt1"/>
              </a:solidFill>
              <a:latin typeface="Lato"/>
              <a:ea typeface="Lato"/>
              <a:cs typeface="Lato"/>
              <a:sym typeface="Lato"/>
            </a:endParaRPr>
          </a:p>
          <a:p>
            <a:pPr indent="0" lvl="0" marL="0" marR="0" rtl="0" algn="l">
              <a:lnSpc>
                <a:spcPct val="100000"/>
              </a:lnSpc>
              <a:spcBef>
                <a:spcPts val="0"/>
              </a:spcBef>
              <a:spcAft>
                <a:spcPts val="0"/>
              </a:spcAft>
              <a:buNone/>
            </a:pPr>
            <a:r>
              <a:t/>
            </a:r>
            <a:endParaRPr sz="18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823850" y="520550"/>
            <a:ext cx="8199000" cy="431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Travel agency is one of the most important organizations in the tourism private sector which plays a significant and crucial role in the entire process of developing and promoting tourism in the country or at a destination and helps in making arrangements for travel tickets and various travel related services.</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This is a web based application for an online travel agency that helps travelers to check for bus ticket availability, book a ticket ,check the running status of the bus and book a hotel. Various services providers are attracted as they are allowed to create and delete bus and hotel services.</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A distributed database is a database in which data is stored across different physical locations.</a:t>
            </a:r>
            <a:r>
              <a:rPr lang="en" sz="1800">
                <a:uFill>
                  <a:noFill/>
                </a:uFill>
                <a:latin typeface="Lato"/>
                <a:ea typeface="Lato"/>
                <a:cs typeface="Lato"/>
                <a:sym typeface="Lato"/>
                <a:hlinkClick r:id="rId3"/>
              </a:rPr>
              <a:t>[1]</a:t>
            </a:r>
            <a:r>
              <a:rPr lang="en" sz="1800">
                <a:latin typeface="Lato"/>
                <a:ea typeface="Lato"/>
                <a:cs typeface="Lato"/>
                <a:sym typeface="Lato"/>
              </a:rPr>
              <a:t> It may be stored in multiple </a:t>
            </a:r>
            <a:r>
              <a:rPr lang="en" sz="1800">
                <a:uFill>
                  <a:noFill/>
                </a:uFill>
                <a:latin typeface="Lato"/>
                <a:ea typeface="Lato"/>
                <a:cs typeface="Lato"/>
                <a:sym typeface="Lato"/>
                <a:hlinkClick r:id="rId4"/>
              </a:rPr>
              <a:t>computers</a:t>
            </a:r>
            <a:r>
              <a:rPr lang="en" sz="1800">
                <a:latin typeface="Lato"/>
                <a:ea typeface="Lato"/>
                <a:cs typeface="Lato"/>
                <a:sym typeface="Lato"/>
              </a:rPr>
              <a:t>, located in the same physical location (e.g. a datacenter); or may be dispersed over a </a:t>
            </a:r>
            <a:r>
              <a:rPr lang="en" sz="1800">
                <a:uFill>
                  <a:noFill/>
                </a:uFill>
                <a:latin typeface="Lato"/>
                <a:ea typeface="Lato"/>
                <a:cs typeface="Lato"/>
                <a:sym typeface="Lato"/>
                <a:hlinkClick r:id="rId5"/>
              </a:rPr>
              <a:t>network</a:t>
            </a:r>
            <a:r>
              <a:rPr lang="en" sz="1800">
                <a:latin typeface="Lato"/>
                <a:ea typeface="Lato"/>
                <a:cs typeface="Lato"/>
                <a:sym typeface="Lato"/>
              </a:rPr>
              <a:t> of interconnected computers. Unlike </a:t>
            </a:r>
            <a:r>
              <a:rPr lang="en" sz="1800">
                <a:uFill>
                  <a:noFill/>
                </a:uFill>
                <a:latin typeface="Lato"/>
                <a:ea typeface="Lato"/>
                <a:cs typeface="Lato"/>
                <a:sym typeface="Lato"/>
                <a:hlinkClick r:id="rId6"/>
              </a:rPr>
              <a:t>parallel systems</a:t>
            </a:r>
            <a:r>
              <a:rPr lang="en" sz="1800">
                <a:latin typeface="Lato"/>
                <a:ea typeface="Lato"/>
                <a:cs typeface="Lato"/>
                <a:sym typeface="Lato"/>
              </a:rPr>
              <a:t>, in which the processors are tightly coupled and constitute a single database system, a distributed database system consists of loosely coupled sites that share no physical components.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144525" y="172700"/>
            <a:ext cx="8844600" cy="4728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1400">
              <a:latin typeface="Lato"/>
              <a:ea typeface="Lato"/>
              <a:cs typeface="Lato"/>
              <a:sym typeface="Lato"/>
            </a:endParaRPr>
          </a:p>
          <a:p>
            <a:pPr indent="0" lvl="0" marL="0" marR="0" rtl="0" algn="l">
              <a:lnSpc>
                <a:spcPct val="100000"/>
              </a:lnSpc>
              <a:spcBef>
                <a:spcPts val="0"/>
              </a:spcBef>
              <a:spcAft>
                <a:spcPts val="0"/>
              </a:spcAft>
              <a:buNone/>
            </a:pPr>
            <a:r>
              <a:t/>
            </a:r>
            <a:endParaRPr sz="1800">
              <a:latin typeface="Lato"/>
              <a:ea typeface="Lato"/>
              <a:cs typeface="Lato"/>
              <a:sym typeface="Lato"/>
            </a:endParaRPr>
          </a:p>
          <a:p>
            <a:pPr indent="0" lvl="0" marL="0" marR="0" rtl="0" algn="l">
              <a:lnSpc>
                <a:spcPct val="100000"/>
              </a:lnSpc>
              <a:spcBef>
                <a:spcPts val="0"/>
              </a:spcBef>
              <a:spcAft>
                <a:spcPts val="0"/>
              </a:spcAft>
              <a:buNone/>
            </a:pPr>
            <a:r>
              <a:rPr lang="en" sz="1800">
                <a:latin typeface="Lato"/>
                <a:ea typeface="Lato"/>
                <a:cs typeface="Lato"/>
                <a:sym typeface="Lato"/>
              </a:rPr>
              <a:t>Replication involves using specialized software that looks for changes in the distributive database. Once the changes have been identified, the replication process makes all the databases look the same. The replication process can be complex and time-consuming depending on the size and number of the distributed databases. This process can also require a lot of time and computer resources.</a:t>
            </a:r>
            <a:endParaRPr sz="1800">
              <a:latin typeface="Lato"/>
              <a:ea typeface="Lato"/>
              <a:cs typeface="Lato"/>
              <a:sym typeface="Lato"/>
            </a:endParaRPr>
          </a:p>
          <a:p>
            <a:pPr indent="0" lvl="0" marL="0" marR="0" rtl="0" algn="l">
              <a:lnSpc>
                <a:spcPct val="100000"/>
              </a:lnSpc>
              <a:spcBef>
                <a:spcPts val="0"/>
              </a:spcBef>
              <a:spcAft>
                <a:spcPts val="0"/>
              </a:spcAft>
              <a:buNone/>
            </a:pPr>
            <a:r>
              <a:t/>
            </a:r>
            <a:endParaRPr sz="1800">
              <a:latin typeface="Lato"/>
              <a:ea typeface="Lato"/>
              <a:cs typeface="Lato"/>
              <a:sym typeface="Lato"/>
            </a:endParaRPr>
          </a:p>
          <a:p>
            <a:pPr indent="0" lvl="0" marL="0" marR="0" rtl="0" algn="l">
              <a:lnSpc>
                <a:spcPct val="100000"/>
              </a:lnSpc>
              <a:spcBef>
                <a:spcPts val="0"/>
              </a:spcBef>
              <a:spcAft>
                <a:spcPts val="0"/>
              </a:spcAft>
              <a:buNone/>
            </a:pPr>
            <a:r>
              <a:rPr lang="en" sz="1800">
                <a:latin typeface="Lato"/>
                <a:ea typeface="Lato"/>
                <a:cs typeface="Lato"/>
                <a:sym typeface="Lato"/>
              </a:rPr>
              <a:t>Duplication, on the other hand, has less complexity. It basically identifies one database as a </a:t>
            </a:r>
            <a:r>
              <a:rPr lang="en" sz="1800">
                <a:uFill>
                  <a:noFill/>
                </a:uFill>
                <a:latin typeface="Lato"/>
                <a:ea typeface="Lato"/>
                <a:cs typeface="Lato"/>
                <a:sym typeface="Lato"/>
                <a:hlinkClick r:id="rId3"/>
              </a:rPr>
              <a:t>master</a:t>
            </a:r>
            <a:r>
              <a:rPr lang="en" sz="1800">
                <a:latin typeface="Lato"/>
                <a:ea typeface="Lato"/>
                <a:cs typeface="Lato"/>
                <a:sym typeface="Lato"/>
              </a:rPr>
              <a:t> and then duplicates that database. The duplication process is normally done at a set time after hours. This is to ensure that each distributed location has the same data. In the duplication process, users may change only the master database. This ensures that local data will not be overwritten.</a:t>
            </a:r>
            <a:endParaRPr sz="1800">
              <a:latin typeface="Lato"/>
              <a:ea typeface="Lato"/>
              <a:cs typeface="Lato"/>
              <a:sym typeface="Lato"/>
            </a:endParaRPr>
          </a:p>
          <a:p>
            <a:pPr indent="0" lvl="0" marL="0" marR="0" rtl="0" algn="l">
              <a:lnSpc>
                <a:spcPct val="100000"/>
              </a:lnSpc>
              <a:spcBef>
                <a:spcPts val="0"/>
              </a:spcBef>
              <a:spcAft>
                <a:spcPts val="0"/>
              </a:spcAft>
              <a:buNone/>
            </a:pPr>
            <a:r>
              <a:t/>
            </a:r>
            <a:endParaRPr sz="1400">
              <a:latin typeface="Lato"/>
              <a:ea typeface="Lato"/>
              <a:cs typeface="Lato"/>
              <a:sym typeface="Lato"/>
            </a:endParaRPr>
          </a:p>
          <a:p>
            <a:pPr indent="0" lvl="0" marL="0" marR="0" rtl="0" algn="l">
              <a:lnSpc>
                <a:spcPct val="100000"/>
              </a:lnSpc>
              <a:spcBef>
                <a:spcPts val="0"/>
              </a:spcBef>
              <a:spcAft>
                <a:spcPts val="0"/>
              </a:spcAft>
              <a:buNone/>
            </a:pPr>
            <a:r>
              <a:t/>
            </a:r>
            <a:endParaRPr sz="14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