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84" r:id="rId3"/>
    <p:sldId id="291" r:id="rId4"/>
    <p:sldId id="285" r:id="rId5"/>
    <p:sldId id="290" r:id="rId6"/>
    <p:sldId id="292" r:id="rId7"/>
    <p:sldId id="294" r:id="rId8"/>
    <p:sldId id="295" r:id="rId9"/>
    <p:sldId id="296" r:id="rId10"/>
    <p:sldId id="299" r:id="rId11"/>
    <p:sldId id="298" r:id="rId12"/>
    <p:sldId id="297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808F43-21A0-484E-A95B-75ADDB8F509F}" type="datetimeFigureOut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C72D13-1094-4727-A90A-35BA65D80A2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4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4F94-4362-44A0-AAC5-377F2B903E66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E107-F9F6-404C-8CB9-2FC90216597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85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8095-5327-439F-B80B-A83DB049404E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F7BF-9663-49DF-9EB1-BAFA55692A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09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2DEFB-EF6C-4770-BECA-6D96E3B31B29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8F91-4536-4555-B2ED-51DF380714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8A55-EE18-4EB8-903B-5BA3C6B5762A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1283-5906-4961-9522-A86D7970262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5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D38A9-8C9D-48EF-BD3A-0ECE6B905001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5B01-A132-403D-9C91-E6E5AB00B0D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3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67F24-48B2-48F6-9C32-9F463C7D6CCB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6277-8C6D-44EE-9C3B-44E56F82E5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8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C14F4-790D-4F22-9328-A646936CAEB5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27DF2-714D-4ECA-B08C-6AF3BEA2E50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94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0BC7-3D3C-40A8-B6B2-BF00EDF21ECB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290C-1523-4340-8048-751ABD2629C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11D0-8499-4DBB-B4E5-755DB78D44F3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54DA-F452-4AD0-855D-9D57823424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46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2B7B-92A3-45BE-AF99-139056DEE3DA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29A82-5B39-4D0C-A5D9-39F861E90D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6DE6D-F96A-4B35-9D57-61C48B2C45A7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D0EF-072B-4CB7-89FE-759401D90CE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A185B63-F534-41DB-A817-F041C49C5EB3}" type="datetime1">
              <a:rPr lang="ru-RU"/>
              <a:pPr>
                <a:defRPr/>
              </a:pPr>
              <a:t>28.05.2015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78535C1-14C9-4100-9085-994DA353C47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7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d-sql-xml.org.ua/index.php/proectirovanie-db-menu/37-oltp-i-olap-sistemy-data-mining" TargetMode="External"/><Relationship Id="rId2" Type="http://schemas.openxmlformats.org/officeDocument/2006/relationships/hyperlink" Target="http://i-novice.net/6-normalnyx-form-b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wh-club.com/ru/dwh-bi-articles/data-vault-terminy-obekty-osnovy-arhitektury.html" TargetMode="External"/><Relationship Id="rId4" Type="http://schemas.openxmlformats.org/officeDocument/2006/relationships/hyperlink" Target="https://ru.wikipedia.org/wiki/&#1054;&#1085;&#1090;&#1086;&#1083;&#1086;&#1075;&#1080;&#1103;_(&#1080;&#1085;&#1092;&#1086;&#1088;&#1084;&#1072;&#1090;&#1080;&#1082;&#1072;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-club.com/ru/dwh-bi-articles/data-vault-terminy-obekty-osnovy-arhitektu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-club.com/ru/dwh-bi-articles/data-vault-terminy-obekty-osnovy-arhitektu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-club.com/ru/dwh-bi-articles/data-vault-terminy-obekty-osnovy-arhitektu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-club.com/ru/dwh-bi-articles/data-vault-terminy-obekty-osnovy-arhitektu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9938" y="2420888"/>
            <a:ext cx="7772400" cy="2232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Предложения по проектированию и структурированию корпоративных данных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15719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Докладчик:</a:t>
            </a:r>
          </a:p>
          <a:p>
            <a:r>
              <a:rPr lang="ru-RU" dirty="0" smtClean="0"/>
              <a:t>Ведущий инженер-программист отд. 715</a:t>
            </a:r>
          </a:p>
          <a:p>
            <a:r>
              <a:rPr lang="ru-RU" dirty="0" smtClean="0"/>
              <a:t>Карпенко Д.С.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28" y="836712"/>
            <a:ext cx="2324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1"/>
            <a:ext cx="8229600" cy="69269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 схемы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HRM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252538"/>
            <a:ext cx="71056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5201E-2533-4CAD-B770-F91978F23892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21852"/>
          </a:xfrm>
        </p:spPr>
        <p:txBody>
          <a:bodyPr/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OLTP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архитектура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HRM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47750"/>
            <a:ext cx="9075601" cy="489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64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Преимущества и недостатки предлагаемой схемы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F3670-226E-464A-AF73-8082283E3159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1268" name="AutoShape 6" descr="image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AutoShape 10" descr="image"/>
          <p:cNvSpPr>
            <a:spLocks noChangeAspect="1" noChangeArrowheads="1"/>
          </p:cNvSpPr>
          <p:nvPr/>
        </p:nvSpPr>
        <p:spPr bwMode="auto">
          <a:xfrm>
            <a:off x="361950" y="168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1" name="Прямоугольник 8"/>
          <p:cNvSpPr>
            <a:spLocks noChangeArrowheads="1"/>
          </p:cNvSpPr>
          <p:nvPr/>
        </p:nvSpPr>
        <p:spPr bwMode="auto">
          <a:xfrm>
            <a:off x="57150" y="945296"/>
            <a:ext cx="8907338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3200" b="1" dirty="0" smtClean="0"/>
              <a:t>Преимущества</a:t>
            </a:r>
          </a:p>
          <a:p>
            <a:pPr marL="342900" indent="-342900">
              <a:buFont typeface="Arial" charset="0"/>
              <a:buChar char="•"/>
            </a:pPr>
            <a:endParaRPr lang="en-US" sz="3200" b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ru-RU" sz="2800" dirty="0" smtClean="0"/>
              <a:t>Соответствие онтологической структуре.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sz="2800" dirty="0" smtClean="0"/>
              <a:t>Расширяемость и масштабируемость.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sz="2800" dirty="0" smtClean="0"/>
              <a:t>Единство подхода к организации структуры.</a:t>
            </a:r>
          </a:p>
          <a:p>
            <a:pPr marL="342900" indent="-342900">
              <a:buFont typeface="Arial" charset="0"/>
              <a:buChar char="•"/>
            </a:pPr>
            <a:endParaRPr lang="ru-RU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3200" b="1" dirty="0" smtClean="0"/>
              <a:t>Недостатки</a:t>
            </a:r>
          </a:p>
          <a:p>
            <a:pPr marL="342900" indent="-342900">
              <a:buFont typeface="Arial" charset="0"/>
              <a:buChar char="•"/>
            </a:pPr>
            <a:endParaRPr lang="ru-RU" sz="3200" b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ru-RU" sz="2800" dirty="0" smtClean="0"/>
              <a:t>Возрастание количества таблиц – требования автоматизации обработки.</a:t>
            </a:r>
            <a:endParaRPr lang="en-US" sz="2800" dirty="0" smtClean="0"/>
          </a:p>
          <a:p>
            <a:pPr marL="800100" lvl="1" indent="-342900">
              <a:buFont typeface="Arial" charset="0"/>
              <a:buChar char="•"/>
            </a:pPr>
            <a:r>
              <a:rPr lang="ru-RU" sz="2800" dirty="0" smtClean="0"/>
              <a:t>Большинство преимуществ ощутимо только при использовании 3-х звеньев.</a:t>
            </a:r>
          </a:p>
          <a:p>
            <a:pPr marL="342900" indent="-342900">
              <a:buFont typeface="Arial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4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0"/>
            <a:ext cx="8412163" cy="906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ORM (Object Relation Mapping, JPA)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F3670-226E-464A-AF73-8082283E3159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11268" name="AutoShape 6" descr="image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AutoShape 10" descr="image"/>
          <p:cNvSpPr>
            <a:spLocks noChangeAspect="1" noChangeArrowheads="1"/>
          </p:cNvSpPr>
          <p:nvPr/>
        </p:nvSpPr>
        <p:spPr bwMode="auto">
          <a:xfrm>
            <a:off x="361950" y="168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5560293" cy="488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063217"/>
            <a:ext cx="32403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Для </a:t>
            </a:r>
            <a:r>
              <a:rPr lang="en-US" sz="2400" b="1" dirty="0" smtClean="0"/>
              <a:t>OLTP</a:t>
            </a:r>
          </a:p>
          <a:p>
            <a:endParaRPr lang="en-US" dirty="0" smtClean="0"/>
          </a:p>
          <a:p>
            <a:r>
              <a:rPr lang="ru-RU" sz="2000" dirty="0" smtClean="0"/>
              <a:t>поле </a:t>
            </a:r>
            <a:r>
              <a:rPr lang="en-US" sz="2000" dirty="0" smtClean="0"/>
              <a:t>version </a:t>
            </a:r>
            <a:r>
              <a:rPr lang="ru-RU" sz="2000" dirty="0" smtClean="0"/>
              <a:t>аннотируется </a:t>
            </a:r>
            <a:r>
              <a:rPr lang="en-US" sz="2000" dirty="0" smtClean="0"/>
              <a:t>@</a:t>
            </a:r>
            <a:r>
              <a:rPr lang="en-US" sz="2000" i="1" dirty="0" smtClean="0"/>
              <a:t>Version</a:t>
            </a:r>
            <a:r>
              <a:rPr lang="en-US" sz="2000" dirty="0" smtClean="0"/>
              <a:t> </a:t>
            </a:r>
            <a:r>
              <a:rPr lang="ru-RU" sz="2000" dirty="0" smtClean="0"/>
              <a:t>(оптимистическая транзакция)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2400" b="1" dirty="0" smtClean="0"/>
              <a:t>Для </a:t>
            </a:r>
            <a:r>
              <a:rPr lang="en-US" sz="2400" b="1" dirty="0" smtClean="0"/>
              <a:t>OLAP</a:t>
            </a:r>
            <a:r>
              <a:rPr lang="ru-RU" sz="2400" b="1" dirty="0" smtClean="0"/>
              <a:t> объектов</a:t>
            </a:r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2000" dirty="0" smtClean="0"/>
              <a:t>Поле </a:t>
            </a:r>
            <a:r>
              <a:rPr lang="en-US" sz="2000" dirty="0" smtClean="0"/>
              <a:t>version </a:t>
            </a:r>
            <a:r>
              <a:rPr lang="ru-RU" sz="2000" dirty="0" smtClean="0"/>
              <a:t>является частью составного первичного ключа.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ru-RU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removed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0"/>
            <a:ext cx="8412163" cy="906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ORM (Object Relation Mapping, JPA)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F3670-226E-464A-AF73-8082283E3159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11268" name="AutoShape 6" descr="image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AutoShape 10" descr="image"/>
          <p:cNvSpPr>
            <a:spLocks noChangeAspect="1" noChangeArrowheads="1"/>
          </p:cNvSpPr>
          <p:nvPr/>
        </p:nvSpPr>
        <p:spPr bwMode="auto">
          <a:xfrm>
            <a:off x="361950" y="168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61950" y="893033"/>
            <a:ext cx="86745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Ссылки</a:t>
            </a:r>
            <a:endParaRPr lang="en-US" sz="2400" b="1" dirty="0" smtClean="0"/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i-novice.net/6-normalnyx-form-bd/</a:t>
            </a:r>
            <a:endParaRPr lang="ru-RU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bd-sql-xml.org.ua/index.php/proectirovanie-db-menu/37-oltp-i-olap-sistemy-data-mining</a:t>
            </a:r>
            <a:endParaRPr lang="ru-RU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://ru.wikipedia.org/wiki/</a:t>
            </a:r>
            <a:r>
              <a:rPr lang="ru-RU" sz="2000" dirty="0">
                <a:hlinkClick r:id="rId4"/>
              </a:rPr>
              <a:t>Онтология_(</a:t>
            </a:r>
            <a:r>
              <a:rPr lang="ru-RU" sz="2000" dirty="0" smtClean="0">
                <a:hlinkClick r:id="rId4"/>
              </a:rPr>
              <a:t>информатика)</a:t>
            </a:r>
            <a:endParaRPr lang="ru-RU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www.dwh-club.com/ru/dwh-bi-articles/data-vault-terminy-obekty-osnovy-arhitektury.html</a:t>
            </a:r>
            <a:endParaRPr lang="en-US" sz="2000" dirty="0"/>
          </a:p>
          <a:p>
            <a:endParaRPr lang="ru-RU" dirty="0"/>
          </a:p>
          <a:p>
            <a:r>
              <a:rPr lang="ru-RU" sz="2400" b="1" dirty="0" smtClean="0"/>
              <a:t>Дополнительная литература</a:t>
            </a:r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2000" dirty="0"/>
              <a:t>Е.М. </a:t>
            </a:r>
            <a:r>
              <a:rPr lang="ru-RU" sz="2000" dirty="0" err="1" smtClean="0"/>
              <a:t>Бениаминов</a:t>
            </a:r>
            <a:r>
              <a:rPr lang="ru-RU" sz="2000" dirty="0" smtClean="0"/>
              <a:t>. Некоторые </a:t>
            </a:r>
            <a:r>
              <a:rPr lang="ru-RU" sz="2000" dirty="0"/>
              <a:t>проблемы широкого внедрения онтологий в IT и направления их </a:t>
            </a:r>
            <a:r>
              <a:rPr lang="ru-RU" sz="2000" dirty="0" smtClean="0"/>
              <a:t>решений//РГТУ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000" dirty="0"/>
              <a:t>А. А. Сидоров. Современные подходы к архитектуре хранилищ данных. Модель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Vault</a:t>
            </a:r>
            <a:r>
              <a:rPr lang="ru-RU" sz="2000" dirty="0"/>
              <a:t>//, отделение систем </a:t>
            </a:r>
            <a:r>
              <a:rPr lang="ru-RU" sz="2000" dirty="0" smtClean="0"/>
              <a:t>управления, компания </a:t>
            </a:r>
            <a:r>
              <a:rPr lang="ru-RU" sz="2000" dirty="0"/>
              <a:t>ЛАНИТ</a:t>
            </a:r>
          </a:p>
        </p:txBody>
      </p:sp>
    </p:spTree>
    <p:extLst>
      <p:ext uri="{BB962C8B-B14F-4D97-AF65-F5344CB8AC3E}">
        <p14:creationId xmlns:p14="http://schemas.microsoft.com/office/powerpoint/2010/main" val="3696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FD2A3-1674-4791-B0DB-BC363079D73A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27366" y="1500174"/>
            <a:ext cx="515878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</a:t>
            </a:r>
          </a:p>
          <a:p>
            <a:pPr algn="ctr">
              <a:defRPr/>
            </a:pPr>
            <a:r>
              <a:rPr lang="ru-RU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ВНИМАНИЕ!!!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2324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906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Общая методология проектирования БД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7" cy="460873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Нормализация (6 нормальных форм)</a:t>
            </a:r>
          </a:p>
          <a:p>
            <a:pPr>
              <a:defRPr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3200" b="1" dirty="0">
                <a:solidFill>
                  <a:schemeClr val="tx1"/>
                </a:solidFill>
              </a:rPr>
              <a:t>Проектирование транзакций</a:t>
            </a:r>
          </a:p>
          <a:p>
            <a:pPr>
              <a:defRPr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Концептуальные схемы и онтологии (ИИ, </a:t>
            </a:r>
            <a:r>
              <a:rPr lang="en-US" sz="3200" b="1" dirty="0" smtClean="0">
                <a:solidFill>
                  <a:schemeClr val="tx1"/>
                </a:solidFill>
              </a:rPr>
              <a:t>Data Mining, Semantic Web)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Технология проектирования </a:t>
            </a:r>
            <a:r>
              <a:rPr lang="ru-RU" sz="3200" b="1" dirty="0" smtClean="0">
                <a:solidFill>
                  <a:schemeClr val="tx1"/>
                </a:solidFill>
              </a:rPr>
              <a:t>хранилищ </a:t>
            </a:r>
            <a:r>
              <a:rPr lang="ru-RU" sz="3200" b="1" dirty="0" smtClean="0">
                <a:solidFill>
                  <a:schemeClr val="tx1"/>
                </a:solidFill>
              </a:rPr>
              <a:t>данных (</a:t>
            </a:r>
            <a:r>
              <a:rPr lang="en-US" sz="3200" b="1" dirty="0" smtClean="0">
                <a:solidFill>
                  <a:schemeClr val="tx1"/>
                </a:solidFill>
              </a:rPr>
              <a:t>Data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Vault</a:t>
            </a:r>
            <a:r>
              <a:rPr lang="ru-RU" sz="3200" b="1" dirty="0" smtClean="0">
                <a:solidFill>
                  <a:schemeClr val="tx1"/>
                </a:solidFill>
              </a:rPr>
              <a:t>)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44624"/>
            <a:ext cx="8247260" cy="861839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OLAP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OLTP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D137C-6E62-4C4E-907A-A7D9071BBD3D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01122"/>
              </p:ext>
            </p:extLst>
          </p:nvPr>
        </p:nvGraphicFramePr>
        <p:xfrm>
          <a:off x="611560" y="980728"/>
          <a:ext cx="7776864" cy="49906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88432"/>
                <a:gridCol w="3888432"/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OLTP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(On-Line Transaction Processing)</a:t>
                      </a:r>
                      <a:endParaRPr lang="ru-RU" sz="1100" dirty="0" smtClean="0"/>
                    </a:p>
                    <a:p>
                      <a:pPr algn="ctr"/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OLAP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(On-Line Analytical Processing)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61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Проектирование</a:t>
                      </a:r>
                      <a:r>
                        <a:rPr lang="ru-RU" sz="2400" baseline="0" dirty="0" smtClean="0"/>
                        <a:t> транзакций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Нет транзакций, данные</a:t>
                      </a:r>
                      <a:r>
                        <a:rPr lang="ru-RU" sz="2400" baseline="0" dirty="0" smtClean="0"/>
                        <a:t> неизменяемы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406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 smtClean="0"/>
                        <a:t>Высокие требования нормализации</a:t>
                      </a:r>
                      <a:endParaRPr lang="ru-RU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Низкие требования нормализации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406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Изменяемость (версия)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Накопление (версия)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31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Концептуальные схемы и онтологии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Общие принципы построения архитектуры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47F2B-1015-4AA5-A687-055F93C704D7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6152" name="Picture 8" descr="OLTP &amp;icy; OLAP-&amp;scy;&amp;icy;&amp;scy;&amp;tcy;&amp;iecy;&amp;mcy;&amp;ycy;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6110"/>
            <a:ext cx="5472608" cy="51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0"/>
            <a:ext cx="8412163" cy="906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Проектирование с учетом 3-х звеньев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F3670-226E-464A-AF73-8082283E3159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1268" name="AutoShape 6" descr="image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AutoShape 10" descr="image"/>
          <p:cNvSpPr>
            <a:spLocks noChangeAspect="1" noChangeArrowheads="1"/>
          </p:cNvSpPr>
          <p:nvPr/>
        </p:nvSpPr>
        <p:spPr bwMode="auto">
          <a:xfrm>
            <a:off x="361950" y="168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270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57374"/>
            <a:ext cx="621982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Прямоугольник 8"/>
          <p:cNvSpPr>
            <a:spLocks noChangeArrowheads="1"/>
          </p:cNvSpPr>
          <p:nvPr/>
        </p:nvSpPr>
        <p:spPr bwMode="auto">
          <a:xfrm>
            <a:off x="209550" y="3501008"/>
            <a:ext cx="853891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 smtClean="0"/>
              <a:t>Многообразие приложений требует единства авторизации.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/>
              <a:t>Возможности взаимодействия на уровне данных (в том числе безопасность данных).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/>
              <a:t>Изоляция конечных пользователей и клиентских приложений от проблем связанных с </a:t>
            </a:r>
            <a:r>
              <a:rPr lang="en-US" sz="2400" dirty="0" smtClean="0"/>
              <a:t>OLTP-OLAP </a:t>
            </a:r>
            <a:r>
              <a:rPr lang="ru-RU" sz="2400" dirty="0" smtClean="0"/>
              <a:t>дублированием данных.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9064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 схемы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Vault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300" b="1" dirty="0" smtClean="0">
                <a:solidFill>
                  <a:schemeClr val="tx1"/>
                </a:solidFill>
                <a:hlinkClick r:id="rId2"/>
              </a:rPr>
              <a:t>www.dwh-club.com/ru/dwh-bi-articles/data-vault-terminy-obekty-osnovy-arhitektury.html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9" y="1772816"/>
            <a:ext cx="8640959" cy="396044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</a:t>
            </a:r>
            <a:r>
              <a:rPr lang="ru-RU" sz="3200" b="1" dirty="0" err="1" smtClean="0">
                <a:solidFill>
                  <a:schemeClr val="tx1"/>
                </a:solidFill>
              </a:rPr>
              <a:t>хаб</a:t>
            </a:r>
            <a:r>
              <a:rPr lang="ru-RU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smtClean="0">
                <a:solidFill>
                  <a:schemeClr val="tx1"/>
                </a:solidFill>
              </a:rPr>
              <a:t>hub)</a:t>
            </a:r>
            <a:r>
              <a:rPr lang="ru-RU" sz="3200" b="1" dirty="0" smtClean="0">
                <a:solidFill>
                  <a:schemeClr val="tx1"/>
                </a:solidFill>
              </a:rPr>
              <a:t> – 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базовый объект</a:t>
            </a:r>
          </a:p>
          <a:p>
            <a:pPr marL="457200" lvl="1" indent="0">
              <a:buNone/>
              <a:defRPr/>
            </a:pPr>
            <a:endParaRPr lang="ru-RU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</a:t>
            </a:r>
            <a:r>
              <a:rPr lang="ru-RU" sz="3200" b="1" dirty="0" err="1" smtClean="0">
                <a:solidFill>
                  <a:schemeClr val="tx1"/>
                </a:solidFill>
              </a:rPr>
              <a:t>линк</a:t>
            </a:r>
            <a:r>
              <a:rPr lang="ru-RU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smtClean="0">
                <a:solidFill>
                  <a:schemeClr val="tx1"/>
                </a:solidFill>
              </a:rPr>
              <a:t>link)</a:t>
            </a:r>
            <a:r>
              <a:rPr lang="ru-RU" sz="3200" b="1" dirty="0" smtClean="0">
                <a:solidFill>
                  <a:schemeClr val="tx1"/>
                </a:solidFill>
              </a:rPr>
              <a:t> – связь</a:t>
            </a:r>
            <a:endParaRPr lang="ru-RU" sz="3200" b="1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спутник (</a:t>
            </a:r>
            <a:r>
              <a:rPr lang="en-US" sz="3200" b="1" dirty="0" smtClean="0">
                <a:solidFill>
                  <a:schemeClr val="tx1"/>
                </a:solidFill>
              </a:rPr>
              <a:t>satellite) – </a:t>
            </a:r>
            <a:r>
              <a:rPr lang="ru-RU" sz="3200" b="1" dirty="0" smtClean="0">
                <a:solidFill>
                  <a:schemeClr val="tx1"/>
                </a:solidFill>
              </a:rPr>
              <a:t>данные приложений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4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9064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 схемы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Vault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300" b="1" dirty="0" smtClean="0">
                <a:solidFill>
                  <a:schemeClr val="tx1"/>
                </a:solidFill>
                <a:hlinkClick r:id="rId2"/>
              </a:rPr>
              <a:t>www.dwh-club.com/ru/dwh-bi-articles/data-vault-terminy-obekty-osnovy-arhitektury.html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892479" cy="352839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</a:t>
            </a:r>
            <a:r>
              <a:rPr lang="ru-RU" sz="3200" b="1" dirty="0" err="1" smtClean="0">
                <a:solidFill>
                  <a:schemeClr val="tx1"/>
                </a:solidFill>
              </a:rPr>
              <a:t>хаб</a:t>
            </a:r>
            <a:r>
              <a:rPr lang="ru-RU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smtClean="0">
                <a:solidFill>
                  <a:schemeClr val="tx1"/>
                </a:solidFill>
              </a:rPr>
              <a:t>hub) </a:t>
            </a:r>
            <a:r>
              <a:rPr lang="ru-RU" sz="3200" b="1" dirty="0" smtClean="0">
                <a:solidFill>
                  <a:schemeClr val="tx1"/>
                </a:solidFill>
              </a:rPr>
              <a:t>– базовый объект</a:t>
            </a:r>
          </a:p>
          <a:p>
            <a:pPr lvl="1"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ID</a:t>
            </a:r>
            <a:endParaRPr lang="ru-RU" sz="2400" b="1" dirty="0" smtClean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chemeClr val="accent3"/>
                </a:solidFill>
              </a:rPr>
              <a:t>Версия</a:t>
            </a: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Дата создания (транзакции)</a:t>
            </a: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Идентификатор создателя</a:t>
            </a: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Дополнительная идентификационная информация</a:t>
            </a:r>
          </a:p>
          <a:p>
            <a:pPr marL="457200" lvl="1" indent="0">
              <a:buNone/>
              <a:defRPr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Формат имен таблиц: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H_(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		- OLTP </a:t>
            </a:r>
            <a:r>
              <a:rPr lang="ru-RU" sz="2400" b="1" dirty="0" smtClean="0">
                <a:solidFill>
                  <a:schemeClr val="tx1"/>
                </a:solidFill>
              </a:rPr>
              <a:t>таблица</a:t>
            </a:r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H_(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_LOG	- OLAP</a:t>
            </a:r>
            <a:r>
              <a:rPr lang="ru-RU" sz="2400" b="1" dirty="0" smtClean="0">
                <a:solidFill>
                  <a:schemeClr val="tx1"/>
                </a:solidFill>
              </a:rPr>
              <a:t> таблица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9064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 схемы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Vault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300" b="1" dirty="0" smtClean="0">
                <a:solidFill>
                  <a:schemeClr val="tx1"/>
                </a:solidFill>
                <a:hlinkClick r:id="rId2"/>
              </a:rPr>
              <a:t>www.dwh-club.com/ru/dwh-bi-articles/data-vault-terminy-obekty-osnovy-arhitektury.html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352839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</a:t>
            </a:r>
            <a:r>
              <a:rPr lang="ru-RU" sz="3200" b="1" dirty="0" err="1" smtClean="0">
                <a:solidFill>
                  <a:schemeClr val="tx1"/>
                </a:solidFill>
              </a:rPr>
              <a:t>линк</a:t>
            </a:r>
            <a:r>
              <a:rPr lang="ru-RU" sz="3200" b="1" dirty="0" smtClean="0">
                <a:solidFill>
                  <a:schemeClr val="tx1"/>
                </a:solidFill>
              </a:rPr>
              <a:t> (</a:t>
            </a:r>
            <a:r>
              <a:rPr lang="en-US" sz="3200" b="1" dirty="0" smtClean="0">
                <a:solidFill>
                  <a:schemeClr val="tx1"/>
                </a:solidFill>
              </a:rPr>
              <a:t>link) </a:t>
            </a:r>
            <a:r>
              <a:rPr lang="ru-RU" sz="3200" b="1" dirty="0" smtClean="0">
                <a:solidFill>
                  <a:schemeClr val="tx1"/>
                </a:solidFill>
              </a:rPr>
              <a:t>– связь</a:t>
            </a:r>
          </a:p>
          <a:p>
            <a:pPr lvl="1"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ID</a:t>
            </a:r>
            <a:endParaRPr lang="ru-RU" sz="2400" b="1" dirty="0" smtClean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chemeClr val="accent3"/>
                </a:solidFill>
              </a:rPr>
              <a:t>Версия</a:t>
            </a: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Дата создания (транзакции)</a:t>
            </a: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Идентификатор создателя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ru-RU" sz="2400" b="1" dirty="0" smtClean="0">
                <a:solidFill>
                  <a:schemeClr val="tx1"/>
                </a:solidFill>
              </a:rPr>
              <a:t>автора транзакции)</a:t>
            </a:r>
          </a:p>
          <a:p>
            <a:pPr lvl="1">
              <a:defRPr/>
            </a:pPr>
            <a:r>
              <a:rPr lang="ru-RU" sz="2400" b="1" dirty="0" smtClean="0">
                <a:solidFill>
                  <a:srgbClr val="00B050"/>
                </a:solidFill>
              </a:rPr>
              <a:t>Идентификаторы связываемых </a:t>
            </a:r>
            <a:r>
              <a:rPr lang="ru-RU" sz="2400" b="1" dirty="0" err="1" smtClean="0">
                <a:solidFill>
                  <a:srgbClr val="00B050"/>
                </a:solidFill>
              </a:rPr>
              <a:t>хабов</a:t>
            </a:r>
            <a:r>
              <a:rPr lang="ru-RU" sz="2400" b="1" dirty="0" smtClean="0">
                <a:solidFill>
                  <a:srgbClr val="00B050"/>
                </a:solidFill>
              </a:rPr>
              <a:t> и/или </a:t>
            </a:r>
            <a:r>
              <a:rPr lang="ru-RU" sz="2400" b="1" dirty="0" err="1" smtClean="0">
                <a:solidFill>
                  <a:srgbClr val="00B050"/>
                </a:solidFill>
              </a:rPr>
              <a:t>линков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rgbClr val="00B050"/>
                </a:solidFill>
              </a:rPr>
              <a:t>Версии </a:t>
            </a:r>
            <a:r>
              <a:rPr lang="ru-RU" sz="2400" b="1" dirty="0" err="1" smtClean="0">
                <a:solidFill>
                  <a:srgbClr val="00B050"/>
                </a:solidFill>
              </a:rPr>
              <a:t>хабов</a:t>
            </a:r>
            <a:r>
              <a:rPr lang="en-US" sz="2400" b="1" dirty="0">
                <a:solidFill>
                  <a:srgbClr val="00B050"/>
                </a:solidFill>
              </a:rPr>
              <a:t>/</a:t>
            </a:r>
            <a:r>
              <a:rPr lang="ru-RU" sz="2400" b="1" dirty="0" err="1" smtClean="0">
                <a:solidFill>
                  <a:srgbClr val="00B050"/>
                </a:solidFill>
              </a:rPr>
              <a:t>линков</a:t>
            </a:r>
            <a:r>
              <a:rPr lang="ru-RU" sz="2400" b="1" dirty="0" smtClean="0">
                <a:solidFill>
                  <a:srgbClr val="00B050"/>
                </a:solidFill>
              </a:rPr>
              <a:t> (только для </a:t>
            </a:r>
            <a:r>
              <a:rPr lang="en-US" sz="2400" b="1" dirty="0" smtClean="0">
                <a:solidFill>
                  <a:srgbClr val="00B050"/>
                </a:solidFill>
              </a:rPr>
              <a:t>OLAP)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Дополнительная идентификационная информация</a:t>
            </a:r>
          </a:p>
          <a:p>
            <a:pPr marL="457200" lvl="1" indent="0">
              <a:buNone/>
              <a:defRPr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Формат имен таблиц: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</a:rPr>
              <a:t>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		- OLTP </a:t>
            </a:r>
            <a:r>
              <a:rPr lang="ru-RU" sz="2400" b="1" dirty="0" smtClean="0">
                <a:solidFill>
                  <a:schemeClr val="tx1"/>
                </a:solidFill>
              </a:rPr>
              <a:t>таблица</a:t>
            </a:r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L_(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_LOG	- OLAP</a:t>
            </a:r>
            <a:r>
              <a:rPr lang="ru-RU" sz="2400" b="1" dirty="0" smtClean="0">
                <a:solidFill>
                  <a:schemeClr val="tx1"/>
                </a:solidFill>
              </a:rPr>
              <a:t> таблица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229600" cy="9064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Сущности схемы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Vault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300" b="1" dirty="0" smtClean="0">
                <a:solidFill>
                  <a:schemeClr val="tx1"/>
                </a:solidFill>
                <a:hlinkClick r:id="rId2"/>
              </a:rPr>
              <a:t>www.dwh-club.com/ru/dwh-bi-articles/data-vault-terminy-obekty-osnovy-arhitektury.html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08504" cy="410445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Сущность спутник (</a:t>
            </a:r>
            <a:r>
              <a:rPr lang="en-US" sz="3200" b="1" dirty="0" smtClean="0">
                <a:solidFill>
                  <a:schemeClr val="tx1"/>
                </a:solidFill>
              </a:rPr>
              <a:t>satellite)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ID</a:t>
            </a:r>
            <a:endParaRPr lang="ru-RU" sz="2400" b="1" dirty="0" smtClean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chemeClr val="accent3"/>
                </a:solidFill>
              </a:rPr>
              <a:t>Версия</a:t>
            </a:r>
            <a:r>
              <a:rPr lang="en-US" sz="2400" b="1" dirty="0" smtClean="0">
                <a:solidFill>
                  <a:schemeClr val="accent3"/>
                </a:solidFill>
              </a:rPr>
              <a:t> (</a:t>
            </a:r>
            <a:r>
              <a:rPr lang="ru-RU" sz="2400" b="1" dirty="0" smtClean="0">
                <a:solidFill>
                  <a:schemeClr val="accent3"/>
                </a:solidFill>
              </a:rPr>
              <a:t>только для </a:t>
            </a:r>
            <a:r>
              <a:rPr lang="en-US" sz="2400" b="1" dirty="0" smtClean="0">
                <a:solidFill>
                  <a:schemeClr val="accent3"/>
                </a:solidFill>
              </a:rPr>
              <a:t>OLAP)</a:t>
            </a:r>
            <a:endParaRPr lang="ru-RU" sz="2400" b="1" dirty="0" smtClean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ru-RU" sz="2400" b="1" dirty="0" smtClean="0">
                <a:solidFill>
                  <a:srgbClr val="00B050"/>
                </a:solidFill>
              </a:rPr>
              <a:t>Корпоративная информация связанная с соответствующим </a:t>
            </a:r>
            <a:r>
              <a:rPr lang="ru-RU" sz="2400" b="1" dirty="0" err="1" smtClean="0">
                <a:solidFill>
                  <a:srgbClr val="00B050"/>
                </a:solidFill>
              </a:rPr>
              <a:t>хабом</a:t>
            </a:r>
            <a:r>
              <a:rPr lang="en-US" sz="2400" b="1" dirty="0" smtClean="0">
                <a:solidFill>
                  <a:srgbClr val="00B050"/>
                </a:solidFill>
              </a:rPr>
              <a:t>/</a:t>
            </a:r>
            <a:r>
              <a:rPr lang="ru-RU" sz="2400" b="1" dirty="0" err="1" smtClean="0">
                <a:solidFill>
                  <a:srgbClr val="00B050"/>
                </a:solidFill>
              </a:rPr>
              <a:t>линком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</a:rPr>
              <a:t>Формат имен таблиц: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		- OLTP </a:t>
            </a:r>
            <a:r>
              <a:rPr lang="ru-RU" sz="2400" b="1" dirty="0" smtClean="0">
                <a:solidFill>
                  <a:schemeClr val="tx1"/>
                </a:solidFill>
              </a:rPr>
              <a:t>таблица</a:t>
            </a:r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S_(</a:t>
            </a:r>
            <a:r>
              <a:rPr lang="ru-RU" sz="2400" b="1" dirty="0" smtClean="0">
                <a:solidFill>
                  <a:schemeClr val="tx1"/>
                </a:solidFill>
              </a:rPr>
              <a:t>имя таблицы)</a:t>
            </a:r>
            <a:r>
              <a:rPr lang="en-US" sz="2400" b="1" dirty="0" smtClean="0">
                <a:solidFill>
                  <a:schemeClr val="tx1"/>
                </a:solidFill>
              </a:rPr>
              <a:t>_LOG	- OLAP</a:t>
            </a:r>
            <a:r>
              <a:rPr lang="ru-RU" sz="2400" b="1" dirty="0" smtClean="0">
                <a:solidFill>
                  <a:schemeClr val="tx1"/>
                </a:solidFill>
              </a:rPr>
              <a:t> таблица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C6A07-AA2C-4BEB-AAB8-270CD1A2FD84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7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2778</TotalTime>
  <Words>442</Words>
  <Application>Microsoft Office PowerPoint</Application>
  <PresentationFormat>Экран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Предложения по проектированию и структурированию корпоративных данных</vt:lpstr>
      <vt:lpstr>Общая методология проектирования БД</vt:lpstr>
      <vt:lpstr>OLAP и OLTP технологии</vt:lpstr>
      <vt:lpstr>Общие принципы построения архитектуры данных</vt:lpstr>
      <vt:lpstr>Проектирование с учетом 3-х звеньев</vt:lpstr>
      <vt:lpstr>Сущности схемы данных Data Vault http://www.dwh-club.com/ru/dwh-bi-articles/data-vault-terminy-obekty-osnovy-arhitektury.html</vt:lpstr>
      <vt:lpstr>Сущности схемы данных Data Vault http://www.dwh-club.com/ru/dwh-bi-articles/data-vault-terminy-obekty-osnovy-arhitektury.html</vt:lpstr>
      <vt:lpstr>Сущности схемы данных Data Vault http://www.dwh-club.com/ru/dwh-bi-articles/data-vault-terminy-obekty-osnovy-arhitektury.html</vt:lpstr>
      <vt:lpstr>Сущности схемы данных Data Vault http://www.dwh-club.com/ru/dwh-bi-articles/data-vault-terminy-obekty-osnovy-arhitektury.html</vt:lpstr>
      <vt:lpstr>Сущности схемы данных HRM</vt:lpstr>
      <vt:lpstr>OLTP архитектура HRM</vt:lpstr>
      <vt:lpstr>Преимущества и недостатки предлагаемой схемы</vt:lpstr>
      <vt:lpstr>ORM (Object Relation Mapping, JPA)</vt:lpstr>
      <vt:lpstr>ORM (Object Relation Mapping, JPA)</vt:lpstr>
      <vt:lpstr>Презентация PowerPoint</vt:lpstr>
    </vt:vector>
  </TitlesOfParts>
  <Company>ОАО ИСС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факторов космического пространства</dc:title>
  <dc:creator>User</dc:creator>
  <cp:lastModifiedBy>Goodwin</cp:lastModifiedBy>
  <cp:revision>166</cp:revision>
  <dcterms:created xsi:type="dcterms:W3CDTF">2011-03-25T07:37:11Z</dcterms:created>
  <dcterms:modified xsi:type="dcterms:W3CDTF">2015-05-28T08:00:35Z</dcterms:modified>
</cp:coreProperties>
</file>