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6"/>
  </p:notesMasterIdLst>
  <p:sldIdLst>
    <p:sldId id="256" r:id="rId2"/>
    <p:sldId id="259" r:id="rId3"/>
    <p:sldId id="260" r:id="rId4"/>
    <p:sldId id="261" r:id="rId5"/>
    <p:sldId id="262" r:id="rId6"/>
    <p:sldId id="313" r:id="rId7"/>
    <p:sldId id="263" r:id="rId8"/>
    <p:sldId id="314" r:id="rId9"/>
    <p:sldId id="266" r:id="rId10"/>
    <p:sldId id="264" r:id="rId11"/>
    <p:sldId id="334" r:id="rId12"/>
    <p:sldId id="335" r:id="rId13"/>
    <p:sldId id="318" r:id="rId14"/>
    <p:sldId id="317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6" r:id="rId31"/>
    <p:sldId id="337" r:id="rId32"/>
    <p:sldId id="338" r:id="rId33"/>
    <p:sldId id="339" r:id="rId34"/>
    <p:sldId id="340" r:id="rId35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37"/>
    </p:embeddedFont>
    <p:embeddedFont>
      <p:font typeface="Arimo" panose="020B0604020202020204" pitchFamily="34" charset="0"/>
      <p:regular r:id="rId38"/>
      <p:bold r:id="rId39"/>
      <p:italic r:id="rId40"/>
      <p:boldItalic r:id="rId41"/>
    </p:embeddedFont>
    <p:embeddedFont>
      <p:font typeface="Bebas Neue" panose="020B0606020202050201" pitchFamily="34" charset="77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16132D-FA4E-4134-8E5B-BB9628DD6444}">
  <a:tblStyle styleId="{B316132D-FA4E-4134-8E5B-BB9628DD64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f5e77e654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f5e77e654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07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f5e77e654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f5e77e654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078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157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965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296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741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62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472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53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343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656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868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744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393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822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402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055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227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5e606185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5e606185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22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136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f5e77e654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f5e77e654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201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f5e77e654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f5e77e654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12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f5e77e654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f5e77e654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0243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f5e77e654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f5e77e654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02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f5e77e654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f5e77e654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12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389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5e77e654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5e77e654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9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        </a:t>
            </a:r>
            <a:r>
              <a:rPr lang="en">
                <a:solidFill>
                  <a:schemeClr val="lt2"/>
                </a:solidFill>
              </a:rPr>
              <a:t>ANALYSIS</a:t>
            </a:r>
            <a:r>
              <a:rPr lang="en"/>
              <a:t> NEW YORK CITY</a:t>
            </a:r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PRESENTATION BY TEAM NEBULA</a:t>
            </a:r>
            <a:endParaRPr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52563" y="1267360"/>
            <a:ext cx="1230024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RENT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240;p34">
            <a:extLst>
              <a:ext uri="{FF2B5EF4-FFF2-40B4-BE49-F238E27FC236}">
                <a16:creationId xmlns:a16="http://schemas.microsoft.com/office/drawing/2014/main" id="{91D75FD0-00A8-C148-A595-13409A2AFED3}"/>
              </a:ext>
            </a:extLst>
          </p:cNvPr>
          <p:cNvSpPr txBox="1">
            <a:spLocks/>
          </p:cNvSpPr>
          <p:nvPr/>
        </p:nvSpPr>
        <p:spPr>
          <a:xfrm>
            <a:off x="838510" y="3928370"/>
            <a:ext cx="4077271" cy="49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/>
            <a:r>
              <a:rPr lang="en-US" sz="1400" dirty="0"/>
              <a:t>Aayush </a:t>
            </a:r>
            <a:r>
              <a:rPr lang="en-US" sz="1400" dirty="0" err="1"/>
              <a:t>Bakre</a:t>
            </a:r>
            <a:r>
              <a:rPr lang="en-US" sz="1400" dirty="0"/>
              <a:t>, </a:t>
            </a:r>
            <a:r>
              <a:rPr lang="en-US" sz="1400"/>
              <a:t>Ajanya Sharma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2"/>
          <p:cNvSpPr txBox="1">
            <a:spLocks noGrp="1"/>
          </p:cNvSpPr>
          <p:nvPr>
            <p:ph type="title" idx="6"/>
          </p:nvPr>
        </p:nvSpPr>
        <p:spPr>
          <a:xfrm>
            <a:off x="714300" y="990303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sources</a:t>
            </a:r>
            <a:endParaRPr/>
          </a:p>
        </p:txBody>
      </p:sp>
      <p:sp>
        <p:nvSpPr>
          <p:cNvPr id="753" name="Google Shape;753;p42"/>
          <p:cNvSpPr txBox="1">
            <a:spLocks noGrp="1"/>
          </p:cNvSpPr>
          <p:nvPr>
            <p:ph type="title" idx="2"/>
          </p:nvPr>
        </p:nvSpPr>
        <p:spPr>
          <a:xfrm>
            <a:off x="736350" y="2087749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2"/>
                </a:solidFill>
              </a:rPr>
              <a:t>NYC Op</a:t>
            </a:r>
            <a:r>
              <a:rPr lang="en-US" err="1">
                <a:solidFill>
                  <a:schemeClr val="tx2"/>
                </a:solidFill>
              </a:rPr>
              <a:t>en</a:t>
            </a:r>
            <a:r>
              <a:rPr lang="en-US">
                <a:solidFill>
                  <a:schemeClr val="tx2"/>
                </a:solidFill>
              </a:rPr>
              <a:t> data</a:t>
            </a:r>
          </a:p>
        </p:txBody>
      </p:sp>
      <p:sp>
        <p:nvSpPr>
          <p:cNvPr id="754" name="Google Shape;754;p42"/>
          <p:cNvSpPr txBox="1">
            <a:spLocks noGrp="1"/>
          </p:cNvSpPr>
          <p:nvPr>
            <p:ph type="subTitle" idx="3"/>
          </p:nvPr>
        </p:nvSpPr>
        <p:spPr>
          <a:xfrm>
            <a:off x="736350" y="273456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The rental data, zip codes and facility's data such as airports, hospitals and transits was taken from this source.</a:t>
            </a:r>
          </a:p>
        </p:txBody>
      </p:sp>
      <p:sp>
        <p:nvSpPr>
          <p:cNvPr id="755" name="Google Shape;755;p42"/>
          <p:cNvSpPr txBox="1">
            <a:spLocks noGrp="1"/>
          </p:cNvSpPr>
          <p:nvPr>
            <p:ph type="title" idx="4"/>
          </p:nvPr>
        </p:nvSpPr>
        <p:spPr>
          <a:xfrm>
            <a:off x="6199188" y="2087749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2"/>
                </a:solidFill>
              </a:rPr>
              <a:t>D</a:t>
            </a:r>
            <a:r>
              <a:rPr lang="en-US" err="1">
                <a:solidFill>
                  <a:schemeClr val="tx2"/>
                </a:solidFill>
              </a:rPr>
              <a:t>ata</a:t>
            </a:r>
            <a:r>
              <a:rPr lang="en-US">
                <a:solidFill>
                  <a:schemeClr val="tx2"/>
                </a:solidFill>
              </a:rPr>
              <a:t> world</a:t>
            </a:r>
          </a:p>
        </p:txBody>
      </p:sp>
      <p:sp>
        <p:nvSpPr>
          <p:cNvPr id="756" name="Google Shape;756;p42"/>
          <p:cNvSpPr txBox="1">
            <a:spLocks noGrp="1"/>
          </p:cNvSpPr>
          <p:nvPr>
            <p:ph type="subTitle" idx="5"/>
          </p:nvPr>
        </p:nvSpPr>
        <p:spPr>
          <a:xfrm>
            <a:off x="6199200" y="273456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Data for restaurants &amp; parks in all boroughs was collected from this source</a:t>
            </a:r>
          </a:p>
        </p:txBody>
      </p:sp>
      <p:cxnSp>
        <p:nvCxnSpPr>
          <p:cNvPr id="757" name="Google Shape;757;p42"/>
          <p:cNvCxnSpPr/>
          <p:nvPr/>
        </p:nvCxnSpPr>
        <p:spPr>
          <a:xfrm>
            <a:off x="758400" y="2715174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42"/>
          <p:cNvCxnSpPr/>
          <p:nvPr/>
        </p:nvCxnSpPr>
        <p:spPr>
          <a:xfrm>
            <a:off x="6221238" y="2715174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42"/>
          <p:cNvSpPr txBox="1">
            <a:spLocks noGrp="1"/>
          </p:cNvSpPr>
          <p:nvPr>
            <p:ph type="title" idx="14"/>
          </p:nvPr>
        </p:nvSpPr>
        <p:spPr>
          <a:xfrm>
            <a:off x="3459563" y="2087749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solidFill>
                  <a:schemeClr val="tx2"/>
                </a:solidFill>
              </a:rPr>
              <a:t>kaggle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766" name="Google Shape;766;p42"/>
          <p:cNvSpPr txBox="1">
            <a:spLocks noGrp="1"/>
          </p:cNvSpPr>
          <p:nvPr>
            <p:ph type="subTitle" idx="15"/>
          </p:nvPr>
        </p:nvSpPr>
        <p:spPr>
          <a:xfrm>
            <a:off x="3459563" y="273456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schools in all boroughs was collected from this source</a:t>
            </a:r>
            <a:endParaRPr/>
          </a:p>
        </p:txBody>
      </p:sp>
      <p:cxnSp>
        <p:nvCxnSpPr>
          <p:cNvPr id="768" name="Google Shape;768;p42"/>
          <p:cNvCxnSpPr/>
          <p:nvPr/>
        </p:nvCxnSpPr>
        <p:spPr>
          <a:xfrm>
            <a:off x="3481613" y="2715174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50"/>
          <p:cNvGrpSpPr/>
          <p:nvPr/>
        </p:nvGrpSpPr>
        <p:grpSpPr>
          <a:xfrm>
            <a:off x="7192079" y="3371409"/>
            <a:ext cx="1214578" cy="425543"/>
            <a:chOff x="2271950" y="2722775"/>
            <a:chExt cx="575875" cy="201775"/>
          </a:xfrm>
        </p:grpSpPr>
        <p:sp>
          <p:nvSpPr>
            <p:cNvPr id="1250" name="Google Shape;1250;p5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50"/>
          <p:cNvSpPr txBox="1">
            <a:spLocks noGrp="1"/>
          </p:cNvSpPr>
          <p:nvPr>
            <p:ph type="subTitle" idx="1"/>
          </p:nvPr>
        </p:nvSpPr>
        <p:spPr>
          <a:xfrm>
            <a:off x="669500" y="1301824"/>
            <a:ext cx="3857700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fontAlgn="base">
              <a:buNone/>
            </a:pPr>
            <a:r>
              <a:rPr lang="en-US"/>
              <a:t>Cleaning was done for some files on Tableau Prep and some on Excel. </a:t>
            </a:r>
          </a:p>
          <a:p>
            <a:pPr marL="114300" indent="0" fontAlgn="base">
              <a:buNone/>
            </a:pPr>
            <a:endParaRPr lang="en-US"/>
          </a:p>
          <a:p>
            <a:pPr fontAlgn="base"/>
            <a:r>
              <a:rPr lang="en-US"/>
              <a:t>Remove unwanted columns for example cross streets  and  also to remove unwanted spaces.</a:t>
            </a:r>
          </a:p>
          <a:p>
            <a:pPr fontAlgn="base"/>
            <a:r>
              <a:rPr lang="en-US"/>
              <a:t>Identify error fields using IFERROR, populate them by 0 and then average the rest cells to arrive at a mean rent. </a:t>
            </a:r>
          </a:p>
          <a:p>
            <a:pPr fontAlgn="base"/>
            <a:r>
              <a:rPr lang="en-US"/>
              <a:t>Also, in rental files missing data was filled by determining average median rents available and using </a:t>
            </a:r>
            <a:r>
              <a:rPr lang="en-US" err="1"/>
              <a:t>randbetween</a:t>
            </a:r>
            <a:r>
              <a:rPr lang="en-US"/>
              <a:t> function.</a:t>
            </a: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14299" y="553450"/>
            <a:ext cx="4130751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</a:t>
            </a:r>
            <a:endParaRPr/>
          </a:p>
        </p:txBody>
      </p:sp>
      <p:sp>
        <p:nvSpPr>
          <p:cNvPr id="1259" name="Google Shape;1259;p50"/>
          <p:cNvSpPr/>
          <p:nvPr/>
        </p:nvSpPr>
        <p:spPr>
          <a:xfrm>
            <a:off x="4762138" y="8458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5414751" y="7775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0"/>
          <p:cNvSpPr/>
          <p:nvPr/>
        </p:nvSpPr>
        <p:spPr>
          <a:xfrm>
            <a:off x="8216276" y="954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0"/>
          <p:cNvSpPr/>
          <p:nvPr/>
        </p:nvSpPr>
        <p:spPr>
          <a:xfrm rot="-1685758">
            <a:off x="5045528" y="1289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0"/>
          <p:cNvSpPr/>
          <p:nvPr/>
        </p:nvSpPr>
        <p:spPr>
          <a:xfrm>
            <a:off x="7626025" y="9177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0"/>
          <p:cNvSpPr/>
          <p:nvPr/>
        </p:nvSpPr>
        <p:spPr>
          <a:xfrm>
            <a:off x="8286401" y="30022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0"/>
          <p:cNvSpPr/>
          <p:nvPr/>
        </p:nvSpPr>
        <p:spPr>
          <a:xfrm rot="-1685758">
            <a:off x="7555828" y="41304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0"/>
          <p:cNvSpPr/>
          <p:nvPr/>
        </p:nvSpPr>
        <p:spPr>
          <a:xfrm>
            <a:off x="8359576" y="17266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0"/>
          <p:cNvSpPr/>
          <p:nvPr/>
        </p:nvSpPr>
        <p:spPr>
          <a:xfrm>
            <a:off x="5021388" y="35752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5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FAA150-71D5-CF47-8533-3D1123CAE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134" y="542319"/>
            <a:ext cx="1502570" cy="208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8B62A4-9ADF-8C43-9C40-DF7ADD3CB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081" y="541623"/>
            <a:ext cx="2189056" cy="207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884CA8F-1895-1646-9BD2-C338AA8F2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080" y="2779589"/>
            <a:ext cx="3761743" cy="181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48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50"/>
          <p:cNvGrpSpPr/>
          <p:nvPr/>
        </p:nvGrpSpPr>
        <p:grpSpPr>
          <a:xfrm>
            <a:off x="7192079" y="3371409"/>
            <a:ext cx="1214578" cy="425543"/>
            <a:chOff x="2271950" y="2722775"/>
            <a:chExt cx="575875" cy="201775"/>
          </a:xfrm>
        </p:grpSpPr>
        <p:sp>
          <p:nvSpPr>
            <p:cNvPr id="1250" name="Google Shape;1250;p5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50"/>
          <p:cNvSpPr txBox="1">
            <a:spLocks noGrp="1"/>
          </p:cNvSpPr>
          <p:nvPr>
            <p:ph type="subTitle" idx="1"/>
          </p:nvPr>
        </p:nvSpPr>
        <p:spPr>
          <a:xfrm>
            <a:off x="592960" y="1562062"/>
            <a:ext cx="7766352" cy="3009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/>
              <a:t>Retrieving missing zip codes for areas in NYC: This was done by using </a:t>
            </a:r>
            <a:r>
              <a:rPr lang="en-US" err="1"/>
              <a:t>Geopy</a:t>
            </a:r>
            <a:r>
              <a:rPr lang="en-US"/>
              <a:t> in python. </a:t>
            </a:r>
            <a:r>
              <a:rPr lang="en-US" b="1" err="1"/>
              <a:t>Geopy</a:t>
            </a:r>
            <a:r>
              <a:rPr lang="en-US" b="1"/>
              <a:t> </a:t>
            </a:r>
            <a:r>
              <a:rPr lang="en-US"/>
              <a:t>is a Python client for several popular geocoding web services.</a:t>
            </a:r>
          </a:p>
          <a:p>
            <a:pPr marL="114300" indent="0">
              <a:buNone/>
            </a:pPr>
            <a:endParaRPr lang="en-US"/>
          </a:p>
          <a:p>
            <a:pPr fontAlgn="base"/>
            <a:r>
              <a:rPr lang="en-US"/>
              <a:t>Mapping of zip codes with rental areas and facilities areas and combining multiple data sets in a single excel file for visualization.</a:t>
            </a:r>
          </a:p>
          <a:p>
            <a:pPr marL="114300" indent="0">
              <a:buNone/>
            </a:pPr>
            <a:endParaRPr lang="en-US"/>
          </a:p>
          <a:p>
            <a:r>
              <a:rPr lang="en-US"/>
              <a:t>Remove duplicate rows from restaurants file using data tab ---&gt; remove duplicate entries in excel. </a:t>
            </a: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14299" y="553450"/>
            <a:ext cx="4130751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PROCESSING</a:t>
            </a:r>
            <a:endParaRPr/>
          </a:p>
        </p:txBody>
      </p:sp>
      <p:sp>
        <p:nvSpPr>
          <p:cNvPr id="1259" name="Google Shape;1259;p50"/>
          <p:cNvSpPr/>
          <p:nvPr/>
        </p:nvSpPr>
        <p:spPr>
          <a:xfrm>
            <a:off x="4762138" y="8458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5414751" y="7775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0"/>
          <p:cNvSpPr/>
          <p:nvPr/>
        </p:nvSpPr>
        <p:spPr>
          <a:xfrm>
            <a:off x="8216276" y="954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0"/>
          <p:cNvSpPr/>
          <p:nvPr/>
        </p:nvSpPr>
        <p:spPr>
          <a:xfrm rot="-1685758">
            <a:off x="5045528" y="1289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0"/>
          <p:cNvSpPr/>
          <p:nvPr/>
        </p:nvSpPr>
        <p:spPr>
          <a:xfrm>
            <a:off x="7626025" y="9177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0"/>
          <p:cNvSpPr/>
          <p:nvPr/>
        </p:nvSpPr>
        <p:spPr>
          <a:xfrm>
            <a:off x="8286401" y="30022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0"/>
          <p:cNvSpPr/>
          <p:nvPr/>
        </p:nvSpPr>
        <p:spPr>
          <a:xfrm rot="-1685758">
            <a:off x="7555828" y="41304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0"/>
          <p:cNvSpPr/>
          <p:nvPr/>
        </p:nvSpPr>
        <p:spPr>
          <a:xfrm>
            <a:off x="8359576" y="17266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0"/>
          <p:cNvSpPr/>
          <p:nvPr/>
        </p:nvSpPr>
        <p:spPr>
          <a:xfrm>
            <a:off x="5021388" y="35752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03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50811" y="43760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1151681" y="1722807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3481717" y="1193404"/>
            <a:ext cx="6286523" cy="2810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</a:rPr>
              <a:t>         </a:t>
            </a:r>
            <a:r>
              <a:rPr lang="en" sz="6600">
                <a:solidFill>
                  <a:schemeClr val="lt2"/>
                </a:solidFill>
              </a:rPr>
              <a:t>&amp;</a:t>
            </a:r>
            <a:r>
              <a:rPr lang="en" sz="9600">
                <a:solidFill>
                  <a:schemeClr val="lt2"/>
                </a:solidFill>
              </a:rPr>
              <a:t> </a:t>
            </a:r>
            <a:br>
              <a:rPr lang="en" sz="9600">
                <a:solidFill>
                  <a:schemeClr val="lt2"/>
                </a:solidFill>
              </a:rPr>
            </a:br>
            <a:r>
              <a:rPr lang="en" sz="6600"/>
              <a:t>VISUALIZATIONS</a:t>
            </a:r>
            <a:endParaRPr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350811" y="4434778"/>
            <a:ext cx="4740977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/>
              <a:t>Our analysis of the data and related findings</a:t>
            </a:r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1151623" y="2026420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9" name="Google Shape;649;p40"/>
          <p:cNvSpPr/>
          <p:nvPr/>
        </p:nvSpPr>
        <p:spPr>
          <a:xfrm>
            <a:off x="2819003" y="1661484"/>
            <a:ext cx="2341392" cy="7599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ANALYSIS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21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6"/>
          <p:cNvSpPr txBox="1">
            <a:spLocks noGrp="1"/>
          </p:cNvSpPr>
          <p:nvPr>
            <p:ph type="title"/>
          </p:nvPr>
        </p:nvSpPr>
        <p:spPr>
          <a:xfrm>
            <a:off x="760252" y="1521726"/>
            <a:ext cx="6055717" cy="302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br>
              <a:rPr lang="en"/>
            </a:br>
            <a:r>
              <a:rPr lang="en">
                <a:solidFill>
                  <a:schemeClr val="lt2"/>
                </a:solidFill>
              </a:rPr>
              <a:t>WHAT TO EXPECT?</a:t>
            </a:r>
            <a:br>
              <a:rPr lang="en">
                <a:solidFill>
                  <a:schemeClr val="lt2"/>
                </a:solidFill>
              </a:rPr>
            </a:br>
            <a:r>
              <a:rPr lang="en"/>
              <a:t>The last couple of years have been outliers in rental trends </a:t>
            </a:r>
            <a:endParaRPr/>
          </a:p>
        </p:txBody>
      </p:sp>
      <p:sp>
        <p:nvSpPr>
          <p:cNvPr id="1054" name="Google Shape;1054;p46"/>
          <p:cNvSpPr/>
          <p:nvPr/>
        </p:nvSpPr>
        <p:spPr>
          <a:xfrm>
            <a:off x="882800" y="976643"/>
            <a:ext cx="4208207" cy="8562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sz="3600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RENTALS?</a:t>
            </a:r>
          </a:p>
        </p:txBody>
      </p:sp>
      <p:sp>
        <p:nvSpPr>
          <p:cNvPr id="1055" name="Google Shape;1055;p46"/>
          <p:cNvSpPr/>
          <p:nvPr/>
        </p:nvSpPr>
        <p:spPr>
          <a:xfrm>
            <a:off x="1666024" y="4245592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 flipV="1">
            <a:off x="7178203" y="2782471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 flipV="1">
            <a:off x="6507704" y="2053498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539099" y="4030912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439239" y="3809933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895937" y="4323954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62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6"/>
          <p:cNvSpPr txBox="1">
            <a:spLocks noGrp="1"/>
          </p:cNvSpPr>
          <p:nvPr>
            <p:ph type="title"/>
          </p:nvPr>
        </p:nvSpPr>
        <p:spPr>
          <a:xfrm>
            <a:off x="223357" y="593053"/>
            <a:ext cx="1959437" cy="101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br>
              <a:rPr lang="en"/>
            </a:br>
            <a:r>
              <a:rPr lang="en" sz="2800">
                <a:solidFill>
                  <a:schemeClr val="lt2"/>
                </a:solidFill>
              </a:rPr>
              <a:t>VS</a:t>
            </a:r>
            <a:r>
              <a:rPr lang="en" sz="2800"/>
              <a:t> BOROUGHS</a:t>
            </a:r>
            <a:endParaRPr/>
          </a:p>
        </p:txBody>
      </p:sp>
      <p:sp>
        <p:nvSpPr>
          <p:cNvPr id="1054" name="Google Shape;1054;p46"/>
          <p:cNvSpPr/>
          <p:nvPr/>
        </p:nvSpPr>
        <p:spPr>
          <a:xfrm>
            <a:off x="329532" y="813603"/>
            <a:ext cx="1076216" cy="267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FACILITIES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1055" name="Google Shape;1055;p46"/>
          <p:cNvSpPr/>
          <p:nvPr/>
        </p:nvSpPr>
        <p:spPr>
          <a:xfrm>
            <a:off x="1973163" y="474066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4951838" y="38718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79317" y="426966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430500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481902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63" name="Google Shape;1063;p4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6">
            <a:hlinkClick r:id="rId4" action="ppaction://hlinksldjump"/>
          </p:cNvPr>
          <p:cNvSpPr/>
          <p:nvPr/>
        </p:nvSpPr>
        <p:spPr>
          <a:xfrm>
            <a:off x="1130023" y="276526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slide2" descr="Facilities vs Borough">
            <a:extLst>
              <a:ext uri="{FF2B5EF4-FFF2-40B4-BE49-F238E27FC236}">
                <a16:creationId xmlns:a16="http://schemas.microsoft.com/office/drawing/2014/main" id="{7F980190-6C3B-304B-920F-B65151A860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39" y="-7130"/>
            <a:ext cx="6720162" cy="5150629"/>
          </a:xfrm>
          <a:prstGeom prst="rect">
            <a:avLst/>
          </a:prstGeom>
        </p:spPr>
      </p:pic>
      <p:sp>
        <p:nvSpPr>
          <p:cNvPr id="33" name="Google Shape;1255;p50">
            <a:extLst>
              <a:ext uri="{FF2B5EF4-FFF2-40B4-BE49-F238E27FC236}">
                <a16:creationId xmlns:a16="http://schemas.microsoft.com/office/drawing/2014/main" id="{08DFBA35-B818-CC4D-AED2-E5DA6603DBBD}"/>
              </a:ext>
            </a:extLst>
          </p:cNvPr>
          <p:cNvSpPr txBox="1">
            <a:spLocks/>
          </p:cNvSpPr>
          <p:nvPr/>
        </p:nvSpPr>
        <p:spPr>
          <a:xfrm>
            <a:off x="223357" y="1826688"/>
            <a:ext cx="1890053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b="1">
                <a:solidFill>
                  <a:schemeClr val="tx2"/>
                </a:solidFill>
              </a:rPr>
              <a:t>FINDINGS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Schools &amp; Libraries have a similar distribution across all boroughs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Brooklyn has the highest concentration of most facilities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All airports are in Queens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7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6"/>
          <p:cNvSpPr/>
          <p:nvPr/>
        </p:nvSpPr>
        <p:spPr>
          <a:xfrm>
            <a:off x="1973163" y="474066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5315843" y="4101019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79317" y="426966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430500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481902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053;p46">
            <a:extLst>
              <a:ext uri="{FF2B5EF4-FFF2-40B4-BE49-F238E27FC236}">
                <a16:creationId xmlns:a16="http://schemas.microsoft.com/office/drawing/2014/main" id="{508C446B-CF66-F44E-AC2B-12547059F377}"/>
              </a:ext>
            </a:extLst>
          </p:cNvPr>
          <p:cNvSpPr txBox="1">
            <a:spLocks/>
          </p:cNvSpPr>
          <p:nvPr/>
        </p:nvSpPr>
        <p:spPr>
          <a:xfrm>
            <a:off x="5215396" y="1111861"/>
            <a:ext cx="1959437" cy="101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                   </a:t>
            </a:r>
            <a:br>
              <a:rPr lang="en-US"/>
            </a:br>
            <a:r>
              <a:rPr lang="en-US" sz="2800">
                <a:solidFill>
                  <a:schemeClr val="lt2"/>
                </a:solidFill>
              </a:rPr>
              <a:t>VS</a:t>
            </a:r>
            <a:r>
              <a:rPr lang="en-US" sz="2800"/>
              <a:t> BOROUGHS</a:t>
            </a:r>
            <a:endParaRPr lang="en-US"/>
          </a:p>
        </p:txBody>
      </p:sp>
      <p:sp>
        <p:nvSpPr>
          <p:cNvPr id="34" name="Google Shape;1054;p46">
            <a:extLst>
              <a:ext uri="{FF2B5EF4-FFF2-40B4-BE49-F238E27FC236}">
                <a16:creationId xmlns:a16="http://schemas.microsoft.com/office/drawing/2014/main" id="{3CB8CA6F-99D3-2940-8503-B178E85CC636}"/>
              </a:ext>
            </a:extLst>
          </p:cNvPr>
          <p:cNvSpPr/>
          <p:nvPr/>
        </p:nvSpPr>
        <p:spPr>
          <a:xfrm>
            <a:off x="5317639" y="1414299"/>
            <a:ext cx="1685566" cy="267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No. of </a:t>
            </a:r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FACILITIES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35" name="Google Shape;1255;p50">
            <a:extLst>
              <a:ext uri="{FF2B5EF4-FFF2-40B4-BE49-F238E27FC236}">
                <a16:creationId xmlns:a16="http://schemas.microsoft.com/office/drawing/2014/main" id="{4F785397-A422-6C44-B26C-CCD4D3D905CD}"/>
              </a:ext>
            </a:extLst>
          </p:cNvPr>
          <p:cNvSpPr txBox="1">
            <a:spLocks/>
          </p:cNvSpPr>
          <p:nvPr/>
        </p:nvSpPr>
        <p:spPr>
          <a:xfrm>
            <a:off x="5215396" y="2395578"/>
            <a:ext cx="1890053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b="1">
                <a:solidFill>
                  <a:schemeClr val="tx2"/>
                </a:solidFill>
              </a:rPr>
              <a:t>FINDINGS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Brooklyn has the highest number of facilities followed by Bronx, Queens,  Manhattan &amp; Staten Island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B4CC432-DCC8-2D43-A755-04F65EE12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67" y="-28119"/>
            <a:ext cx="3046296" cy="51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4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6"/>
          <p:cNvSpPr txBox="1">
            <a:spLocks noGrp="1"/>
          </p:cNvSpPr>
          <p:nvPr>
            <p:ph type="title"/>
          </p:nvPr>
        </p:nvSpPr>
        <p:spPr>
          <a:xfrm>
            <a:off x="471103" y="704529"/>
            <a:ext cx="2025607" cy="101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 sz="2800">
                <a:solidFill>
                  <a:schemeClr val="lt2"/>
                </a:solidFill>
              </a:rPr>
              <a:t>VS</a:t>
            </a:r>
            <a:r>
              <a:rPr lang="en" sz="2800"/>
              <a:t> </a:t>
            </a:r>
            <a:br>
              <a:rPr lang="en" sz="2800"/>
            </a:br>
            <a:r>
              <a:rPr lang="en" sz="2000"/>
              <a:t>No. of BUS/Rail Transits</a:t>
            </a:r>
            <a:endParaRPr/>
          </a:p>
        </p:txBody>
      </p:sp>
      <p:sp>
        <p:nvSpPr>
          <p:cNvPr id="1054" name="Google Shape;1054;p46"/>
          <p:cNvSpPr/>
          <p:nvPr/>
        </p:nvSpPr>
        <p:spPr>
          <a:xfrm>
            <a:off x="576038" y="953834"/>
            <a:ext cx="767285" cy="267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RENT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1055" name="Google Shape;1055;p46"/>
          <p:cNvSpPr/>
          <p:nvPr/>
        </p:nvSpPr>
        <p:spPr>
          <a:xfrm>
            <a:off x="1973163" y="474066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4951838" y="38718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79317" y="426966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430500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481902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6">
            <a:hlinkClick r:id="rId4" action="ppaction://hlinksldjump"/>
          </p:cNvPr>
          <p:cNvSpPr/>
          <p:nvPr/>
        </p:nvSpPr>
        <p:spPr>
          <a:xfrm>
            <a:off x="1130023" y="276526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255;p50">
            <a:extLst>
              <a:ext uri="{FF2B5EF4-FFF2-40B4-BE49-F238E27FC236}">
                <a16:creationId xmlns:a16="http://schemas.microsoft.com/office/drawing/2014/main" id="{08DFBA35-B818-CC4D-AED2-E5DA6603DBBD}"/>
              </a:ext>
            </a:extLst>
          </p:cNvPr>
          <p:cNvSpPr txBox="1">
            <a:spLocks/>
          </p:cNvSpPr>
          <p:nvPr/>
        </p:nvSpPr>
        <p:spPr>
          <a:xfrm>
            <a:off x="469863" y="2113251"/>
            <a:ext cx="1890053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b="1">
                <a:solidFill>
                  <a:schemeClr val="tx2"/>
                </a:solidFill>
              </a:rPr>
              <a:t>FINDINGS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Brooklyn has the highest amount of Bus &amp; Rail transit stations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Manhattan has the highest rent. 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11066D-1AA1-244A-A50A-46E6AB24855E}"/>
              </a:ext>
            </a:extLst>
          </p:cNvPr>
          <p:cNvGrpSpPr/>
          <p:nvPr/>
        </p:nvGrpSpPr>
        <p:grpSpPr>
          <a:xfrm>
            <a:off x="2743200" y="0"/>
            <a:ext cx="6400800" cy="5143500"/>
            <a:chOff x="2743200" y="0"/>
            <a:chExt cx="6400800" cy="5143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2CDC078-62F5-304F-B61B-CA30B192EA10}"/>
                </a:ext>
              </a:extLst>
            </p:cNvPr>
            <p:cNvSpPr/>
            <p:nvPr/>
          </p:nvSpPr>
          <p:spPr>
            <a:xfrm>
              <a:off x="2743200" y="0"/>
              <a:ext cx="9144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slide4" descr="No. of Bus Transits vs Rent">
              <a:extLst>
                <a:ext uri="{FF2B5EF4-FFF2-40B4-BE49-F238E27FC236}">
                  <a16:creationId xmlns:a16="http://schemas.microsoft.com/office/drawing/2014/main" id="{4E5FEEC8-8829-BD42-AA61-72D6DFC3A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384" y="0"/>
              <a:ext cx="5703616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0963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6"/>
          <p:cNvSpPr/>
          <p:nvPr/>
        </p:nvSpPr>
        <p:spPr>
          <a:xfrm>
            <a:off x="1973163" y="474066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5315843" y="4101019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79317" y="426966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430500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481902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8" name="Google Shape;1068;p4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69" name="Google Shape;1069;p4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4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55;p50">
            <a:extLst>
              <a:ext uri="{FF2B5EF4-FFF2-40B4-BE49-F238E27FC236}">
                <a16:creationId xmlns:a16="http://schemas.microsoft.com/office/drawing/2014/main" id="{4F785397-A422-6C44-B26C-CCD4D3D905CD}"/>
              </a:ext>
            </a:extLst>
          </p:cNvPr>
          <p:cNvSpPr txBox="1">
            <a:spLocks/>
          </p:cNvSpPr>
          <p:nvPr/>
        </p:nvSpPr>
        <p:spPr>
          <a:xfrm>
            <a:off x="6684964" y="2449894"/>
            <a:ext cx="1890053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b="1">
                <a:solidFill>
                  <a:schemeClr val="tx2"/>
                </a:solidFill>
              </a:rPr>
              <a:t>FINDINGS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Queens has the highest number of fast-food vendors followed by Brooklyn,  Manhattan &amp; Bronx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Manhattan has the highest rent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6FAA67-FE5B-3940-B755-3D32B88F9F69}"/>
              </a:ext>
            </a:extLst>
          </p:cNvPr>
          <p:cNvGrpSpPr/>
          <p:nvPr/>
        </p:nvGrpSpPr>
        <p:grpSpPr>
          <a:xfrm>
            <a:off x="0" y="0"/>
            <a:ext cx="6478554" cy="5143500"/>
            <a:chOff x="-4778" y="-1140"/>
            <a:chExt cx="6478554" cy="51435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5E01EA-57FA-2742-9736-0A066F3DE7D7}"/>
                </a:ext>
              </a:extLst>
            </p:cNvPr>
            <p:cNvSpPr/>
            <p:nvPr/>
          </p:nvSpPr>
          <p:spPr>
            <a:xfrm>
              <a:off x="5559376" y="-1140"/>
              <a:ext cx="9144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slide5" descr="No. of Fastfood vs Rent">
              <a:extLst>
                <a:ext uri="{FF2B5EF4-FFF2-40B4-BE49-F238E27FC236}">
                  <a16:creationId xmlns:a16="http://schemas.microsoft.com/office/drawing/2014/main" id="{F6D99F96-224A-7A4B-9827-6C8E878C3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78" y="-1"/>
              <a:ext cx="5689989" cy="5142361"/>
            </a:xfrm>
            <a:prstGeom prst="rect">
              <a:avLst/>
            </a:prstGeom>
          </p:spPr>
        </p:pic>
      </p:grpSp>
      <p:sp>
        <p:nvSpPr>
          <p:cNvPr id="48" name="Google Shape;1053;p46">
            <a:extLst>
              <a:ext uri="{FF2B5EF4-FFF2-40B4-BE49-F238E27FC236}">
                <a16:creationId xmlns:a16="http://schemas.microsoft.com/office/drawing/2014/main" id="{1519C632-118D-F645-BE36-810426791A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84964" y="1029243"/>
            <a:ext cx="2025607" cy="101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 sz="2800">
                <a:solidFill>
                  <a:schemeClr val="lt2"/>
                </a:solidFill>
              </a:rPr>
              <a:t>VS</a:t>
            </a:r>
            <a:r>
              <a:rPr lang="en" sz="2800"/>
              <a:t> </a:t>
            </a:r>
            <a:br>
              <a:rPr lang="en" sz="2800"/>
            </a:br>
            <a:r>
              <a:rPr lang="en" sz="2000"/>
              <a:t>No. of FASTFOOD VENDORS</a:t>
            </a:r>
            <a:endParaRPr/>
          </a:p>
        </p:txBody>
      </p:sp>
      <p:sp>
        <p:nvSpPr>
          <p:cNvPr id="49" name="Google Shape;1054;p46">
            <a:extLst>
              <a:ext uri="{FF2B5EF4-FFF2-40B4-BE49-F238E27FC236}">
                <a16:creationId xmlns:a16="http://schemas.microsoft.com/office/drawing/2014/main" id="{217ED3B6-BBE6-2048-BA67-AFE6CA227FB4}"/>
              </a:ext>
            </a:extLst>
          </p:cNvPr>
          <p:cNvSpPr/>
          <p:nvPr/>
        </p:nvSpPr>
        <p:spPr>
          <a:xfrm>
            <a:off x="6789899" y="1278548"/>
            <a:ext cx="767285" cy="267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RENT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32236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6"/>
          <p:cNvSpPr txBox="1">
            <a:spLocks noGrp="1"/>
          </p:cNvSpPr>
          <p:nvPr>
            <p:ph type="title"/>
          </p:nvPr>
        </p:nvSpPr>
        <p:spPr>
          <a:xfrm>
            <a:off x="471103" y="704529"/>
            <a:ext cx="2025607" cy="101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 sz="2800">
                <a:solidFill>
                  <a:schemeClr val="lt2"/>
                </a:solidFill>
              </a:rPr>
              <a:t>VS</a:t>
            </a:r>
            <a:r>
              <a:rPr lang="en" sz="2800"/>
              <a:t> </a:t>
            </a:r>
            <a:br>
              <a:rPr lang="en" sz="2800"/>
            </a:br>
            <a:r>
              <a:rPr lang="en" sz="2000"/>
              <a:t>No. of HOSPITALS</a:t>
            </a:r>
            <a:endParaRPr/>
          </a:p>
        </p:txBody>
      </p:sp>
      <p:sp>
        <p:nvSpPr>
          <p:cNvPr id="1054" name="Google Shape;1054;p46"/>
          <p:cNvSpPr/>
          <p:nvPr/>
        </p:nvSpPr>
        <p:spPr>
          <a:xfrm>
            <a:off x="576038" y="953834"/>
            <a:ext cx="767285" cy="267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RENT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1055" name="Google Shape;1055;p46"/>
          <p:cNvSpPr/>
          <p:nvPr/>
        </p:nvSpPr>
        <p:spPr>
          <a:xfrm>
            <a:off x="1973163" y="474066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4951838" y="38718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79317" y="426966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430500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481902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63" name="Google Shape;1063;p4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6">
            <a:hlinkClick r:id="rId4" action="ppaction://hlinksldjump"/>
          </p:cNvPr>
          <p:cNvSpPr/>
          <p:nvPr/>
        </p:nvSpPr>
        <p:spPr>
          <a:xfrm>
            <a:off x="1130023" y="276526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255;p50">
            <a:extLst>
              <a:ext uri="{FF2B5EF4-FFF2-40B4-BE49-F238E27FC236}">
                <a16:creationId xmlns:a16="http://schemas.microsoft.com/office/drawing/2014/main" id="{08DFBA35-B818-CC4D-AED2-E5DA6603DBBD}"/>
              </a:ext>
            </a:extLst>
          </p:cNvPr>
          <p:cNvSpPr txBox="1">
            <a:spLocks/>
          </p:cNvSpPr>
          <p:nvPr/>
        </p:nvSpPr>
        <p:spPr>
          <a:xfrm>
            <a:off x="469863" y="2113251"/>
            <a:ext cx="1890053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b="1">
                <a:solidFill>
                  <a:schemeClr val="tx2"/>
                </a:solidFill>
              </a:rPr>
              <a:t>FINDINGS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Brooklyn &amp; Manhattan have the highest amount of hospitals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Manhattan has the highest amount of rent. 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DC078-62F5-304F-B61B-CA30B192EA10}"/>
              </a:ext>
            </a:extLst>
          </p:cNvPr>
          <p:cNvSpPr/>
          <p:nvPr/>
        </p:nvSpPr>
        <p:spPr>
          <a:xfrm>
            <a:off x="2743200" y="0"/>
            <a:ext cx="914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slide6" descr="No. of Hospitals vs Rent">
            <a:extLst>
              <a:ext uri="{FF2B5EF4-FFF2-40B4-BE49-F238E27FC236}">
                <a16:creationId xmlns:a16="http://schemas.microsoft.com/office/drawing/2014/main" id="{C4994642-406E-FC47-A729-C2CEF75BA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830" y="0"/>
            <a:ext cx="5741543" cy="51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prepared to be amazed by great findings from our very own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City!</a:t>
            </a:r>
            <a:endParaRPr/>
          </a:p>
        </p:txBody>
      </p:sp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grpSp>
        <p:nvGrpSpPr>
          <p:cNvPr id="400" name="Google Shape;400;p37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830238" y="31402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1287513" y="2770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2039913" y="7426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724953" y="2780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39926" y="390146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2810726" y="803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rot="7201932">
            <a:off x="1637012" y="33490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838849" y="3636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7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>
            <a:off x="3185561" y="2770463"/>
            <a:ext cx="277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6"/>
          <p:cNvSpPr/>
          <p:nvPr/>
        </p:nvSpPr>
        <p:spPr>
          <a:xfrm>
            <a:off x="1973163" y="474066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5315843" y="4101019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79317" y="426966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430500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481902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8" name="Google Shape;1068;p4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69" name="Google Shape;1069;p4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4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55;p50">
            <a:extLst>
              <a:ext uri="{FF2B5EF4-FFF2-40B4-BE49-F238E27FC236}">
                <a16:creationId xmlns:a16="http://schemas.microsoft.com/office/drawing/2014/main" id="{4F785397-A422-6C44-B26C-CCD4D3D905CD}"/>
              </a:ext>
            </a:extLst>
          </p:cNvPr>
          <p:cNvSpPr txBox="1">
            <a:spLocks/>
          </p:cNvSpPr>
          <p:nvPr/>
        </p:nvSpPr>
        <p:spPr>
          <a:xfrm>
            <a:off x="6684964" y="2449894"/>
            <a:ext cx="1890053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b="1">
                <a:solidFill>
                  <a:schemeClr val="tx2"/>
                </a:solidFill>
              </a:rPr>
              <a:t>FINDINGS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Queens has the highest number of libraries followed by Brooklyn, Manhattan &amp; Bronx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Manhattan has the highest rent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5E01EA-57FA-2742-9736-0A066F3DE7D7}"/>
              </a:ext>
            </a:extLst>
          </p:cNvPr>
          <p:cNvSpPr/>
          <p:nvPr/>
        </p:nvSpPr>
        <p:spPr>
          <a:xfrm>
            <a:off x="5559376" y="-1140"/>
            <a:ext cx="914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1053;p46">
            <a:extLst>
              <a:ext uri="{FF2B5EF4-FFF2-40B4-BE49-F238E27FC236}">
                <a16:creationId xmlns:a16="http://schemas.microsoft.com/office/drawing/2014/main" id="{1519C632-118D-F645-BE36-810426791A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84964" y="1029243"/>
            <a:ext cx="2025607" cy="101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 sz="2800">
                <a:solidFill>
                  <a:schemeClr val="lt2"/>
                </a:solidFill>
              </a:rPr>
              <a:t>VS</a:t>
            </a:r>
            <a:r>
              <a:rPr lang="en" sz="2800"/>
              <a:t> </a:t>
            </a:r>
            <a:br>
              <a:rPr lang="en" sz="2800"/>
            </a:br>
            <a:r>
              <a:rPr lang="en" sz="2000"/>
              <a:t>No. of LABRARIES</a:t>
            </a:r>
            <a:endParaRPr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3340FD-C433-7045-9214-742FECEBBE17}"/>
              </a:ext>
            </a:extLst>
          </p:cNvPr>
          <p:cNvSpPr/>
          <p:nvPr/>
        </p:nvSpPr>
        <p:spPr>
          <a:xfrm>
            <a:off x="-17058" y="-2280"/>
            <a:ext cx="914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Google Shape;1054;p46">
            <a:extLst>
              <a:ext uri="{FF2B5EF4-FFF2-40B4-BE49-F238E27FC236}">
                <a16:creationId xmlns:a16="http://schemas.microsoft.com/office/drawing/2014/main" id="{217ED3B6-BBE6-2048-BA67-AFE6CA227FB4}"/>
              </a:ext>
            </a:extLst>
          </p:cNvPr>
          <p:cNvSpPr/>
          <p:nvPr/>
        </p:nvSpPr>
        <p:spPr>
          <a:xfrm>
            <a:off x="6789899" y="1278548"/>
            <a:ext cx="767285" cy="267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RENT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pic>
        <p:nvPicPr>
          <p:cNvPr id="50" name="slide7" descr="No. of Libraries vs Rent">
            <a:extLst>
              <a:ext uri="{FF2B5EF4-FFF2-40B4-BE49-F238E27FC236}">
                <a16:creationId xmlns:a16="http://schemas.microsoft.com/office/drawing/2014/main" id="{E45DEF2A-8A60-294E-A618-6A0B4D3EA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2" y="-1140"/>
            <a:ext cx="5702352" cy="51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4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6"/>
          <p:cNvSpPr txBox="1">
            <a:spLocks noGrp="1"/>
          </p:cNvSpPr>
          <p:nvPr>
            <p:ph type="title"/>
          </p:nvPr>
        </p:nvSpPr>
        <p:spPr>
          <a:xfrm>
            <a:off x="471103" y="704529"/>
            <a:ext cx="2025607" cy="101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 sz="2800">
                <a:solidFill>
                  <a:schemeClr val="lt2"/>
                </a:solidFill>
              </a:rPr>
              <a:t>VS</a:t>
            </a:r>
            <a:r>
              <a:rPr lang="en" sz="2800"/>
              <a:t> </a:t>
            </a:r>
            <a:br>
              <a:rPr lang="en" sz="2800"/>
            </a:br>
            <a:r>
              <a:rPr lang="en" sz="2000"/>
              <a:t>No. of recreational facilities</a:t>
            </a:r>
            <a:endParaRPr/>
          </a:p>
        </p:txBody>
      </p:sp>
      <p:sp>
        <p:nvSpPr>
          <p:cNvPr id="1054" name="Google Shape;1054;p46"/>
          <p:cNvSpPr/>
          <p:nvPr/>
        </p:nvSpPr>
        <p:spPr>
          <a:xfrm>
            <a:off x="576038" y="953834"/>
            <a:ext cx="767285" cy="267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RENT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1055" name="Google Shape;1055;p46"/>
          <p:cNvSpPr/>
          <p:nvPr/>
        </p:nvSpPr>
        <p:spPr>
          <a:xfrm>
            <a:off x="1973163" y="474066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4951838" y="38718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79317" y="426966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430500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481902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63" name="Google Shape;1063;p4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6">
            <a:hlinkClick r:id="rId4" action="ppaction://hlinksldjump"/>
          </p:cNvPr>
          <p:cNvSpPr/>
          <p:nvPr/>
        </p:nvSpPr>
        <p:spPr>
          <a:xfrm>
            <a:off x="1130023" y="276526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255;p50">
            <a:extLst>
              <a:ext uri="{FF2B5EF4-FFF2-40B4-BE49-F238E27FC236}">
                <a16:creationId xmlns:a16="http://schemas.microsoft.com/office/drawing/2014/main" id="{08DFBA35-B818-CC4D-AED2-E5DA6603DBBD}"/>
              </a:ext>
            </a:extLst>
          </p:cNvPr>
          <p:cNvSpPr txBox="1">
            <a:spLocks/>
          </p:cNvSpPr>
          <p:nvPr/>
        </p:nvSpPr>
        <p:spPr>
          <a:xfrm>
            <a:off x="469863" y="2113251"/>
            <a:ext cx="1890053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b="1">
                <a:solidFill>
                  <a:schemeClr val="tx2"/>
                </a:solidFill>
              </a:rPr>
              <a:t>FINDINGS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Brooklyn has the highest amount of recreation facilities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Manhattan has the highest amount of rent. 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DC078-62F5-304F-B61B-CA30B192EA10}"/>
              </a:ext>
            </a:extLst>
          </p:cNvPr>
          <p:cNvSpPr/>
          <p:nvPr/>
        </p:nvSpPr>
        <p:spPr>
          <a:xfrm>
            <a:off x="2743200" y="0"/>
            <a:ext cx="914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slide8" descr="No. of recreational facilities vs Rent">
            <a:extLst>
              <a:ext uri="{FF2B5EF4-FFF2-40B4-BE49-F238E27FC236}">
                <a16:creationId xmlns:a16="http://schemas.microsoft.com/office/drawing/2014/main" id="{5FD7C311-1BFF-FF4A-8DC7-8D8BE86DA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60" y="0"/>
            <a:ext cx="56912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6"/>
          <p:cNvSpPr/>
          <p:nvPr/>
        </p:nvSpPr>
        <p:spPr>
          <a:xfrm>
            <a:off x="1973163" y="474066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5315843" y="4101019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79317" y="426966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430500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481902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8" name="Google Shape;1068;p4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69" name="Google Shape;1069;p4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4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55;p50">
            <a:extLst>
              <a:ext uri="{FF2B5EF4-FFF2-40B4-BE49-F238E27FC236}">
                <a16:creationId xmlns:a16="http://schemas.microsoft.com/office/drawing/2014/main" id="{4F785397-A422-6C44-B26C-CCD4D3D905CD}"/>
              </a:ext>
            </a:extLst>
          </p:cNvPr>
          <p:cNvSpPr txBox="1">
            <a:spLocks/>
          </p:cNvSpPr>
          <p:nvPr/>
        </p:nvSpPr>
        <p:spPr>
          <a:xfrm>
            <a:off x="6684964" y="2449894"/>
            <a:ext cx="1890053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b="1">
                <a:solidFill>
                  <a:schemeClr val="tx2"/>
                </a:solidFill>
              </a:rPr>
              <a:t>FINDINGS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Manhattan has the highest number of restaurants followed by Queens &amp; Brooklyn.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Manhattan has the highest rent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5E01EA-57FA-2742-9736-0A066F3DE7D7}"/>
              </a:ext>
            </a:extLst>
          </p:cNvPr>
          <p:cNvSpPr/>
          <p:nvPr/>
        </p:nvSpPr>
        <p:spPr>
          <a:xfrm>
            <a:off x="5559376" y="-1140"/>
            <a:ext cx="914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1053;p46">
            <a:extLst>
              <a:ext uri="{FF2B5EF4-FFF2-40B4-BE49-F238E27FC236}">
                <a16:creationId xmlns:a16="http://schemas.microsoft.com/office/drawing/2014/main" id="{1519C632-118D-F645-BE36-810426791A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84964" y="1029243"/>
            <a:ext cx="2025607" cy="101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 sz="2800">
                <a:solidFill>
                  <a:schemeClr val="lt2"/>
                </a:solidFill>
              </a:rPr>
              <a:t>VS</a:t>
            </a:r>
            <a:r>
              <a:rPr lang="en" sz="2800"/>
              <a:t> </a:t>
            </a:r>
            <a:br>
              <a:rPr lang="en" sz="2800"/>
            </a:br>
            <a:r>
              <a:rPr lang="en" sz="2000"/>
              <a:t>No. of Restaurants</a:t>
            </a:r>
            <a:endParaRPr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3340FD-C433-7045-9214-742FECEBBE17}"/>
              </a:ext>
            </a:extLst>
          </p:cNvPr>
          <p:cNvSpPr/>
          <p:nvPr/>
        </p:nvSpPr>
        <p:spPr>
          <a:xfrm>
            <a:off x="-17058" y="-2280"/>
            <a:ext cx="914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Google Shape;1054;p46">
            <a:extLst>
              <a:ext uri="{FF2B5EF4-FFF2-40B4-BE49-F238E27FC236}">
                <a16:creationId xmlns:a16="http://schemas.microsoft.com/office/drawing/2014/main" id="{217ED3B6-BBE6-2048-BA67-AFE6CA227FB4}"/>
              </a:ext>
            </a:extLst>
          </p:cNvPr>
          <p:cNvSpPr/>
          <p:nvPr/>
        </p:nvSpPr>
        <p:spPr>
          <a:xfrm>
            <a:off x="6789899" y="1278548"/>
            <a:ext cx="767285" cy="267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RENT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pic>
        <p:nvPicPr>
          <p:cNvPr id="52" name="slide9" descr="No. of Restaurants vs Rent">
            <a:extLst>
              <a:ext uri="{FF2B5EF4-FFF2-40B4-BE49-F238E27FC236}">
                <a16:creationId xmlns:a16="http://schemas.microsoft.com/office/drawing/2014/main" id="{5BA6DEA4-0EA8-E449-88F0-9EC184164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5" y="0"/>
            <a:ext cx="56912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68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6"/>
          <p:cNvSpPr txBox="1">
            <a:spLocks noGrp="1"/>
          </p:cNvSpPr>
          <p:nvPr>
            <p:ph type="title"/>
          </p:nvPr>
        </p:nvSpPr>
        <p:spPr>
          <a:xfrm>
            <a:off x="471103" y="704529"/>
            <a:ext cx="2025607" cy="101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 sz="2800">
                <a:solidFill>
                  <a:schemeClr val="lt2"/>
                </a:solidFill>
              </a:rPr>
              <a:t>VS</a:t>
            </a:r>
            <a:r>
              <a:rPr lang="en" sz="2800"/>
              <a:t> </a:t>
            </a:r>
            <a:br>
              <a:rPr lang="en" sz="2800"/>
            </a:br>
            <a:r>
              <a:rPr lang="en" sz="2000"/>
              <a:t>No. of Schools</a:t>
            </a:r>
            <a:endParaRPr/>
          </a:p>
        </p:txBody>
      </p:sp>
      <p:sp>
        <p:nvSpPr>
          <p:cNvPr id="1054" name="Google Shape;1054;p46"/>
          <p:cNvSpPr/>
          <p:nvPr/>
        </p:nvSpPr>
        <p:spPr>
          <a:xfrm>
            <a:off x="576038" y="953834"/>
            <a:ext cx="767285" cy="267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RENT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1055" name="Google Shape;1055;p46"/>
          <p:cNvSpPr/>
          <p:nvPr/>
        </p:nvSpPr>
        <p:spPr>
          <a:xfrm>
            <a:off x="1973163" y="474066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4951838" y="38718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79317" y="426966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430500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481902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63" name="Google Shape;1063;p4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6">
            <a:hlinkClick r:id="rId4" action="ppaction://hlinksldjump"/>
          </p:cNvPr>
          <p:cNvSpPr/>
          <p:nvPr/>
        </p:nvSpPr>
        <p:spPr>
          <a:xfrm>
            <a:off x="1130023" y="276526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255;p50">
            <a:extLst>
              <a:ext uri="{FF2B5EF4-FFF2-40B4-BE49-F238E27FC236}">
                <a16:creationId xmlns:a16="http://schemas.microsoft.com/office/drawing/2014/main" id="{08DFBA35-B818-CC4D-AED2-E5DA6603DBBD}"/>
              </a:ext>
            </a:extLst>
          </p:cNvPr>
          <p:cNvSpPr txBox="1">
            <a:spLocks/>
          </p:cNvSpPr>
          <p:nvPr/>
        </p:nvSpPr>
        <p:spPr>
          <a:xfrm>
            <a:off x="469863" y="2113251"/>
            <a:ext cx="1890053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b="1">
                <a:solidFill>
                  <a:schemeClr val="tx2"/>
                </a:solidFill>
              </a:rPr>
              <a:t>FINDINGS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Brooklyn has the highest amount of recreation facilities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Manhattan has the highest amount of rent. 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DC078-62F5-304F-B61B-CA30B192EA10}"/>
              </a:ext>
            </a:extLst>
          </p:cNvPr>
          <p:cNvSpPr/>
          <p:nvPr/>
        </p:nvSpPr>
        <p:spPr>
          <a:xfrm>
            <a:off x="2743200" y="0"/>
            <a:ext cx="914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slide10" descr="No. of Schools vs Rent">
            <a:extLst>
              <a:ext uri="{FF2B5EF4-FFF2-40B4-BE49-F238E27FC236}">
                <a16:creationId xmlns:a16="http://schemas.microsoft.com/office/drawing/2014/main" id="{E71F24DE-407E-5D49-84C3-DCFD44E32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84" y="0"/>
            <a:ext cx="57036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96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6"/>
          <p:cNvSpPr/>
          <p:nvPr/>
        </p:nvSpPr>
        <p:spPr>
          <a:xfrm>
            <a:off x="1973163" y="474066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5315843" y="4101019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79317" y="426966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430500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481902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8" name="Google Shape;1068;p4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69" name="Google Shape;1069;p4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4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55;p50">
            <a:extLst>
              <a:ext uri="{FF2B5EF4-FFF2-40B4-BE49-F238E27FC236}">
                <a16:creationId xmlns:a16="http://schemas.microsoft.com/office/drawing/2014/main" id="{4F785397-A422-6C44-B26C-CCD4D3D905CD}"/>
              </a:ext>
            </a:extLst>
          </p:cNvPr>
          <p:cNvSpPr txBox="1">
            <a:spLocks/>
          </p:cNvSpPr>
          <p:nvPr/>
        </p:nvSpPr>
        <p:spPr>
          <a:xfrm>
            <a:off x="6684964" y="2449894"/>
            <a:ext cx="1890053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b="1">
                <a:solidFill>
                  <a:schemeClr val="tx2"/>
                </a:solidFill>
              </a:rPr>
              <a:t>FINDINGS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Bronx &amp; Queens have higher rent post pandemic 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Rent in Manhattan has gone down post pandemic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5E01EA-57FA-2742-9736-0A066F3DE7D7}"/>
              </a:ext>
            </a:extLst>
          </p:cNvPr>
          <p:cNvSpPr/>
          <p:nvPr/>
        </p:nvSpPr>
        <p:spPr>
          <a:xfrm>
            <a:off x="-17059" y="4650254"/>
            <a:ext cx="6490835" cy="492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1053;p46">
            <a:extLst>
              <a:ext uri="{FF2B5EF4-FFF2-40B4-BE49-F238E27FC236}">
                <a16:creationId xmlns:a16="http://schemas.microsoft.com/office/drawing/2014/main" id="{1519C632-118D-F645-BE36-810426791A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84964" y="1029243"/>
            <a:ext cx="2025607" cy="101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 sz="2800">
                <a:solidFill>
                  <a:schemeClr val="lt2"/>
                </a:solidFill>
              </a:rPr>
              <a:t>VS</a:t>
            </a:r>
            <a:r>
              <a:rPr lang="en" sz="2800"/>
              <a:t> </a:t>
            </a:r>
            <a:br>
              <a:rPr lang="en" sz="2800"/>
            </a:br>
            <a:r>
              <a:rPr lang="en" sz="2000"/>
              <a:t>1 Bed apartment rents</a:t>
            </a:r>
            <a:endParaRPr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3340FD-C433-7045-9214-742FECEBBE17}"/>
              </a:ext>
            </a:extLst>
          </p:cNvPr>
          <p:cNvSpPr/>
          <p:nvPr/>
        </p:nvSpPr>
        <p:spPr>
          <a:xfrm>
            <a:off x="-17059" y="-2280"/>
            <a:ext cx="6490833" cy="492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Google Shape;1054;p46">
            <a:extLst>
              <a:ext uri="{FF2B5EF4-FFF2-40B4-BE49-F238E27FC236}">
                <a16:creationId xmlns:a16="http://schemas.microsoft.com/office/drawing/2014/main" id="{217ED3B6-BBE6-2048-BA67-AFE6CA227FB4}"/>
              </a:ext>
            </a:extLst>
          </p:cNvPr>
          <p:cNvSpPr/>
          <p:nvPr/>
        </p:nvSpPr>
        <p:spPr>
          <a:xfrm>
            <a:off x="6789899" y="1278548"/>
            <a:ext cx="1177308" cy="267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BOROUGHS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pic>
        <p:nvPicPr>
          <p:cNvPr id="50" name="slide3" descr="1bd rent vs borough">
            <a:extLst>
              <a:ext uri="{FF2B5EF4-FFF2-40B4-BE49-F238E27FC236}">
                <a16:creationId xmlns:a16="http://schemas.microsoft.com/office/drawing/2014/main" id="{31078944-6120-8045-A20A-66A6C1FBE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1" y="184249"/>
            <a:ext cx="6479615" cy="48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72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6"/>
          <p:cNvSpPr/>
          <p:nvPr/>
        </p:nvSpPr>
        <p:spPr>
          <a:xfrm>
            <a:off x="1973163" y="474066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4951838" y="38718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79317" y="426966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430500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481902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63" name="Google Shape;1063;p4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6">
            <a:hlinkClick r:id="rId4" action="ppaction://hlinksldjump"/>
          </p:cNvPr>
          <p:cNvSpPr/>
          <p:nvPr/>
        </p:nvSpPr>
        <p:spPr>
          <a:xfrm>
            <a:off x="1130023" y="276526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255;p50">
            <a:extLst>
              <a:ext uri="{FF2B5EF4-FFF2-40B4-BE49-F238E27FC236}">
                <a16:creationId xmlns:a16="http://schemas.microsoft.com/office/drawing/2014/main" id="{08DFBA35-B818-CC4D-AED2-E5DA6603DBBD}"/>
              </a:ext>
            </a:extLst>
          </p:cNvPr>
          <p:cNvSpPr txBox="1">
            <a:spLocks/>
          </p:cNvSpPr>
          <p:nvPr/>
        </p:nvSpPr>
        <p:spPr>
          <a:xfrm>
            <a:off x="509487" y="1913128"/>
            <a:ext cx="1890053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b="1">
                <a:solidFill>
                  <a:schemeClr val="tx2"/>
                </a:solidFill>
              </a:rPr>
              <a:t>FINDINGS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Bronx has seen an increase in rent post pandemic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Manhattan had the highest 3 Bed Apartment rent in 2017 and it has dropped to its lowest in 2021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DC078-62F5-304F-B61B-CA30B192EA10}"/>
              </a:ext>
            </a:extLst>
          </p:cNvPr>
          <p:cNvSpPr/>
          <p:nvPr/>
        </p:nvSpPr>
        <p:spPr>
          <a:xfrm>
            <a:off x="2744998" y="4405211"/>
            <a:ext cx="6391874" cy="7435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46AC3C-525E-8F4E-A73E-AD3614614F0D}"/>
              </a:ext>
            </a:extLst>
          </p:cNvPr>
          <p:cNvSpPr/>
          <p:nvPr/>
        </p:nvSpPr>
        <p:spPr>
          <a:xfrm>
            <a:off x="2744996" y="-9470"/>
            <a:ext cx="6391876" cy="376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slide4" descr="3bd+ rent vs borough">
            <a:extLst>
              <a:ext uri="{FF2B5EF4-FFF2-40B4-BE49-F238E27FC236}">
                <a16:creationId xmlns:a16="http://schemas.microsoft.com/office/drawing/2014/main" id="{4A3E9CE9-A200-AF44-AA99-03CCFAB2D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97" y="175808"/>
            <a:ext cx="6391876" cy="4750719"/>
          </a:xfrm>
          <a:prstGeom prst="rect">
            <a:avLst/>
          </a:prstGeom>
        </p:spPr>
      </p:pic>
      <p:sp>
        <p:nvSpPr>
          <p:cNvPr id="34" name="Google Shape;1053;p46">
            <a:extLst>
              <a:ext uri="{FF2B5EF4-FFF2-40B4-BE49-F238E27FC236}">
                <a16:creationId xmlns:a16="http://schemas.microsoft.com/office/drawing/2014/main" id="{1A7D88E3-17B8-9241-B08F-C776222457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9487" y="541915"/>
            <a:ext cx="2025607" cy="101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 sz="2800">
                <a:solidFill>
                  <a:schemeClr val="lt2"/>
                </a:solidFill>
              </a:rPr>
              <a:t>VS</a:t>
            </a:r>
            <a:r>
              <a:rPr lang="en" sz="2800"/>
              <a:t> </a:t>
            </a:r>
            <a:br>
              <a:rPr lang="en" sz="2800"/>
            </a:br>
            <a:r>
              <a:rPr lang="en" sz="2000"/>
              <a:t>3+ Bed apartment rents</a:t>
            </a:r>
            <a:endParaRPr/>
          </a:p>
        </p:txBody>
      </p:sp>
      <p:sp>
        <p:nvSpPr>
          <p:cNvPr id="35" name="Google Shape;1054;p46">
            <a:extLst>
              <a:ext uri="{FF2B5EF4-FFF2-40B4-BE49-F238E27FC236}">
                <a16:creationId xmlns:a16="http://schemas.microsoft.com/office/drawing/2014/main" id="{994A6BEB-5D8D-3349-A38F-1049551E210C}"/>
              </a:ext>
            </a:extLst>
          </p:cNvPr>
          <p:cNvSpPr/>
          <p:nvPr/>
        </p:nvSpPr>
        <p:spPr>
          <a:xfrm>
            <a:off x="614422" y="791220"/>
            <a:ext cx="1177308" cy="267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BOROUGHS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881230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6"/>
          <p:cNvSpPr/>
          <p:nvPr/>
        </p:nvSpPr>
        <p:spPr>
          <a:xfrm>
            <a:off x="1973163" y="474066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5315843" y="4101019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79317" y="426966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430500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481902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8" name="Google Shape;1068;p4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69" name="Google Shape;1069;p4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4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55;p50">
            <a:extLst>
              <a:ext uri="{FF2B5EF4-FFF2-40B4-BE49-F238E27FC236}">
                <a16:creationId xmlns:a16="http://schemas.microsoft.com/office/drawing/2014/main" id="{4F785397-A422-6C44-B26C-CCD4D3D905CD}"/>
              </a:ext>
            </a:extLst>
          </p:cNvPr>
          <p:cNvSpPr txBox="1">
            <a:spLocks/>
          </p:cNvSpPr>
          <p:nvPr/>
        </p:nvSpPr>
        <p:spPr>
          <a:xfrm>
            <a:off x="6684964" y="2449894"/>
            <a:ext cx="1890053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b="1">
                <a:solidFill>
                  <a:schemeClr val="tx2"/>
                </a:solidFill>
              </a:rPr>
              <a:t>FINDINGS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Bronx &amp; Queens have higher rent in 2020 and their lowest in 2021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Rent in Manhattan has gone down dramatically post pandemic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5E01EA-57FA-2742-9736-0A066F3DE7D7}"/>
              </a:ext>
            </a:extLst>
          </p:cNvPr>
          <p:cNvSpPr/>
          <p:nvPr/>
        </p:nvSpPr>
        <p:spPr>
          <a:xfrm>
            <a:off x="-17059" y="4650254"/>
            <a:ext cx="6490835" cy="492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1053;p46">
            <a:extLst>
              <a:ext uri="{FF2B5EF4-FFF2-40B4-BE49-F238E27FC236}">
                <a16:creationId xmlns:a16="http://schemas.microsoft.com/office/drawing/2014/main" id="{1519C632-118D-F645-BE36-810426791A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84964" y="1029243"/>
            <a:ext cx="2025607" cy="101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 sz="2800">
                <a:solidFill>
                  <a:schemeClr val="lt2"/>
                </a:solidFill>
              </a:rPr>
              <a:t>VS</a:t>
            </a:r>
            <a:r>
              <a:rPr lang="en" sz="2800"/>
              <a:t> </a:t>
            </a:r>
            <a:br>
              <a:rPr lang="en" sz="2800"/>
            </a:br>
            <a:r>
              <a:rPr lang="en" sz="2000"/>
              <a:t>2 Bed apartment rents</a:t>
            </a:r>
            <a:endParaRPr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3340FD-C433-7045-9214-742FECEBBE17}"/>
              </a:ext>
            </a:extLst>
          </p:cNvPr>
          <p:cNvSpPr/>
          <p:nvPr/>
        </p:nvSpPr>
        <p:spPr>
          <a:xfrm>
            <a:off x="-17059" y="-2280"/>
            <a:ext cx="6490833" cy="492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Google Shape;1054;p46">
            <a:extLst>
              <a:ext uri="{FF2B5EF4-FFF2-40B4-BE49-F238E27FC236}">
                <a16:creationId xmlns:a16="http://schemas.microsoft.com/office/drawing/2014/main" id="{217ED3B6-BBE6-2048-BA67-AFE6CA227FB4}"/>
              </a:ext>
            </a:extLst>
          </p:cNvPr>
          <p:cNvSpPr/>
          <p:nvPr/>
        </p:nvSpPr>
        <p:spPr>
          <a:xfrm>
            <a:off x="6789899" y="1278548"/>
            <a:ext cx="1177308" cy="267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BOROUGHS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pic>
        <p:nvPicPr>
          <p:cNvPr id="52" name="slide2" descr="2bd rent vs borough">
            <a:extLst>
              <a:ext uri="{FF2B5EF4-FFF2-40B4-BE49-F238E27FC236}">
                <a16:creationId xmlns:a16="http://schemas.microsoft.com/office/drawing/2014/main" id="{8ED0BF34-FC14-B242-B032-B6747F352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75" y="134981"/>
            <a:ext cx="6490835" cy="48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6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6"/>
          <p:cNvSpPr/>
          <p:nvPr/>
        </p:nvSpPr>
        <p:spPr>
          <a:xfrm>
            <a:off x="1973163" y="474066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4951838" y="38718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79317" y="426966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430500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481902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63" name="Google Shape;1063;p4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6">
            <a:hlinkClick r:id="rId4" action="ppaction://hlinksldjump"/>
          </p:cNvPr>
          <p:cNvSpPr/>
          <p:nvPr/>
        </p:nvSpPr>
        <p:spPr>
          <a:xfrm>
            <a:off x="1130023" y="276526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255;p50">
            <a:extLst>
              <a:ext uri="{FF2B5EF4-FFF2-40B4-BE49-F238E27FC236}">
                <a16:creationId xmlns:a16="http://schemas.microsoft.com/office/drawing/2014/main" id="{08DFBA35-B818-CC4D-AED2-E5DA6603DBBD}"/>
              </a:ext>
            </a:extLst>
          </p:cNvPr>
          <p:cNvSpPr txBox="1">
            <a:spLocks/>
          </p:cNvSpPr>
          <p:nvPr/>
        </p:nvSpPr>
        <p:spPr>
          <a:xfrm>
            <a:off x="509487" y="1913128"/>
            <a:ext cx="1890053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b="1">
                <a:solidFill>
                  <a:schemeClr val="tx2"/>
                </a:solidFill>
              </a:rPr>
              <a:t>FINDINGS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2021 saw the worst Studio rent across all boroughs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2019 saw the best rent across all boroughs except Bronx that saw a dip since 2020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DC078-62F5-304F-B61B-CA30B192EA10}"/>
              </a:ext>
            </a:extLst>
          </p:cNvPr>
          <p:cNvSpPr/>
          <p:nvPr/>
        </p:nvSpPr>
        <p:spPr>
          <a:xfrm>
            <a:off x="2744998" y="4405211"/>
            <a:ext cx="6391874" cy="7435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46AC3C-525E-8F4E-A73E-AD3614614F0D}"/>
              </a:ext>
            </a:extLst>
          </p:cNvPr>
          <p:cNvSpPr/>
          <p:nvPr/>
        </p:nvSpPr>
        <p:spPr>
          <a:xfrm>
            <a:off x="2744996" y="-9470"/>
            <a:ext cx="6391876" cy="376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oogle Shape;1053;p46">
            <a:extLst>
              <a:ext uri="{FF2B5EF4-FFF2-40B4-BE49-F238E27FC236}">
                <a16:creationId xmlns:a16="http://schemas.microsoft.com/office/drawing/2014/main" id="{1A7D88E3-17B8-9241-B08F-C776222457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9487" y="541915"/>
            <a:ext cx="2025607" cy="101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 sz="2800">
                <a:solidFill>
                  <a:schemeClr val="lt2"/>
                </a:solidFill>
              </a:rPr>
              <a:t>VS</a:t>
            </a:r>
            <a:r>
              <a:rPr lang="en" sz="2800"/>
              <a:t> </a:t>
            </a:r>
            <a:br>
              <a:rPr lang="en" sz="2800"/>
            </a:br>
            <a:r>
              <a:rPr lang="en" sz="2000"/>
              <a:t>STUDIO apartment rents</a:t>
            </a:r>
            <a:endParaRPr/>
          </a:p>
        </p:txBody>
      </p:sp>
      <p:sp>
        <p:nvSpPr>
          <p:cNvPr id="35" name="Google Shape;1054;p46">
            <a:extLst>
              <a:ext uri="{FF2B5EF4-FFF2-40B4-BE49-F238E27FC236}">
                <a16:creationId xmlns:a16="http://schemas.microsoft.com/office/drawing/2014/main" id="{994A6BEB-5D8D-3349-A38F-1049551E210C}"/>
              </a:ext>
            </a:extLst>
          </p:cNvPr>
          <p:cNvSpPr/>
          <p:nvPr/>
        </p:nvSpPr>
        <p:spPr>
          <a:xfrm>
            <a:off x="614422" y="791220"/>
            <a:ext cx="1177308" cy="267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BOROUGHS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pic>
        <p:nvPicPr>
          <p:cNvPr id="29" name="slide5" descr="Studio rent vs borough">
            <a:extLst>
              <a:ext uri="{FF2B5EF4-FFF2-40B4-BE49-F238E27FC236}">
                <a16:creationId xmlns:a16="http://schemas.microsoft.com/office/drawing/2014/main" id="{5CB0A702-8F95-C54E-98F0-AB03EAF5F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96" y="169920"/>
            <a:ext cx="6390022" cy="47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00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6"/>
          <p:cNvSpPr/>
          <p:nvPr/>
        </p:nvSpPr>
        <p:spPr>
          <a:xfrm>
            <a:off x="1973163" y="474066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5315843" y="4101019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79317" y="426966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430500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481902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8" name="Google Shape;1068;p4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69" name="Google Shape;1069;p4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4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55;p50">
            <a:extLst>
              <a:ext uri="{FF2B5EF4-FFF2-40B4-BE49-F238E27FC236}">
                <a16:creationId xmlns:a16="http://schemas.microsoft.com/office/drawing/2014/main" id="{4F785397-A422-6C44-B26C-CCD4D3D905CD}"/>
              </a:ext>
            </a:extLst>
          </p:cNvPr>
          <p:cNvSpPr txBox="1">
            <a:spLocks/>
          </p:cNvSpPr>
          <p:nvPr/>
        </p:nvSpPr>
        <p:spPr>
          <a:xfrm>
            <a:off x="6684964" y="2449894"/>
            <a:ext cx="1890053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b="1">
                <a:solidFill>
                  <a:schemeClr val="tx2"/>
                </a:solidFill>
              </a:rPr>
              <a:t>FINDINGS</a:t>
            </a: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Bronx &amp; Staten Island have similar rent distribution across apartment types</a:t>
            </a:r>
          </a:p>
          <a:p>
            <a:pPr>
              <a:buClr>
                <a:schemeClr val="hlink"/>
              </a:buClr>
              <a:buSzPts val="1100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buClr>
                <a:schemeClr val="hlink"/>
              </a:buClr>
              <a:buSzPts val="1100"/>
              <a:buFontTx/>
              <a:buChar char="-"/>
            </a:pPr>
            <a:r>
              <a:rPr lang="en-US" sz="1200">
                <a:solidFill>
                  <a:schemeClr val="tx1"/>
                </a:solidFill>
              </a:rPr>
              <a:t>2 Bed Rent on average in Manhattan is higher than 3+ Bed rent in Brooklyn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5E01EA-57FA-2742-9736-0A066F3DE7D7}"/>
              </a:ext>
            </a:extLst>
          </p:cNvPr>
          <p:cNvSpPr/>
          <p:nvPr/>
        </p:nvSpPr>
        <p:spPr>
          <a:xfrm>
            <a:off x="-17059" y="4650254"/>
            <a:ext cx="6490835" cy="492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1053;p46">
            <a:extLst>
              <a:ext uri="{FF2B5EF4-FFF2-40B4-BE49-F238E27FC236}">
                <a16:creationId xmlns:a16="http://schemas.microsoft.com/office/drawing/2014/main" id="{1519C632-118D-F645-BE36-810426791A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84964" y="1029243"/>
            <a:ext cx="2025607" cy="101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 sz="2800">
                <a:solidFill>
                  <a:schemeClr val="lt2"/>
                </a:solidFill>
              </a:rPr>
              <a:t>VS</a:t>
            </a:r>
            <a:r>
              <a:rPr lang="en" sz="2800"/>
              <a:t> </a:t>
            </a:r>
            <a:br>
              <a:rPr lang="en" sz="2800"/>
            </a:br>
            <a:r>
              <a:rPr lang="en" sz="2000"/>
              <a:t>all apartment types</a:t>
            </a:r>
            <a:endParaRPr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3340FD-C433-7045-9214-742FECEBBE17}"/>
              </a:ext>
            </a:extLst>
          </p:cNvPr>
          <p:cNvSpPr/>
          <p:nvPr/>
        </p:nvSpPr>
        <p:spPr>
          <a:xfrm>
            <a:off x="-17059" y="-2280"/>
            <a:ext cx="6490833" cy="492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Google Shape;1054;p46">
            <a:extLst>
              <a:ext uri="{FF2B5EF4-FFF2-40B4-BE49-F238E27FC236}">
                <a16:creationId xmlns:a16="http://schemas.microsoft.com/office/drawing/2014/main" id="{217ED3B6-BBE6-2048-BA67-AFE6CA227FB4}"/>
              </a:ext>
            </a:extLst>
          </p:cNvPr>
          <p:cNvSpPr/>
          <p:nvPr/>
        </p:nvSpPr>
        <p:spPr>
          <a:xfrm>
            <a:off x="6789899" y="1278548"/>
            <a:ext cx="1177308" cy="267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AVG RENT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pic>
        <p:nvPicPr>
          <p:cNvPr id="50" name="slide6" descr="Proportion of rent">
            <a:extLst>
              <a:ext uri="{FF2B5EF4-FFF2-40B4-BE49-F238E27FC236}">
                <a16:creationId xmlns:a16="http://schemas.microsoft.com/office/drawing/2014/main" id="{54A75B17-DA9B-3340-B2E0-7A574988F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8724"/>
            <a:ext cx="6473774" cy="49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6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6"/>
          <p:cNvSpPr/>
          <p:nvPr/>
        </p:nvSpPr>
        <p:spPr>
          <a:xfrm>
            <a:off x="1973163" y="474066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6"/>
          <p:cNvSpPr/>
          <p:nvPr/>
        </p:nvSpPr>
        <p:spPr>
          <a:xfrm>
            <a:off x="4951838" y="38718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6"/>
          <p:cNvSpPr/>
          <p:nvPr/>
        </p:nvSpPr>
        <p:spPr>
          <a:xfrm>
            <a:off x="4323201" y="41754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6"/>
          <p:cNvSpPr/>
          <p:nvPr/>
        </p:nvSpPr>
        <p:spPr>
          <a:xfrm rot="-1685758">
            <a:off x="4253003" y="3304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79317" y="426966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6"/>
          <p:cNvSpPr/>
          <p:nvPr/>
        </p:nvSpPr>
        <p:spPr>
          <a:xfrm rot="-1685758">
            <a:off x="746378" y="4305006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203076" y="4819027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63" name="Google Shape;1063;p4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6">
            <a:hlinkClick r:id="rId4" action="ppaction://hlinksldjump"/>
          </p:cNvPr>
          <p:cNvSpPr/>
          <p:nvPr/>
        </p:nvSpPr>
        <p:spPr>
          <a:xfrm>
            <a:off x="1130023" y="276526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DC078-62F5-304F-B61B-CA30B192EA10}"/>
              </a:ext>
            </a:extLst>
          </p:cNvPr>
          <p:cNvSpPr/>
          <p:nvPr/>
        </p:nvSpPr>
        <p:spPr>
          <a:xfrm>
            <a:off x="2744998" y="4405211"/>
            <a:ext cx="6391874" cy="7435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46AC3C-525E-8F4E-A73E-AD3614614F0D}"/>
              </a:ext>
            </a:extLst>
          </p:cNvPr>
          <p:cNvSpPr/>
          <p:nvPr/>
        </p:nvSpPr>
        <p:spPr>
          <a:xfrm>
            <a:off x="2744996" y="-9470"/>
            <a:ext cx="6391876" cy="376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oogle Shape;1053;p46">
            <a:extLst>
              <a:ext uri="{FF2B5EF4-FFF2-40B4-BE49-F238E27FC236}">
                <a16:creationId xmlns:a16="http://schemas.microsoft.com/office/drawing/2014/main" id="{1A7D88E3-17B8-9241-B08F-C776222457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260" y="1439135"/>
            <a:ext cx="2324114" cy="121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 sz="2800"/>
              <a:t> </a:t>
            </a:r>
            <a:br>
              <a:rPr lang="en" sz="2800"/>
            </a:br>
            <a:r>
              <a:rPr lang="en" sz="2800"/>
              <a:t>   </a:t>
            </a:r>
            <a:r>
              <a:rPr lang="en" sz="3600">
                <a:solidFill>
                  <a:schemeClr val="tx2"/>
                </a:solidFill>
              </a:rPr>
              <a:t>comparison</a:t>
            </a:r>
            <a:br>
              <a:rPr lang="en" sz="3600"/>
            </a:br>
            <a:r>
              <a:rPr lang="en" sz="3600"/>
              <a:t>  DASHBOARD</a:t>
            </a:r>
            <a:endParaRPr/>
          </a:p>
        </p:txBody>
      </p:sp>
      <p:sp>
        <p:nvSpPr>
          <p:cNvPr id="35" name="Google Shape;1054;p46">
            <a:extLst>
              <a:ext uri="{FF2B5EF4-FFF2-40B4-BE49-F238E27FC236}">
                <a16:creationId xmlns:a16="http://schemas.microsoft.com/office/drawing/2014/main" id="{994A6BEB-5D8D-3349-A38F-1049551E210C}"/>
              </a:ext>
            </a:extLst>
          </p:cNvPr>
          <p:cNvSpPr/>
          <p:nvPr/>
        </p:nvSpPr>
        <p:spPr>
          <a:xfrm>
            <a:off x="408724" y="1694778"/>
            <a:ext cx="1177308" cy="267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COLLECTIVE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pic>
        <p:nvPicPr>
          <p:cNvPr id="31" name="slide7" descr="Dashboard 1">
            <a:extLst>
              <a:ext uri="{FF2B5EF4-FFF2-40B4-BE49-F238E27FC236}">
                <a16:creationId xmlns:a16="http://schemas.microsoft.com/office/drawing/2014/main" id="{08D1C111-F0A1-444B-BD67-B6F8CA2FF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88" y="12148"/>
            <a:ext cx="6391877" cy="51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4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794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217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6638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38"/>
          <p:cNvCxnSpPr/>
          <p:nvPr/>
        </p:nvCxnSpPr>
        <p:spPr>
          <a:xfrm>
            <a:off x="55794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to know the scope of the project</a:t>
            </a:r>
            <a:endParaRPr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7217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40008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our approach towards the data</a:t>
            </a:r>
            <a:endParaRPr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1641573" y="3103675"/>
            <a:ext cx="3256489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Visualization</a:t>
            </a:r>
            <a:endParaRPr/>
          </a:p>
        </p:txBody>
      </p:sp>
      <p:sp>
        <p:nvSpPr>
          <p:cNvPr id="514" name="Google Shape;514;p38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analysis of the data and related findings</a:t>
            </a:r>
            <a:endParaRPr/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6" name="Google Shape;516;p38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PRESCRIPTION MODEL</a:t>
            </a:r>
            <a:endParaRPr/>
          </a:p>
        </p:txBody>
      </p:sp>
      <p:sp>
        <p:nvSpPr>
          <p:cNvPr id="517" name="Google Shape;517;p38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40008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Demonstrating our prescription model for rental apartments</a:t>
            </a:r>
            <a:endParaRPr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8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50811" y="43760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1153721" y="166148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4014454" y="932293"/>
            <a:ext cx="6286523" cy="2810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</a:rPr>
              <a:t>          </a:t>
            </a:r>
            <a:br>
              <a:rPr lang="en" sz="9600">
                <a:solidFill>
                  <a:schemeClr val="lt2"/>
                </a:solidFill>
              </a:rPr>
            </a:br>
            <a:r>
              <a:rPr lang="en" sz="6600"/>
              <a:t>Model</a:t>
            </a:r>
            <a:endParaRPr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350811" y="4434778"/>
            <a:ext cx="4740977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AU"/>
              <a:t>The model for rental apartments</a:t>
            </a:r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1151623" y="2026420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9" name="Google Shape;649;p40"/>
          <p:cNvSpPr/>
          <p:nvPr/>
        </p:nvSpPr>
        <p:spPr>
          <a:xfrm>
            <a:off x="2819003" y="1661484"/>
            <a:ext cx="3390966" cy="7599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Prescription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02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50"/>
          <p:cNvGrpSpPr/>
          <p:nvPr/>
        </p:nvGrpSpPr>
        <p:grpSpPr>
          <a:xfrm>
            <a:off x="7192079" y="3371409"/>
            <a:ext cx="1214578" cy="425543"/>
            <a:chOff x="2271950" y="2722775"/>
            <a:chExt cx="575875" cy="201775"/>
          </a:xfrm>
        </p:grpSpPr>
        <p:sp>
          <p:nvSpPr>
            <p:cNvPr id="1250" name="Google Shape;1250;p5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50"/>
          <p:cNvSpPr txBox="1">
            <a:spLocks noGrp="1"/>
          </p:cNvSpPr>
          <p:nvPr>
            <p:ph type="subTitle" idx="1"/>
          </p:nvPr>
        </p:nvSpPr>
        <p:spPr>
          <a:xfrm>
            <a:off x="75737" y="2194163"/>
            <a:ext cx="3321919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fontAlgn="base">
              <a:buNone/>
            </a:pPr>
            <a:r>
              <a:rPr lang="en-US"/>
              <a:t>This model has been implemented to identify most preferred Borough and area to rent in NYC as per user’s budget</a:t>
            </a:r>
          </a:p>
          <a:p>
            <a:pPr marL="114300" indent="0" fontAlgn="base">
              <a:buNone/>
            </a:pPr>
            <a:endParaRPr lang="en-US"/>
          </a:p>
          <a:p>
            <a:pPr marL="114300" indent="0" fontAlgn="base">
              <a:buNone/>
            </a:pPr>
            <a:r>
              <a:rPr lang="en-US"/>
              <a:t>The Decision tree model has been implemented in Python </a:t>
            </a: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144106" y="1549729"/>
            <a:ext cx="4130751" cy="644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/>
                </a:solidFill>
              </a:rPr>
              <a:t>MOST PREFERRED AREA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1259" name="Google Shape;1259;p50"/>
          <p:cNvSpPr/>
          <p:nvPr/>
        </p:nvSpPr>
        <p:spPr>
          <a:xfrm>
            <a:off x="4762138" y="8458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5414751" y="7775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0"/>
          <p:cNvSpPr/>
          <p:nvPr/>
        </p:nvSpPr>
        <p:spPr>
          <a:xfrm>
            <a:off x="8216276" y="954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0"/>
          <p:cNvSpPr/>
          <p:nvPr/>
        </p:nvSpPr>
        <p:spPr>
          <a:xfrm rot="-1685758">
            <a:off x="5045528" y="1289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0"/>
          <p:cNvSpPr/>
          <p:nvPr/>
        </p:nvSpPr>
        <p:spPr>
          <a:xfrm>
            <a:off x="7626025" y="9177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0"/>
          <p:cNvSpPr/>
          <p:nvPr/>
        </p:nvSpPr>
        <p:spPr>
          <a:xfrm>
            <a:off x="8286401" y="30022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0"/>
          <p:cNvSpPr/>
          <p:nvPr/>
        </p:nvSpPr>
        <p:spPr>
          <a:xfrm rot="-1685758">
            <a:off x="7555828" y="41304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0"/>
          <p:cNvSpPr/>
          <p:nvPr/>
        </p:nvSpPr>
        <p:spPr>
          <a:xfrm>
            <a:off x="8359576" y="17266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0"/>
          <p:cNvSpPr/>
          <p:nvPr/>
        </p:nvSpPr>
        <p:spPr>
          <a:xfrm>
            <a:off x="5021388" y="35752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B39E74-1775-4806-A5A5-A37ADBF0E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147" y="570480"/>
            <a:ext cx="5361894" cy="40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91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50"/>
          <p:cNvGrpSpPr/>
          <p:nvPr/>
        </p:nvGrpSpPr>
        <p:grpSpPr>
          <a:xfrm>
            <a:off x="7192079" y="3371409"/>
            <a:ext cx="1214578" cy="425543"/>
            <a:chOff x="2271950" y="2722775"/>
            <a:chExt cx="575875" cy="201775"/>
          </a:xfrm>
        </p:grpSpPr>
        <p:sp>
          <p:nvSpPr>
            <p:cNvPr id="1250" name="Google Shape;1250;p5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50"/>
          <p:cNvSpPr txBox="1">
            <a:spLocks noGrp="1"/>
          </p:cNvSpPr>
          <p:nvPr>
            <p:ph type="subTitle" idx="1"/>
          </p:nvPr>
        </p:nvSpPr>
        <p:spPr>
          <a:xfrm>
            <a:off x="637608" y="1993443"/>
            <a:ext cx="7528247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/>
              <a:t>Libraries used: </a:t>
            </a:r>
            <a:r>
              <a:rPr lang="en-US" b="1">
                <a:solidFill>
                  <a:schemeClr val="tx2"/>
                </a:solidFill>
              </a:rPr>
              <a:t>Pandas</a:t>
            </a:r>
            <a:r>
              <a:rPr lang="en-US" b="1"/>
              <a:t> </a:t>
            </a:r>
            <a:r>
              <a:rPr lang="en-US"/>
              <a:t>which is an open-source Library written for the Python programming language for data manipulation and analysis.</a:t>
            </a:r>
          </a:p>
          <a:p>
            <a:pPr marL="114300" indent="0" fontAlgn="base">
              <a:buNone/>
            </a:pPr>
            <a:endParaRPr lang="en-US"/>
          </a:p>
          <a:p>
            <a:pPr fontAlgn="base"/>
            <a:r>
              <a:rPr lang="en-US" b="1" err="1">
                <a:solidFill>
                  <a:schemeClr val="tx2"/>
                </a:solidFill>
              </a:rPr>
              <a:t>Decision_Tree_Classifier</a:t>
            </a:r>
            <a:r>
              <a:rPr lang="en-US"/>
              <a:t>: Used to perform multi-class classification on the data set.</a:t>
            </a:r>
          </a:p>
          <a:p>
            <a:pPr marL="114300" indent="0" fontAlgn="base">
              <a:buNone/>
            </a:pPr>
            <a:endParaRPr lang="en-US"/>
          </a:p>
          <a:p>
            <a:pPr fontAlgn="base"/>
            <a:r>
              <a:rPr lang="en-US" b="1" err="1">
                <a:solidFill>
                  <a:schemeClr val="tx2"/>
                </a:solidFill>
              </a:rPr>
              <a:t>Train_test_split</a:t>
            </a:r>
            <a:r>
              <a:rPr lang="en-US"/>
              <a:t>: Used to split the data which is further used to predict the model accuracy. The model was trained with test size of 40% and random state of 42 %. Splitting criteria is Gini Index.</a:t>
            </a:r>
          </a:p>
          <a:p>
            <a:pPr marL="114300" indent="0" fontAlgn="base">
              <a:buNone/>
            </a:pPr>
            <a:endParaRPr lang="en-US"/>
          </a:p>
          <a:p>
            <a:pPr fontAlgn="base"/>
            <a:r>
              <a:rPr lang="en-US" b="1" err="1">
                <a:solidFill>
                  <a:schemeClr val="tx2"/>
                </a:solidFill>
              </a:rPr>
              <a:t>pd.readexcel</a:t>
            </a:r>
            <a:r>
              <a:rPr lang="en-US"/>
              <a:t>: Read the excel file which has the rental data</a:t>
            </a: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14293" y="675320"/>
            <a:ext cx="4130751" cy="644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methodologies used</a:t>
            </a:r>
            <a:endParaRPr/>
          </a:p>
        </p:txBody>
      </p:sp>
      <p:sp>
        <p:nvSpPr>
          <p:cNvPr id="1259" name="Google Shape;1259;p50"/>
          <p:cNvSpPr/>
          <p:nvPr/>
        </p:nvSpPr>
        <p:spPr>
          <a:xfrm>
            <a:off x="4762138" y="8458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5414751" y="7775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0"/>
          <p:cNvSpPr/>
          <p:nvPr/>
        </p:nvSpPr>
        <p:spPr>
          <a:xfrm>
            <a:off x="8216276" y="954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0"/>
          <p:cNvSpPr/>
          <p:nvPr/>
        </p:nvSpPr>
        <p:spPr>
          <a:xfrm rot="-1685758">
            <a:off x="5045528" y="1289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0"/>
          <p:cNvSpPr/>
          <p:nvPr/>
        </p:nvSpPr>
        <p:spPr>
          <a:xfrm>
            <a:off x="7626025" y="9177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0"/>
          <p:cNvSpPr/>
          <p:nvPr/>
        </p:nvSpPr>
        <p:spPr>
          <a:xfrm>
            <a:off x="8286401" y="30022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0"/>
          <p:cNvSpPr/>
          <p:nvPr/>
        </p:nvSpPr>
        <p:spPr>
          <a:xfrm rot="-1685758">
            <a:off x="7555828" y="41304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0"/>
          <p:cNvSpPr/>
          <p:nvPr/>
        </p:nvSpPr>
        <p:spPr>
          <a:xfrm>
            <a:off x="8359576" y="17266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0"/>
          <p:cNvSpPr/>
          <p:nvPr/>
        </p:nvSpPr>
        <p:spPr>
          <a:xfrm>
            <a:off x="5021388" y="35752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272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50"/>
          <p:cNvGrpSpPr/>
          <p:nvPr/>
        </p:nvGrpSpPr>
        <p:grpSpPr>
          <a:xfrm>
            <a:off x="7192079" y="3371409"/>
            <a:ext cx="1214578" cy="425543"/>
            <a:chOff x="2271950" y="2722775"/>
            <a:chExt cx="575875" cy="201775"/>
          </a:xfrm>
        </p:grpSpPr>
        <p:sp>
          <p:nvSpPr>
            <p:cNvPr id="1250" name="Google Shape;1250;p5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50"/>
          <p:cNvSpPr txBox="1">
            <a:spLocks noGrp="1"/>
          </p:cNvSpPr>
          <p:nvPr>
            <p:ph type="subTitle" idx="1"/>
          </p:nvPr>
        </p:nvSpPr>
        <p:spPr>
          <a:xfrm>
            <a:off x="714293" y="2348067"/>
            <a:ext cx="7528247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b="1" err="1">
                <a:solidFill>
                  <a:schemeClr val="tx2"/>
                </a:solidFill>
              </a:rPr>
              <a:t>clf.predict</a:t>
            </a:r>
            <a:r>
              <a:rPr lang="en-US"/>
              <a:t>: Predict the optimum area type to rent as per the budget.</a:t>
            </a:r>
          </a:p>
          <a:p>
            <a:pPr marL="114300" indent="0" fontAlgn="base">
              <a:buNone/>
            </a:pPr>
            <a:endParaRPr lang="en-US"/>
          </a:p>
          <a:p>
            <a:pPr fontAlgn="base"/>
            <a:r>
              <a:rPr lang="en-US" b="1" err="1">
                <a:solidFill>
                  <a:schemeClr val="tx2"/>
                </a:solidFill>
              </a:rPr>
              <a:t>Clf.score</a:t>
            </a:r>
            <a:r>
              <a:rPr lang="en-US"/>
              <a:t>: Check model accuracy using “score” which is the mean accuracy on the given test data and labels. The score for this model is 0.97. </a:t>
            </a:r>
          </a:p>
          <a:p>
            <a:pPr marL="114300" indent="0" fontAlgn="base">
              <a:buNone/>
            </a:pPr>
            <a:endParaRPr lang="en-US"/>
          </a:p>
          <a:p>
            <a:pPr fontAlgn="base"/>
            <a:r>
              <a:rPr lang="en-US"/>
              <a:t>Apartment type is nominal type attribute and  Rent  has discrete value which can not be handled using linear regression.</a:t>
            </a: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14293" y="993370"/>
            <a:ext cx="4130751" cy="644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METHODOLOGIES used</a:t>
            </a:r>
            <a:endParaRPr/>
          </a:p>
        </p:txBody>
      </p:sp>
      <p:sp>
        <p:nvSpPr>
          <p:cNvPr id="1259" name="Google Shape;1259;p50"/>
          <p:cNvSpPr/>
          <p:nvPr/>
        </p:nvSpPr>
        <p:spPr>
          <a:xfrm>
            <a:off x="4762138" y="8458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5414751" y="7775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0"/>
          <p:cNvSpPr/>
          <p:nvPr/>
        </p:nvSpPr>
        <p:spPr>
          <a:xfrm>
            <a:off x="8216276" y="954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0"/>
          <p:cNvSpPr/>
          <p:nvPr/>
        </p:nvSpPr>
        <p:spPr>
          <a:xfrm rot="-1685758">
            <a:off x="5045528" y="1289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0"/>
          <p:cNvSpPr/>
          <p:nvPr/>
        </p:nvSpPr>
        <p:spPr>
          <a:xfrm>
            <a:off x="7626025" y="9177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0"/>
          <p:cNvSpPr/>
          <p:nvPr/>
        </p:nvSpPr>
        <p:spPr>
          <a:xfrm>
            <a:off x="8286401" y="30022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0"/>
          <p:cNvSpPr/>
          <p:nvPr/>
        </p:nvSpPr>
        <p:spPr>
          <a:xfrm rot="-1685758">
            <a:off x="7555828" y="41304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0"/>
          <p:cNvSpPr/>
          <p:nvPr/>
        </p:nvSpPr>
        <p:spPr>
          <a:xfrm>
            <a:off x="8359576" y="17266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0"/>
          <p:cNvSpPr/>
          <p:nvPr/>
        </p:nvSpPr>
        <p:spPr>
          <a:xfrm>
            <a:off x="5021388" y="35752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852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50"/>
          <p:cNvGrpSpPr/>
          <p:nvPr/>
        </p:nvGrpSpPr>
        <p:grpSpPr>
          <a:xfrm>
            <a:off x="7192079" y="3371409"/>
            <a:ext cx="1214578" cy="425543"/>
            <a:chOff x="2271950" y="2722775"/>
            <a:chExt cx="575875" cy="201775"/>
          </a:xfrm>
        </p:grpSpPr>
        <p:sp>
          <p:nvSpPr>
            <p:cNvPr id="1250" name="Google Shape;1250;p5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50"/>
          <p:cNvSpPr/>
          <p:nvPr/>
        </p:nvSpPr>
        <p:spPr>
          <a:xfrm>
            <a:off x="4762138" y="8458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5414751" y="7775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0"/>
          <p:cNvSpPr/>
          <p:nvPr/>
        </p:nvSpPr>
        <p:spPr>
          <a:xfrm>
            <a:off x="8216276" y="954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0"/>
          <p:cNvSpPr/>
          <p:nvPr/>
        </p:nvSpPr>
        <p:spPr>
          <a:xfrm rot="-1685758">
            <a:off x="5045528" y="1289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0"/>
          <p:cNvSpPr/>
          <p:nvPr/>
        </p:nvSpPr>
        <p:spPr>
          <a:xfrm>
            <a:off x="7626025" y="9177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0"/>
          <p:cNvSpPr/>
          <p:nvPr/>
        </p:nvSpPr>
        <p:spPr>
          <a:xfrm>
            <a:off x="8286401" y="30022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0"/>
          <p:cNvSpPr/>
          <p:nvPr/>
        </p:nvSpPr>
        <p:spPr>
          <a:xfrm rot="-1685758">
            <a:off x="7555828" y="41304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0"/>
          <p:cNvSpPr/>
          <p:nvPr/>
        </p:nvSpPr>
        <p:spPr>
          <a:xfrm>
            <a:off x="8359576" y="17266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0"/>
          <p:cNvSpPr/>
          <p:nvPr/>
        </p:nvSpPr>
        <p:spPr>
          <a:xfrm>
            <a:off x="5021388" y="35752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266;p68">
            <a:extLst>
              <a:ext uri="{FF2B5EF4-FFF2-40B4-BE49-F238E27FC236}">
                <a16:creationId xmlns:a16="http://schemas.microsoft.com/office/drawing/2014/main" id="{B39839A9-E383-C74C-98CD-13E4AC7676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tx2"/>
                </a:solidFill>
                <a:latin typeface="Bebas Neue"/>
                <a:ea typeface="Bebas Neue"/>
                <a:cs typeface="Bebas Neue"/>
                <a:sym typeface="Bebas Neue"/>
              </a:rPr>
              <a:t>WE ARE ALL OPEN TO questions!</a:t>
            </a:r>
          </a:p>
        </p:txBody>
      </p:sp>
      <p:sp>
        <p:nvSpPr>
          <p:cNvPr id="26" name="Google Shape;2267;p68">
            <a:extLst>
              <a:ext uri="{FF2B5EF4-FFF2-40B4-BE49-F238E27FC236}">
                <a16:creationId xmlns:a16="http://schemas.microsoft.com/office/drawing/2014/main" id="{0FAAC0C5-38EF-CC46-A8B7-F47A8161B9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00" y="490499"/>
            <a:ext cx="3255800" cy="1107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</a:t>
            </a:r>
            <a:r>
              <a:rPr lang="en" sz="6600"/>
              <a:t>!</a:t>
            </a:r>
            <a:endParaRPr sz="6600"/>
          </a:p>
        </p:txBody>
      </p:sp>
      <p:cxnSp>
        <p:nvCxnSpPr>
          <p:cNvPr id="27" name="Google Shape;2268;p68">
            <a:extLst>
              <a:ext uri="{FF2B5EF4-FFF2-40B4-BE49-F238E27FC236}">
                <a16:creationId xmlns:a16="http://schemas.microsoft.com/office/drawing/2014/main" id="{9AD27A04-D51A-D34D-95FB-345686E6EC9C}"/>
              </a:ext>
            </a:extLst>
          </p:cNvPr>
          <p:cNvCxnSpPr/>
          <p:nvPr/>
        </p:nvCxnSpPr>
        <p:spPr>
          <a:xfrm>
            <a:off x="778650" y="1627303"/>
            <a:ext cx="323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oogle Shape;2274;p68">
            <a:extLst>
              <a:ext uri="{FF2B5EF4-FFF2-40B4-BE49-F238E27FC236}">
                <a16:creationId xmlns:a16="http://schemas.microsoft.com/office/drawing/2014/main" id="{31B2B815-6F3D-EF46-B004-12B82AD54E19}"/>
              </a:ext>
            </a:extLst>
          </p:cNvPr>
          <p:cNvGrpSpPr/>
          <p:nvPr/>
        </p:nvGrpSpPr>
        <p:grpSpPr>
          <a:xfrm>
            <a:off x="5419186" y="845720"/>
            <a:ext cx="3369681" cy="3477922"/>
            <a:chOff x="5419186" y="845720"/>
            <a:chExt cx="3369681" cy="3477922"/>
          </a:xfrm>
        </p:grpSpPr>
        <p:grpSp>
          <p:nvGrpSpPr>
            <p:cNvPr id="32" name="Google Shape;2275;p68">
              <a:extLst>
                <a:ext uri="{FF2B5EF4-FFF2-40B4-BE49-F238E27FC236}">
                  <a16:creationId xmlns:a16="http://schemas.microsoft.com/office/drawing/2014/main" id="{72ED6701-D53A-924B-883C-0D8519241F7E}"/>
                </a:ext>
              </a:extLst>
            </p:cNvPr>
            <p:cNvGrpSpPr/>
            <p:nvPr/>
          </p:nvGrpSpPr>
          <p:grpSpPr>
            <a:xfrm flipH="1">
              <a:off x="7684435" y="3475491"/>
              <a:ext cx="953590" cy="334099"/>
              <a:chOff x="2271950" y="2722775"/>
              <a:chExt cx="575875" cy="201775"/>
            </a:xfrm>
          </p:grpSpPr>
          <p:sp>
            <p:nvSpPr>
              <p:cNvPr id="65" name="Google Shape;2276;p68">
                <a:extLst>
                  <a:ext uri="{FF2B5EF4-FFF2-40B4-BE49-F238E27FC236}">
                    <a16:creationId xmlns:a16="http://schemas.microsoft.com/office/drawing/2014/main" id="{9F5732CE-CCC7-C64F-8039-B68EA713C1D4}"/>
                  </a:ext>
                </a:extLst>
              </p:cNvPr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277;p68">
                <a:extLst>
                  <a:ext uri="{FF2B5EF4-FFF2-40B4-BE49-F238E27FC236}">
                    <a16:creationId xmlns:a16="http://schemas.microsoft.com/office/drawing/2014/main" id="{9CF0ABFE-D01E-2843-8210-F21AF4FC24B0}"/>
                  </a:ext>
                </a:extLst>
              </p:cNvPr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278;p68">
                <a:extLst>
                  <a:ext uri="{FF2B5EF4-FFF2-40B4-BE49-F238E27FC236}">
                    <a16:creationId xmlns:a16="http://schemas.microsoft.com/office/drawing/2014/main" id="{F13C18F9-2842-274C-9862-D3AC3C488BEA}"/>
                  </a:ext>
                </a:extLst>
              </p:cNvPr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279;p68">
                <a:extLst>
                  <a:ext uri="{FF2B5EF4-FFF2-40B4-BE49-F238E27FC236}">
                    <a16:creationId xmlns:a16="http://schemas.microsoft.com/office/drawing/2014/main" id="{F4F0AD46-DE65-FC4A-B053-C944146313C8}"/>
                  </a:ext>
                </a:extLst>
              </p:cNvPr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280;p68">
                <a:extLst>
                  <a:ext uri="{FF2B5EF4-FFF2-40B4-BE49-F238E27FC236}">
                    <a16:creationId xmlns:a16="http://schemas.microsoft.com/office/drawing/2014/main" id="{48D6BA94-8B85-1540-B2EE-07D63394AF35}"/>
                  </a:ext>
                </a:extLst>
              </p:cNvPr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2281;p68">
              <a:extLst>
                <a:ext uri="{FF2B5EF4-FFF2-40B4-BE49-F238E27FC236}">
                  <a16:creationId xmlns:a16="http://schemas.microsoft.com/office/drawing/2014/main" id="{92063883-19FF-1140-83CD-0EA0500F3063}"/>
                </a:ext>
              </a:extLst>
            </p:cNvPr>
            <p:cNvSpPr/>
            <p:nvPr/>
          </p:nvSpPr>
          <p:spPr>
            <a:xfrm>
              <a:off x="6442058" y="3748623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2282;p68">
              <a:extLst>
                <a:ext uri="{FF2B5EF4-FFF2-40B4-BE49-F238E27FC236}">
                  <a16:creationId xmlns:a16="http://schemas.microsoft.com/office/drawing/2014/main" id="{90CBDF92-A3D7-6D4A-BDE3-085183788CC8}"/>
                </a:ext>
              </a:extLst>
            </p:cNvPr>
            <p:cNvGrpSpPr/>
            <p:nvPr/>
          </p:nvGrpSpPr>
          <p:grpSpPr>
            <a:xfrm flipH="1">
              <a:off x="5419186" y="1974291"/>
              <a:ext cx="858976" cy="300968"/>
              <a:chOff x="2271950" y="2722775"/>
              <a:chExt cx="575875" cy="201775"/>
            </a:xfrm>
          </p:grpSpPr>
          <p:sp>
            <p:nvSpPr>
              <p:cNvPr id="60" name="Google Shape;2283;p68">
                <a:extLst>
                  <a:ext uri="{FF2B5EF4-FFF2-40B4-BE49-F238E27FC236}">
                    <a16:creationId xmlns:a16="http://schemas.microsoft.com/office/drawing/2014/main" id="{8D707181-327F-E04E-837F-BD270BEC26E1}"/>
                  </a:ext>
                </a:extLst>
              </p:cNvPr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284;p68">
                <a:extLst>
                  <a:ext uri="{FF2B5EF4-FFF2-40B4-BE49-F238E27FC236}">
                    <a16:creationId xmlns:a16="http://schemas.microsoft.com/office/drawing/2014/main" id="{B50E6B47-F920-8147-A472-1C92FC03FB16}"/>
                  </a:ext>
                </a:extLst>
              </p:cNvPr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285;p68">
                <a:extLst>
                  <a:ext uri="{FF2B5EF4-FFF2-40B4-BE49-F238E27FC236}">
                    <a16:creationId xmlns:a16="http://schemas.microsoft.com/office/drawing/2014/main" id="{0E7D26E4-7C2F-F441-BF02-28F82F82A318}"/>
                  </a:ext>
                </a:extLst>
              </p:cNvPr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286;p68">
                <a:extLst>
                  <a:ext uri="{FF2B5EF4-FFF2-40B4-BE49-F238E27FC236}">
                    <a16:creationId xmlns:a16="http://schemas.microsoft.com/office/drawing/2014/main" id="{B14031EF-5980-764C-BBEF-6086730B9D39}"/>
                  </a:ext>
                </a:extLst>
              </p:cNvPr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287;p68">
                <a:extLst>
                  <a:ext uri="{FF2B5EF4-FFF2-40B4-BE49-F238E27FC236}">
                    <a16:creationId xmlns:a16="http://schemas.microsoft.com/office/drawing/2014/main" id="{83A7C2D5-B60F-DA4A-ADE1-15509623E007}"/>
                  </a:ext>
                </a:extLst>
              </p:cNvPr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2288;p68">
              <a:extLst>
                <a:ext uri="{FF2B5EF4-FFF2-40B4-BE49-F238E27FC236}">
                  <a16:creationId xmlns:a16="http://schemas.microsoft.com/office/drawing/2014/main" id="{ABBC6C11-8A44-9B45-9B47-683DE2506B2A}"/>
                </a:ext>
              </a:extLst>
            </p:cNvPr>
            <p:cNvGrpSpPr/>
            <p:nvPr/>
          </p:nvGrpSpPr>
          <p:grpSpPr>
            <a:xfrm>
              <a:off x="7039690" y="2776446"/>
              <a:ext cx="1068760" cy="1547196"/>
              <a:chOff x="-1602050" y="2114015"/>
              <a:chExt cx="1213397" cy="1756580"/>
            </a:xfrm>
          </p:grpSpPr>
          <p:sp>
            <p:nvSpPr>
              <p:cNvPr id="54" name="Google Shape;2289;p68">
                <a:extLst>
                  <a:ext uri="{FF2B5EF4-FFF2-40B4-BE49-F238E27FC236}">
                    <a16:creationId xmlns:a16="http://schemas.microsoft.com/office/drawing/2014/main" id="{3C5A9AFE-BEA8-6C4C-ACE0-7D9FCAE838C5}"/>
                  </a:ext>
                </a:extLst>
              </p:cNvPr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30446" extrusionOk="0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290;p68">
                <a:extLst>
                  <a:ext uri="{FF2B5EF4-FFF2-40B4-BE49-F238E27FC236}">
                    <a16:creationId xmlns:a16="http://schemas.microsoft.com/office/drawing/2014/main" id="{F92F1EB5-9AB5-8B43-90F1-1CFE8F6D9BEB}"/>
                  </a:ext>
                </a:extLst>
              </p:cNvPr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6004" extrusionOk="0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291;p68">
                <a:extLst>
                  <a:ext uri="{FF2B5EF4-FFF2-40B4-BE49-F238E27FC236}">
                    <a16:creationId xmlns:a16="http://schemas.microsoft.com/office/drawing/2014/main" id="{45E20147-8AE3-3247-9D46-691466FEC637}"/>
                  </a:ext>
                </a:extLst>
              </p:cNvPr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4360" extrusionOk="0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292;p68">
                <a:extLst>
                  <a:ext uri="{FF2B5EF4-FFF2-40B4-BE49-F238E27FC236}">
                    <a16:creationId xmlns:a16="http://schemas.microsoft.com/office/drawing/2014/main" id="{0A206A5A-0468-7347-A0DA-F1BE953A3B94}"/>
                  </a:ext>
                </a:extLst>
              </p:cNvPr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35398" extrusionOk="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293;p68">
                <a:extLst>
                  <a:ext uri="{FF2B5EF4-FFF2-40B4-BE49-F238E27FC236}">
                    <a16:creationId xmlns:a16="http://schemas.microsoft.com/office/drawing/2014/main" id="{12E8DFEB-2702-9C47-BC0A-88A39608F3AA}"/>
                  </a:ext>
                </a:extLst>
              </p:cNvPr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6111" fill="none" extrusionOk="0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294;p68">
                <a:extLst>
                  <a:ext uri="{FF2B5EF4-FFF2-40B4-BE49-F238E27FC236}">
                    <a16:creationId xmlns:a16="http://schemas.microsoft.com/office/drawing/2014/main" id="{8280B902-598E-B541-9B3A-B5A9AD60CC1C}"/>
                  </a:ext>
                </a:extLst>
              </p:cNvPr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avLst/>
                <a:gdLst/>
                <a:ahLst/>
                <a:cxnLst/>
                <a:rect l="l" t="t" r="r" b="b"/>
                <a:pathLst>
                  <a:path w="13166" h="3315" fill="none" extrusionOk="0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2295;p68">
              <a:extLst>
                <a:ext uri="{FF2B5EF4-FFF2-40B4-BE49-F238E27FC236}">
                  <a16:creationId xmlns:a16="http://schemas.microsoft.com/office/drawing/2014/main" id="{2E9B0D97-1A3E-A241-820D-8E742AD603EC}"/>
                </a:ext>
              </a:extLst>
            </p:cNvPr>
            <p:cNvSpPr/>
            <p:nvPr/>
          </p:nvSpPr>
          <p:spPr>
            <a:xfrm flipH="1">
              <a:off x="6399344" y="3172643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96;p68">
              <a:extLst>
                <a:ext uri="{FF2B5EF4-FFF2-40B4-BE49-F238E27FC236}">
                  <a16:creationId xmlns:a16="http://schemas.microsoft.com/office/drawing/2014/main" id="{B764DAC0-992D-CC48-A192-94F74B53A1F8}"/>
                </a:ext>
              </a:extLst>
            </p:cNvPr>
            <p:cNvSpPr/>
            <p:nvPr/>
          </p:nvSpPr>
          <p:spPr>
            <a:xfrm flipH="1">
              <a:off x="7316613" y="16273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97;p68">
              <a:extLst>
                <a:ext uri="{FF2B5EF4-FFF2-40B4-BE49-F238E27FC236}">
                  <a16:creationId xmlns:a16="http://schemas.microsoft.com/office/drawing/2014/main" id="{D7354962-6925-4B46-8A42-23201FABFDBC}"/>
                </a:ext>
              </a:extLst>
            </p:cNvPr>
            <p:cNvSpPr/>
            <p:nvPr/>
          </p:nvSpPr>
          <p:spPr>
            <a:xfrm flipH="1">
              <a:off x="5741973" y="283426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98;p68">
              <a:extLst>
                <a:ext uri="{FF2B5EF4-FFF2-40B4-BE49-F238E27FC236}">
                  <a16:creationId xmlns:a16="http://schemas.microsoft.com/office/drawing/2014/main" id="{0F464D97-A1E5-C440-A5BB-127C69941668}"/>
                </a:ext>
              </a:extLst>
            </p:cNvPr>
            <p:cNvSpPr/>
            <p:nvPr/>
          </p:nvSpPr>
          <p:spPr>
            <a:xfrm flipH="1">
              <a:off x="8681040" y="107770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99;p68">
              <a:extLst>
                <a:ext uri="{FF2B5EF4-FFF2-40B4-BE49-F238E27FC236}">
                  <a16:creationId xmlns:a16="http://schemas.microsoft.com/office/drawing/2014/main" id="{0A20B4E5-FCFC-4A44-B89D-137775D1F487}"/>
                </a:ext>
              </a:extLst>
            </p:cNvPr>
            <p:cNvSpPr/>
            <p:nvPr/>
          </p:nvSpPr>
          <p:spPr>
            <a:xfrm flipH="1">
              <a:off x="5778570" y="35724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00;p68">
              <a:extLst>
                <a:ext uri="{FF2B5EF4-FFF2-40B4-BE49-F238E27FC236}">
                  <a16:creationId xmlns:a16="http://schemas.microsoft.com/office/drawing/2014/main" id="{2B040FE5-E34D-2249-B4E0-059AD8846C95}"/>
                </a:ext>
              </a:extLst>
            </p:cNvPr>
            <p:cNvSpPr/>
            <p:nvPr/>
          </p:nvSpPr>
          <p:spPr>
            <a:xfrm flipH="1">
              <a:off x="5557224" y="1262628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01;p68">
              <a:extLst>
                <a:ext uri="{FF2B5EF4-FFF2-40B4-BE49-F238E27FC236}">
                  <a16:creationId xmlns:a16="http://schemas.microsoft.com/office/drawing/2014/main" id="{DF4900E3-CA4E-454B-832A-0CF2CCB06649}"/>
                </a:ext>
              </a:extLst>
            </p:cNvPr>
            <p:cNvSpPr/>
            <p:nvPr/>
          </p:nvSpPr>
          <p:spPr>
            <a:xfrm rot="1685758" flipH="1">
              <a:off x="6889728" y="28447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02;p68">
              <a:extLst>
                <a:ext uri="{FF2B5EF4-FFF2-40B4-BE49-F238E27FC236}">
                  <a16:creationId xmlns:a16="http://schemas.microsoft.com/office/drawing/2014/main" id="{A868BF1F-278F-8F44-8CC3-C4D7752860BE}"/>
                </a:ext>
              </a:extLst>
            </p:cNvPr>
            <p:cNvSpPr/>
            <p:nvPr/>
          </p:nvSpPr>
          <p:spPr>
            <a:xfrm flipH="1">
              <a:off x="7997824" y="2239615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03;p68">
              <a:extLst>
                <a:ext uri="{FF2B5EF4-FFF2-40B4-BE49-F238E27FC236}">
                  <a16:creationId xmlns:a16="http://schemas.microsoft.com/office/drawing/2014/main" id="{05BF225C-0CBF-204E-A612-B9AEECD94F9A}"/>
                </a:ext>
              </a:extLst>
            </p:cNvPr>
            <p:cNvSpPr/>
            <p:nvPr/>
          </p:nvSpPr>
          <p:spPr>
            <a:xfrm>
              <a:off x="7369100" y="2199275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04;p68">
              <a:extLst>
                <a:ext uri="{FF2B5EF4-FFF2-40B4-BE49-F238E27FC236}">
                  <a16:creationId xmlns:a16="http://schemas.microsoft.com/office/drawing/2014/main" id="{94E0ADDC-856F-B941-A989-EAB6045D6C99}"/>
                </a:ext>
              </a:extLst>
            </p:cNvPr>
            <p:cNvSpPr/>
            <p:nvPr/>
          </p:nvSpPr>
          <p:spPr>
            <a:xfrm flipH="1">
              <a:off x="6539588" y="895263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05;p68">
              <a:extLst>
                <a:ext uri="{FF2B5EF4-FFF2-40B4-BE49-F238E27FC236}">
                  <a16:creationId xmlns:a16="http://schemas.microsoft.com/office/drawing/2014/main" id="{FAD40004-5FC8-8749-A8FE-30D7AE5E9820}"/>
                </a:ext>
              </a:extLst>
            </p:cNvPr>
            <p:cNvSpPr/>
            <p:nvPr/>
          </p:nvSpPr>
          <p:spPr>
            <a:xfrm flipH="1">
              <a:off x="7121719" y="126263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2306;p68">
              <a:extLst>
                <a:ext uri="{FF2B5EF4-FFF2-40B4-BE49-F238E27FC236}">
                  <a16:creationId xmlns:a16="http://schemas.microsoft.com/office/drawing/2014/main" id="{0AAEF63C-99FB-6246-BEEC-D9B057D50C13}"/>
                </a:ext>
              </a:extLst>
            </p:cNvPr>
            <p:cNvGrpSpPr/>
            <p:nvPr/>
          </p:nvGrpSpPr>
          <p:grpSpPr>
            <a:xfrm>
              <a:off x="5994591" y="1496066"/>
              <a:ext cx="1068791" cy="1338198"/>
              <a:chOff x="3443324" y="1093103"/>
              <a:chExt cx="2097725" cy="2626492"/>
            </a:xfrm>
          </p:grpSpPr>
          <p:sp>
            <p:nvSpPr>
              <p:cNvPr id="50" name="Google Shape;2307;p68">
                <a:extLst>
                  <a:ext uri="{FF2B5EF4-FFF2-40B4-BE49-F238E27FC236}">
                    <a16:creationId xmlns:a16="http://schemas.microsoft.com/office/drawing/2014/main" id="{DAF9E435-B1FA-CF41-A1C6-9DAF6E61470A}"/>
                  </a:ext>
                </a:extLst>
              </p:cNvPr>
              <p:cNvSpPr/>
              <p:nvPr/>
            </p:nvSpPr>
            <p:spPr>
              <a:xfrm>
                <a:off x="3640350" y="1827963"/>
                <a:ext cx="1704900" cy="17049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308;p68">
                <a:extLst>
                  <a:ext uri="{FF2B5EF4-FFF2-40B4-BE49-F238E27FC236}">
                    <a16:creationId xmlns:a16="http://schemas.microsoft.com/office/drawing/2014/main" id="{46AA6968-6652-CE4D-926A-CBFEE89A6913}"/>
                  </a:ext>
                </a:extLst>
              </p:cNvPr>
              <p:cNvSpPr/>
              <p:nvPr/>
            </p:nvSpPr>
            <p:spPr>
              <a:xfrm>
                <a:off x="3443324" y="1093103"/>
                <a:ext cx="2097725" cy="2626492"/>
              </a:xfrm>
              <a:custGeom>
                <a:avLst/>
                <a:gdLst/>
                <a:ahLst/>
                <a:cxnLst/>
                <a:rect l="l" t="t" r="r" b="b"/>
                <a:pathLst>
                  <a:path w="15410" h="19294" extrusionOk="0">
                    <a:moveTo>
                      <a:pt x="8569" y="4383"/>
                    </a:moveTo>
                    <a:lnTo>
                      <a:pt x="8569" y="1728"/>
                    </a:lnTo>
                    <a:lnTo>
                      <a:pt x="10885" y="1728"/>
                    </a:lnTo>
                    <a:cubicBezTo>
                      <a:pt x="12043" y="1728"/>
                      <a:pt x="12043" y="0"/>
                      <a:pt x="10885" y="0"/>
                    </a:cubicBezTo>
                    <a:lnTo>
                      <a:pt x="4543" y="0"/>
                    </a:lnTo>
                    <a:cubicBezTo>
                      <a:pt x="3385" y="0"/>
                      <a:pt x="3385" y="1728"/>
                      <a:pt x="4543" y="1728"/>
                    </a:cubicBezTo>
                    <a:lnTo>
                      <a:pt x="6841" y="1728"/>
                    </a:lnTo>
                    <a:lnTo>
                      <a:pt x="6841" y="4383"/>
                    </a:lnTo>
                    <a:cubicBezTo>
                      <a:pt x="2904" y="4828"/>
                      <a:pt x="0" y="8284"/>
                      <a:pt x="232" y="12239"/>
                    </a:cubicBezTo>
                    <a:cubicBezTo>
                      <a:pt x="464" y="16211"/>
                      <a:pt x="3741" y="19293"/>
                      <a:pt x="7714" y="19293"/>
                    </a:cubicBezTo>
                    <a:cubicBezTo>
                      <a:pt x="11687" y="19293"/>
                      <a:pt x="14964" y="16211"/>
                      <a:pt x="15196" y="12239"/>
                    </a:cubicBezTo>
                    <a:cubicBezTo>
                      <a:pt x="15410" y="8284"/>
                      <a:pt x="12524" y="4828"/>
                      <a:pt x="8569" y="4383"/>
                    </a:cubicBezTo>
                    <a:close/>
                    <a:moveTo>
                      <a:pt x="7714" y="17565"/>
                    </a:moveTo>
                    <a:cubicBezTo>
                      <a:pt x="2583" y="17565"/>
                      <a:pt x="0" y="11366"/>
                      <a:pt x="3635" y="7732"/>
                    </a:cubicBezTo>
                    <a:cubicBezTo>
                      <a:pt x="7269" y="4098"/>
                      <a:pt x="13468" y="6681"/>
                      <a:pt x="13468" y="11811"/>
                    </a:cubicBezTo>
                    <a:cubicBezTo>
                      <a:pt x="13468" y="14982"/>
                      <a:pt x="10885" y="17565"/>
                      <a:pt x="7714" y="175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09;p68">
                <a:extLst>
                  <a:ext uri="{FF2B5EF4-FFF2-40B4-BE49-F238E27FC236}">
                    <a16:creationId xmlns:a16="http://schemas.microsoft.com/office/drawing/2014/main" id="{169829F5-FD58-514D-A75C-345BDBA45453}"/>
                  </a:ext>
                </a:extLst>
              </p:cNvPr>
              <p:cNvSpPr/>
              <p:nvPr/>
            </p:nvSpPr>
            <p:spPr>
              <a:xfrm>
                <a:off x="4345468" y="2562726"/>
                <a:ext cx="666889" cy="235369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1729" fill="none" extrusionOk="0">
                    <a:moveTo>
                      <a:pt x="3741" y="0"/>
                    </a:moveTo>
                    <a:lnTo>
                      <a:pt x="1158" y="0"/>
                    </a:lnTo>
                    <a:cubicBezTo>
                      <a:pt x="0" y="0"/>
                      <a:pt x="0" y="1728"/>
                      <a:pt x="1158" y="1728"/>
                    </a:cubicBezTo>
                    <a:lnTo>
                      <a:pt x="3741" y="1728"/>
                    </a:lnTo>
                    <a:cubicBezTo>
                      <a:pt x="4899" y="1728"/>
                      <a:pt x="4899" y="0"/>
                      <a:pt x="3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5800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310;p68">
                <a:extLst>
                  <a:ext uri="{FF2B5EF4-FFF2-40B4-BE49-F238E27FC236}">
                    <a16:creationId xmlns:a16="http://schemas.microsoft.com/office/drawing/2014/main" id="{F38456D4-A7BC-2D44-9B26-4A3907F4D136}"/>
                  </a:ext>
                </a:extLst>
              </p:cNvPr>
              <p:cNvSpPr/>
              <p:nvPr/>
            </p:nvSpPr>
            <p:spPr>
              <a:xfrm>
                <a:off x="4370903" y="2215908"/>
                <a:ext cx="243804" cy="588762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4325" extrusionOk="0">
                    <a:moveTo>
                      <a:pt x="898" y="0"/>
                    </a:moveTo>
                    <a:cubicBezTo>
                      <a:pt x="450" y="0"/>
                      <a:pt x="0" y="303"/>
                      <a:pt x="27" y="909"/>
                    </a:cubicBezTo>
                    <a:lnTo>
                      <a:pt x="27" y="3510"/>
                    </a:lnTo>
                    <a:cubicBezTo>
                      <a:pt x="54" y="4053"/>
                      <a:pt x="472" y="4325"/>
                      <a:pt x="891" y="4325"/>
                    </a:cubicBezTo>
                    <a:cubicBezTo>
                      <a:pt x="1310" y="4325"/>
                      <a:pt x="1728" y="4053"/>
                      <a:pt x="1755" y="3510"/>
                    </a:cubicBezTo>
                    <a:lnTo>
                      <a:pt x="1755" y="909"/>
                    </a:lnTo>
                    <a:cubicBezTo>
                      <a:pt x="1791" y="303"/>
                      <a:pt x="1345" y="0"/>
                      <a:pt x="8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2311;p68">
              <a:extLst>
                <a:ext uri="{FF2B5EF4-FFF2-40B4-BE49-F238E27FC236}">
                  <a16:creationId xmlns:a16="http://schemas.microsoft.com/office/drawing/2014/main" id="{DA79AFE4-CE22-4348-BF59-FCF7BD48E9E7}"/>
                </a:ext>
              </a:extLst>
            </p:cNvPr>
            <p:cNvSpPr/>
            <p:nvPr/>
          </p:nvSpPr>
          <p:spPr>
            <a:xfrm rot="7198898">
              <a:off x="7705699" y="8475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12;p68">
              <a:extLst>
                <a:ext uri="{FF2B5EF4-FFF2-40B4-BE49-F238E27FC236}">
                  <a16:creationId xmlns:a16="http://schemas.microsoft.com/office/drawing/2014/main" id="{D4529824-0E09-9348-8E8B-9C431B4D47DE}"/>
                </a:ext>
              </a:extLst>
            </p:cNvPr>
            <p:cNvSpPr/>
            <p:nvPr/>
          </p:nvSpPr>
          <p:spPr>
            <a:xfrm rot="7201932">
              <a:off x="8143687" y="1509265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270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This project attempts to gather insights and make prescriptions based on the residential rental data in New York city across all of its boroughs. </a:t>
            </a:r>
            <a:endParaRPr/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4365729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717347" y="1274127"/>
            <a:ext cx="6286523" cy="2810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               </a:t>
            </a:r>
            <a:r>
              <a:rPr lang="en" sz="6000">
                <a:solidFill>
                  <a:schemeClr val="lt2"/>
                </a:solidFill>
              </a:rPr>
              <a:t>OFF </a:t>
            </a:r>
            <a:endParaRPr sz="60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WITH AN </a:t>
            </a:r>
            <a:br>
              <a:rPr lang="en">
                <a:solidFill>
                  <a:schemeClr val="lt2"/>
                </a:solidFill>
              </a:rPr>
            </a:br>
            <a:r>
              <a:rPr lang="en" sz="8000"/>
              <a:t>INTRODUCTION</a:t>
            </a:r>
            <a:endParaRPr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4460754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/>
              <a:t>Get to know the scope of the project</a:t>
            </a:r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9" name="Google Shape;649;p40"/>
          <p:cNvSpPr/>
          <p:nvPr/>
        </p:nvSpPr>
        <p:spPr>
          <a:xfrm>
            <a:off x="2477095" y="1073089"/>
            <a:ext cx="2341392" cy="7599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STARTING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50"/>
          <p:cNvGrpSpPr/>
          <p:nvPr/>
        </p:nvGrpSpPr>
        <p:grpSpPr>
          <a:xfrm>
            <a:off x="7192079" y="3371409"/>
            <a:ext cx="1214578" cy="425543"/>
            <a:chOff x="2271950" y="2722775"/>
            <a:chExt cx="575875" cy="201775"/>
          </a:xfrm>
        </p:grpSpPr>
        <p:sp>
          <p:nvSpPr>
            <p:cNvPr id="1250" name="Google Shape;1250;p5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50"/>
          <p:cNvSpPr txBox="1">
            <a:spLocks noGrp="1"/>
          </p:cNvSpPr>
          <p:nvPr>
            <p:ph type="subTitle" idx="1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rgbClr val="FFB632"/>
              </a:buClr>
              <a:buFont typeface="Arimo"/>
              <a:buChar char="●"/>
            </a:pPr>
            <a:r>
              <a:rPr lang="en-AU"/>
              <a:t>To gather insight from the rental distribution of various apartment types in New York City from the last 5 years</a:t>
            </a:r>
            <a:endParaRPr lang="en-US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Char char="●"/>
            </a:pPr>
            <a:r>
              <a:rPr lang="en-AU"/>
              <a:t>To prescribe the most favourable area to buy a specific apartment type within a budget</a:t>
            </a:r>
            <a:endParaRPr/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14299" y="553450"/>
            <a:ext cx="4130751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 statement</a:t>
            </a:r>
            <a:endParaRPr/>
          </a:p>
        </p:txBody>
      </p:sp>
      <p:pic>
        <p:nvPicPr>
          <p:cNvPr id="1257" name="Google Shape;1257;p50"/>
          <p:cNvPicPr preferRelativeResize="0"/>
          <p:nvPr/>
        </p:nvPicPr>
        <p:blipFill rotWithShape="1">
          <a:blip r:embed="rId3">
            <a:alphaModFix/>
          </a:blip>
          <a:srcRect l="17481" r="15847"/>
          <a:stretch/>
        </p:blipFill>
        <p:spPr>
          <a:xfrm>
            <a:off x="5327475" y="1194600"/>
            <a:ext cx="2754300" cy="2754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9" name="Google Shape;1259;p50"/>
          <p:cNvSpPr/>
          <p:nvPr/>
        </p:nvSpPr>
        <p:spPr>
          <a:xfrm>
            <a:off x="4762138" y="8458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5414751" y="7775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0"/>
          <p:cNvSpPr/>
          <p:nvPr/>
        </p:nvSpPr>
        <p:spPr>
          <a:xfrm>
            <a:off x="8216276" y="954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0"/>
          <p:cNvSpPr/>
          <p:nvPr/>
        </p:nvSpPr>
        <p:spPr>
          <a:xfrm rot="-1685758">
            <a:off x="5045528" y="1289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0"/>
          <p:cNvSpPr/>
          <p:nvPr/>
        </p:nvSpPr>
        <p:spPr>
          <a:xfrm>
            <a:off x="7626025" y="9177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0"/>
          <p:cNvSpPr/>
          <p:nvPr/>
        </p:nvSpPr>
        <p:spPr>
          <a:xfrm>
            <a:off x="8286401" y="300222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50"/>
          <p:cNvSpPr/>
          <p:nvPr/>
        </p:nvSpPr>
        <p:spPr>
          <a:xfrm rot="-1685758">
            <a:off x="7555828" y="41304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50"/>
          <p:cNvSpPr/>
          <p:nvPr/>
        </p:nvSpPr>
        <p:spPr>
          <a:xfrm>
            <a:off x="8359576" y="17266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50"/>
          <p:cNvSpPr/>
          <p:nvPr/>
        </p:nvSpPr>
        <p:spPr>
          <a:xfrm>
            <a:off x="5021388" y="35752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5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5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86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MANY OPTIONS</a:t>
            </a:r>
            <a:endParaRPr/>
          </a:p>
        </p:txBody>
      </p:sp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There’s too much to look at when you’re looking for a new place to rent</a:t>
            </a:r>
            <a:endParaRPr/>
          </a:p>
        </p:txBody>
      </p:sp>
      <p:sp>
        <p:nvSpPr>
          <p:cNvPr id="689" name="Google Shape;689;p41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BEST FIT</a:t>
            </a:r>
            <a:endParaRPr/>
          </a:p>
        </p:txBody>
      </p:sp>
      <p:sp>
        <p:nvSpPr>
          <p:cNvPr id="690" name="Google Shape;690;p41"/>
          <p:cNvSpPr txBox="1">
            <a:spLocks noGrp="1"/>
          </p:cNvSpPr>
          <p:nvPr>
            <p:ph type="subTitle" idx="3"/>
          </p:nvPr>
        </p:nvSpPr>
        <p:spPr>
          <a:xfrm>
            <a:off x="5006584" y="3131503"/>
            <a:ext cx="2376055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AU"/>
              <a:t>Find the right area that fits a budget and apartment type</a:t>
            </a:r>
            <a:endParaRPr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 SOLUTION</a:t>
            </a:r>
            <a:endParaRPr/>
          </a:p>
        </p:txBody>
      </p:sp>
      <p:cxnSp>
        <p:nvCxnSpPr>
          <p:cNvPr id="692" name="Google Shape;692;p41"/>
          <p:cNvCxnSpPr/>
          <p:nvPr/>
        </p:nvCxnSpPr>
        <p:spPr>
          <a:xfrm>
            <a:off x="1834521" y="2075713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713983" y="17986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5" name="Google Shape;695;p41"/>
          <p:cNvCxnSpPr/>
          <p:nvPr/>
        </p:nvCxnSpPr>
        <p:spPr>
          <a:xfrm>
            <a:off x="5239075" y="3112125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7" name="Google Shape;697;p41"/>
          <p:cNvSpPr/>
          <p:nvPr/>
        </p:nvSpPr>
        <p:spPr>
          <a:xfrm rot="7198710">
            <a:off x="820086" y="336881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2039925" y="32525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1"/>
          <p:cNvSpPr/>
          <p:nvPr/>
        </p:nvSpPr>
        <p:spPr>
          <a:xfrm>
            <a:off x="2842313" y="39133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5239075" y="154389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-1685758">
            <a:off x="2484228" y="37617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3526488" y="42909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1"/>
          <p:cNvSpPr/>
          <p:nvPr/>
        </p:nvSpPr>
        <p:spPr>
          <a:xfrm>
            <a:off x="4261262" y="2374792"/>
            <a:ext cx="621486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VS</a:t>
            </a:r>
          </a:p>
        </p:txBody>
      </p:sp>
      <p:sp>
        <p:nvSpPr>
          <p:cNvPr id="717" name="Google Shape;717;p41"/>
          <p:cNvSpPr/>
          <p:nvPr/>
        </p:nvSpPr>
        <p:spPr>
          <a:xfrm rot="7201932">
            <a:off x="1199737" y="40517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2057089" y="418249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932865" y="2017480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1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88;p41">
            <a:extLst>
              <a:ext uri="{FF2B5EF4-FFF2-40B4-BE49-F238E27FC236}">
                <a16:creationId xmlns:a16="http://schemas.microsoft.com/office/drawing/2014/main" id="{E9538329-0F4E-4744-93F9-9A9A031A1966}"/>
              </a:ext>
            </a:extLst>
          </p:cNvPr>
          <p:cNvSpPr txBox="1">
            <a:spLocks/>
          </p:cNvSpPr>
          <p:nvPr/>
        </p:nvSpPr>
        <p:spPr>
          <a:xfrm>
            <a:off x="2229508" y="3420082"/>
            <a:ext cx="22305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b="1"/>
              <a:t>FACT #1</a:t>
            </a:r>
          </a:p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i="1">
                <a:solidFill>
                  <a:schemeClr val="tx2"/>
                </a:solidFill>
              </a:rPr>
              <a:t>70% of residents in New York City are on rentals </a:t>
            </a:r>
          </a:p>
        </p:txBody>
      </p:sp>
      <p:sp>
        <p:nvSpPr>
          <p:cNvPr id="61" name="Google Shape;688;p41">
            <a:extLst>
              <a:ext uri="{FF2B5EF4-FFF2-40B4-BE49-F238E27FC236}">
                <a16:creationId xmlns:a16="http://schemas.microsoft.com/office/drawing/2014/main" id="{26421931-FC1E-B945-A7C7-C52A36E47965}"/>
              </a:ext>
            </a:extLst>
          </p:cNvPr>
          <p:cNvSpPr txBox="1">
            <a:spLocks/>
          </p:cNvSpPr>
          <p:nvPr/>
        </p:nvSpPr>
        <p:spPr>
          <a:xfrm>
            <a:off x="5570350" y="1460156"/>
            <a:ext cx="2584191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b="1"/>
              <a:t>FACT #2</a:t>
            </a:r>
          </a:p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i="1">
                <a:solidFill>
                  <a:schemeClr val="tx2"/>
                </a:solidFill>
              </a:rPr>
              <a:t>Manhattan &amp; Brooklyn see the most rental inquiries in NYC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4365729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1151681" y="1722807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3008553" y="1861919"/>
            <a:ext cx="6286523" cy="2810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</a:t>
            </a:r>
            <a:r>
              <a:rPr lang="en" sz="9600"/>
              <a:t>PROCESSING</a:t>
            </a:r>
            <a:endParaRPr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1"/>
          </p:nvPr>
        </p:nvSpPr>
        <p:spPr>
          <a:xfrm>
            <a:off x="2431100" y="4460754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An overview of our approach towards data</a:t>
            </a:r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1151623" y="2026420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9" name="Google Shape;649;p40"/>
          <p:cNvSpPr/>
          <p:nvPr/>
        </p:nvSpPr>
        <p:spPr>
          <a:xfrm>
            <a:off x="2819003" y="1661484"/>
            <a:ext cx="2341392" cy="7599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AU"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DATA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85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4"/>
          <p:cNvSpPr txBox="1">
            <a:spLocks noGrp="1"/>
          </p:cNvSpPr>
          <p:nvPr>
            <p:ph type="title"/>
          </p:nvPr>
        </p:nvSpPr>
        <p:spPr>
          <a:xfrm>
            <a:off x="1103042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</a:t>
            </a:r>
            <a:endParaRPr/>
          </a:p>
        </p:txBody>
      </p:sp>
      <p:sp>
        <p:nvSpPr>
          <p:cNvPr id="898" name="Google Shape;898;p44"/>
          <p:cNvSpPr txBox="1">
            <a:spLocks noGrp="1"/>
          </p:cNvSpPr>
          <p:nvPr>
            <p:ph type="subTitle" idx="1"/>
          </p:nvPr>
        </p:nvSpPr>
        <p:spPr>
          <a:xfrm>
            <a:off x="1103042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Collection of relevant pieces of data from multiple sources</a:t>
            </a:r>
            <a:endParaRPr/>
          </a:p>
        </p:txBody>
      </p:sp>
      <p:sp>
        <p:nvSpPr>
          <p:cNvPr id="899" name="Google Shape;899;p44"/>
          <p:cNvSpPr txBox="1">
            <a:spLocks noGrp="1"/>
          </p:cNvSpPr>
          <p:nvPr>
            <p:ph type="title" idx="2"/>
          </p:nvPr>
        </p:nvSpPr>
        <p:spPr>
          <a:xfrm>
            <a:off x="3560062" y="249041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CleanSing</a:t>
            </a:r>
            <a:endParaRPr/>
          </a:p>
        </p:txBody>
      </p:sp>
      <p:sp>
        <p:nvSpPr>
          <p:cNvPr id="900" name="Google Shape;900;p44"/>
          <p:cNvSpPr txBox="1">
            <a:spLocks noGrp="1"/>
          </p:cNvSpPr>
          <p:nvPr>
            <p:ph type="subTitle" idx="3"/>
          </p:nvPr>
        </p:nvSpPr>
        <p:spPr>
          <a:xfrm>
            <a:off x="3560062" y="3137225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en-US"/>
              <a:t>The process of detecting and correcting corrupt or inaccurate records</a:t>
            </a:r>
          </a:p>
        </p:txBody>
      </p:sp>
      <p:cxnSp>
        <p:nvCxnSpPr>
          <p:cNvPr id="902" name="Google Shape;902;p44"/>
          <p:cNvCxnSpPr/>
          <p:nvPr/>
        </p:nvCxnSpPr>
        <p:spPr>
          <a:xfrm>
            <a:off x="1125092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44"/>
          <p:cNvSpPr/>
          <p:nvPr/>
        </p:nvSpPr>
        <p:spPr>
          <a:xfrm>
            <a:off x="1780020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4"/>
          <p:cNvSpPr/>
          <p:nvPr/>
        </p:nvSpPr>
        <p:spPr>
          <a:xfrm>
            <a:off x="4237040" y="152677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5" name="Google Shape;905;p44"/>
          <p:cNvCxnSpPr/>
          <p:nvPr/>
        </p:nvCxnSpPr>
        <p:spPr>
          <a:xfrm>
            <a:off x="3582112" y="311783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6" name="Google Shape;906;p44"/>
          <p:cNvGrpSpPr/>
          <p:nvPr/>
        </p:nvGrpSpPr>
        <p:grpSpPr>
          <a:xfrm>
            <a:off x="4455304" y="1760975"/>
            <a:ext cx="440014" cy="408026"/>
            <a:chOff x="718806" y="4182207"/>
            <a:chExt cx="438961" cy="407050"/>
          </a:xfrm>
        </p:grpSpPr>
        <p:sp>
          <p:nvSpPr>
            <p:cNvPr id="907" name="Google Shape;907;p44"/>
            <p:cNvSpPr/>
            <p:nvPr/>
          </p:nvSpPr>
          <p:spPr>
            <a:xfrm>
              <a:off x="968521" y="4402860"/>
              <a:ext cx="189246" cy="186397"/>
            </a:xfrm>
            <a:custGeom>
              <a:avLst/>
              <a:gdLst/>
              <a:ahLst/>
              <a:cxnLst/>
              <a:rect l="l" t="t" r="r" b="b"/>
              <a:pathLst>
                <a:path w="9364" h="9223" extrusionOk="0">
                  <a:moveTo>
                    <a:pt x="657" y="1"/>
                  </a:moveTo>
                  <a:cubicBezTo>
                    <a:pt x="284" y="1"/>
                    <a:pt x="0" y="359"/>
                    <a:pt x="107" y="733"/>
                  </a:cubicBezTo>
                  <a:lnTo>
                    <a:pt x="2239" y="8690"/>
                  </a:lnTo>
                  <a:cubicBezTo>
                    <a:pt x="2318" y="8973"/>
                    <a:pt x="2555" y="9123"/>
                    <a:pt x="2795" y="9123"/>
                  </a:cubicBezTo>
                  <a:cubicBezTo>
                    <a:pt x="2986" y="9123"/>
                    <a:pt x="3177" y="9029"/>
                    <a:pt x="3294" y="8832"/>
                  </a:cubicBezTo>
                  <a:lnTo>
                    <a:pt x="4207" y="7289"/>
                  </a:lnTo>
                  <a:lnTo>
                    <a:pt x="5973" y="9055"/>
                  </a:lnTo>
                  <a:cubicBezTo>
                    <a:pt x="6085" y="9167"/>
                    <a:pt x="6232" y="9222"/>
                    <a:pt x="6379" y="9222"/>
                  </a:cubicBezTo>
                  <a:cubicBezTo>
                    <a:pt x="6526" y="9222"/>
                    <a:pt x="6674" y="9167"/>
                    <a:pt x="6785" y="9055"/>
                  </a:cubicBezTo>
                  <a:lnTo>
                    <a:pt x="9119" y="6721"/>
                  </a:lnTo>
                  <a:cubicBezTo>
                    <a:pt x="9343" y="6498"/>
                    <a:pt x="9343" y="6132"/>
                    <a:pt x="9119" y="5889"/>
                  </a:cubicBezTo>
                  <a:lnTo>
                    <a:pt x="7374" y="4143"/>
                  </a:lnTo>
                  <a:lnTo>
                    <a:pt x="8916" y="3230"/>
                  </a:lnTo>
                  <a:cubicBezTo>
                    <a:pt x="9363" y="2966"/>
                    <a:pt x="9262" y="2296"/>
                    <a:pt x="8774" y="2154"/>
                  </a:cubicBezTo>
                  <a:lnTo>
                    <a:pt x="818" y="23"/>
                  </a:lnTo>
                  <a:cubicBezTo>
                    <a:pt x="763" y="8"/>
                    <a:pt x="709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796756" y="4357367"/>
              <a:ext cx="64005" cy="25444"/>
            </a:xfrm>
            <a:custGeom>
              <a:avLst/>
              <a:gdLst/>
              <a:ahLst/>
              <a:cxnLst/>
              <a:rect l="l" t="t" r="r" b="b"/>
              <a:pathLst>
                <a:path w="3167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537" y="1259"/>
                  </a:lnTo>
                  <a:cubicBezTo>
                    <a:pt x="2882" y="1259"/>
                    <a:pt x="3167" y="975"/>
                    <a:pt x="3167" y="630"/>
                  </a:cubicBezTo>
                  <a:cubicBezTo>
                    <a:pt x="3167" y="284"/>
                    <a:pt x="2882" y="0"/>
                    <a:pt x="2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832851" y="4420948"/>
              <a:ext cx="55396" cy="52829"/>
            </a:xfrm>
            <a:custGeom>
              <a:avLst/>
              <a:gdLst/>
              <a:ahLst/>
              <a:cxnLst/>
              <a:rect l="l" t="t" r="r" b="b"/>
              <a:pathLst>
                <a:path w="2741" h="2614" extrusionOk="0">
                  <a:moveTo>
                    <a:pt x="2030" y="0"/>
                  </a:moveTo>
                  <a:cubicBezTo>
                    <a:pt x="1868" y="0"/>
                    <a:pt x="1705" y="61"/>
                    <a:pt x="1584" y="183"/>
                  </a:cubicBezTo>
                  <a:lnTo>
                    <a:pt x="244" y="1523"/>
                  </a:lnTo>
                  <a:cubicBezTo>
                    <a:pt x="0" y="1766"/>
                    <a:pt x="0" y="2172"/>
                    <a:pt x="244" y="2416"/>
                  </a:cubicBezTo>
                  <a:cubicBezTo>
                    <a:pt x="366" y="2548"/>
                    <a:pt x="528" y="2614"/>
                    <a:pt x="690" y="2614"/>
                  </a:cubicBezTo>
                  <a:cubicBezTo>
                    <a:pt x="853" y="2614"/>
                    <a:pt x="1015" y="2548"/>
                    <a:pt x="1137" y="2416"/>
                  </a:cubicBezTo>
                  <a:lnTo>
                    <a:pt x="2477" y="1076"/>
                  </a:lnTo>
                  <a:cubicBezTo>
                    <a:pt x="2740" y="833"/>
                    <a:pt x="2740" y="427"/>
                    <a:pt x="2477" y="183"/>
                  </a:cubicBezTo>
                  <a:cubicBezTo>
                    <a:pt x="2355" y="61"/>
                    <a:pt x="2192" y="0"/>
                    <a:pt x="2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718806" y="4182207"/>
              <a:ext cx="437304" cy="239165"/>
            </a:xfrm>
            <a:custGeom>
              <a:avLst/>
              <a:gdLst/>
              <a:ahLst/>
              <a:cxnLst/>
              <a:rect l="l" t="t" r="r" b="b"/>
              <a:pathLst>
                <a:path w="21638" h="11834" extrusionOk="0">
                  <a:moveTo>
                    <a:pt x="2538" y="0"/>
                  </a:moveTo>
                  <a:cubicBezTo>
                    <a:pt x="1137" y="0"/>
                    <a:pt x="1" y="1137"/>
                    <a:pt x="1" y="2517"/>
                  </a:cubicBezTo>
                  <a:cubicBezTo>
                    <a:pt x="1" y="3918"/>
                    <a:pt x="1137" y="5054"/>
                    <a:pt x="2538" y="5054"/>
                  </a:cubicBezTo>
                  <a:cubicBezTo>
                    <a:pt x="3086" y="5054"/>
                    <a:pt x="3614" y="4872"/>
                    <a:pt x="4040" y="4567"/>
                  </a:cubicBezTo>
                  <a:lnTo>
                    <a:pt x="8526" y="8241"/>
                  </a:lnTo>
                  <a:cubicBezTo>
                    <a:pt x="8383" y="8566"/>
                    <a:pt x="8282" y="8911"/>
                    <a:pt x="8282" y="9297"/>
                  </a:cubicBezTo>
                  <a:cubicBezTo>
                    <a:pt x="8282" y="10697"/>
                    <a:pt x="9419" y="11834"/>
                    <a:pt x="10819" y="11834"/>
                  </a:cubicBezTo>
                  <a:cubicBezTo>
                    <a:pt x="12220" y="11834"/>
                    <a:pt x="13356" y="10697"/>
                    <a:pt x="13356" y="9297"/>
                  </a:cubicBezTo>
                  <a:cubicBezTo>
                    <a:pt x="13356" y="8911"/>
                    <a:pt x="13275" y="8566"/>
                    <a:pt x="13133" y="8241"/>
                  </a:cubicBezTo>
                  <a:lnTo>
                    <a:pt x="17619" y="4567"/>
                  </a:lnTo>
                  <a:cubicBezTo>
                    <a:pt x="18025" y="4872"/>
                    <a:pt x="18553" y="5054"/>
                    <a:pt x="19121" y="5054"/>
                  </a:cubicBezTo>
                  <a:cubicBezTo>
                    <a:pt x="20501" y="5054"/>
                    <a:pt x="21638" y="3918"/>
                    <a:pt x="21638" y="2517"/>
                  </a:cubicBezTo>
                  <a:cubicBezTo>
                    <a:pt x="21638" y="1137"/>
                    <a:pt x="20501" y="0"/>
                    <a:pt x="19121" y="0"/>
                  </a:cubicBezTo>
                  <a:cubicBezTo>
                    <a:pt x="17720" y="0"/>
                    <a:pt x="16584" y="1137"/>
                    <a:pt x="16584" y="2517"/>
                  </a:cubicBezTo>
                  <a:cubicBezTo>
                    <a:pt x="16584" y="2903"/>
                    <a:pt x="16665" y="3268"/>
                    <a:pt x="16807" y="3593"/>
                  </a:cubicBezTo>
                  <a:lnTo>
                    <a:pt x="12321" y="7246"/>
                  </a:lnTo>
                  <a:cubicBezTo>
                    <a:pt x="11885" y="6922"/>
                    <a:pt x="11362" y="6759"/>
                    <a:pt x="10834" y="6759"/>
                  </a:cubicBezTo>
                  <a:cubicBezTo>
                    <a:pt x="10307" y="6759"/>
                    <a:pt x="9774" y="6922"/>
                    <a:pt x="9317" y="7246"/>
                  </a:cubicBezTo>
                  <a:lnTo>
                    <a:pt x="4831" y="3593"/>
                  </a:lnTo>
                  <a:cubicBezTo>
                    <a:pt x="4973" y="3268"/>
                    <a:pt x="5075" y="2903"/>
                    <a:pt x="5075" y="2517"/>
                  </a:cubicBezTo>
                  <a:cubicBezTo>
                    <a:pt x="5075" y="1137"/>
                    <a:pt x="3938" y="0"/>
                    <a:pt x="2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924726" y="4446796"/>
              <a:ext cx="25465" cy="64005"/>
            </a:xfrm>
            <a:custGeom>
              <a:avLst/>
              <a:gdLst/>
              <a:ahLst/>
              <a:cxnLst/>
              <a:rect l="l" t="t" r="r" b="b"/>
              <a:pathLst>
                <a:path w="1260" h="3167" extrusionOk="0"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2537"/>
                  </a:lnTo>
                  <a:cubicBezTo>
                    <a:pt x="1" y="2882"/>
                    <a:pt x="285" y="3167"/>
                    <a:pt x="630" y="3167"/>
                  </a:cubicBezTo>
                  <a:cubicBezTo>
                    <a:pt x="975" y="3167"/>
                    <a:pt x="1259" y="2882"/>
                    <a:pt x="1259" y="2537"/>
                  </a:cubicBezTo>
                  <a:lnTo>
                    <a:pt x="1259" y="629"/>
                  </a:ln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4"/>
          <p:cNvGrpSpPr/>
          <p:nvPr/>
        </p:nvGrpSpPr>
        <p:grpSpPr>
          <a:xfrm>
            <a:off x="1998900" y="1739885"/>
            <a:ext cx="438779" cy="438779"/>
            <a:chOff x="1322640" y="1172049"/>
            <a:chExt cx="437729" cy="437729"/>
          </a:xfrm>
        </p:grpSpPr>
        <p:sp>
          <p:nvSpPr>
            <p:cNvPr id="913" name="Google Shape;913;p44"/>
            <p:cNvSpPr/>
            <p:nvPr/>
          </p:nvSpPr>
          <p:spPr>
            <a:xfrm>
              <a:off x="1322640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1"/>
                  </a:moveTo>
                  <a:cubicBezTo>
                    <a:pt x="853" y="1"/>
                    <a:pt x="1" y="853"/>
                    <a:pt x="1" y="1909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9"/>
                  </a:cubicBezTo>
                  <a:cubicBezTo>
                    <a:pt x="3817" y="853"/>
                    <a:pt x="2964" y="1"/>
                    <a:pt x="1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1683227" y="1172049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1"/>
                  </a:moveTo>
                  <a:cubicBezTo>
                    <a:pt x="853" y="1"/>
                    <a:pt x="0" y="853"/>
                    <a:pt x="0" y="1909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9"/>
                  </a:cubicBezTo>
                  <a:cubicBezTo>
                    <a:pt x="3816" y="853"/>
                    <a:pt x="2964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1322640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9" y="0"/>
                  </a:moveTo>
                  <a:cubicBezTo>
                    <a:pt x="853" y="0"/>
                    <a:pt x="1" y="853"/>
                    <a:pt x="1" y="1908"/>
                  </a:cubicBezTo>
                  <a:cubicBezTo>
                    <a:pt x="1" y="2964"/>
                    <a:pt x="853" y="3816"/>
                    <a:pt x="1909" y="3816"/>
                  </a:cubicBezTo>
                  <a:cubicBezTo>
                    <a:pt x="2964" y="3816"/>
                    <a:pt x="3817" y="2964"/>
                    <a:pt x="3817" y="1908"/>
                  </a:cubicBezTo>
                  <a:cubicBezTo>
                    <a:pt x="3817" y="853"/>
                    <a:pt x="2964" y="0"/>
                    <a:pt x="1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1683227" y="1532636"/>
              <a:ext cx="77142" cy="77142"/>
            </a:xfrm>
            <a:custGeom>
              <a:avLst/>
              <a:gdLst/>
              <a:ahLst/>
              <a:cxnLst/>
              <a:rect l="l" t="t" r="r" b="b"/>
              <a:pathLst>
                <a:path w="3817" h="3817" extrusionOk="0">
                  <a:moveTo>
                    <a:pt x="1908" y="0"/>
                  </a:moveTo>
                  <a:cubicBezTo>
                    <a:pt x="853" y="0"/>
                    <a:pt x="0" y="853"/>
                    <a:pt x="0" y="1908"/>
                  </a:cubicBezTo>
                  <a:cubicBezTo>
                    <a:pt x="0" y="2964"/>
                    <a:pt x="853" y="3816"/>
                    <a:pt x="1908" y="3816"/>
                  </a:cubicBezTo>
                  <a:cubicBezTo>
                    <a:pt x="2964" y="3816"/>
                    <a:pt x="3816" y="2964"/>
                    <a:pt x="3816" y="1908"/>
                  </a:cubicBezTo>
                  <a:cubicBezTo>
                    <a:pt x="3816" y="853"/>
                    <a:pt x="2964" y="0"/>
                    <a:pt x="1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1425206" y="1197897"/>
              <a:ext cx="60731" cy="25444"/>
            </a:xfrm>
            <a:custGeom>
              <a:avLst/>
              <a:gdLst/>
              <a:ahLst/>
              <a:cxnLst/>
              <a:rect l="l" t="t" r="r" b="b"/>
              <a:pathLst>
                <a:path w="3005" h="1259" extrusionOk="0">
                  <a:moveTo>
                    <a:pt x="650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4"/>
                    <a:pt x="272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1597496" y="1197897"/>
              <a:ext cx="60307" cy="25444"/>
            </a:xfrm>
            <a:custGeom>
              <a:avLst/>
              <a:gdLst/>
              <a:ahLst/>
              <a:cxnLst/>
              <a:rect l="l" t="t" r="r" b="b"/>
              <a:pathLst>
                <a:path w="2984" h="1259" extrusionOk="0">
                  <a:moveTo>
                    <a:pt x="629" y="0"/>
                  </a:moveTo>
                  <a:cubicBezTo>
                    <a:pt x="284" y="0"/>
                    <a:pt x="0" y="284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1511341" y="1197897"/>
              <a:ext cx="60327" cy="25444"/>
            </a:xfrm>
            <a:custGeom>
              <a:avLst/>
              <a:gdLst/>
              <a:ahLst/>
              <a:cxnLst/>
              <a:rect l="l" t="t" r="r" b="b"/>
              <a:pathLst>
                <a:path w="2985" h="1259" extrusionOk="0">
                  <a:moveTo>
                    <a:pt x="630" y="0"/>
                  </a:moveTo>
                  <a:cubicBezTo>
                    <a:pt x="285" y="0"/>
                    <a:pt x="1" y="284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4"/>
                    <a:pt x="2700" y="0"/>
                    <a:pt x="2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1348489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1348489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5" y="2985"/>
                    <a:pt x="630" y="2985"/>
                  </a:cubicBezTo>
                  <a:cubicBezTo>
                    <a:pt x="975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1348489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5" y="2984"/>
                    <a:pt x="630" y="2984"/>
                  </a:cubicBezTo>
                  <a:cubicBezTo>
                    <a:pt x="975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1709076" y="1274594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1709076" y="1446885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1"/>
                    <a:pt x="284" y="2985"/>
                    <a:pt x="629" y="2985"/>
                  </a:cubicBezTo>
                  <a:cubicBezTo>
                    <a:pt x="974" y="2985"/>
                    <a:pt x="1259" y="2701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1709076" y="1360750"/>
              <a:ext cx="25444" cy="60327"/>
            </a:xfrm>
            <a:custGeom>
              <a:avLst/>
              <a:gdLst/>
              <a:ahLst/>
              <a:cxnLst/>
              <a:rect l="l" t="t" r="r" b="b"/>
              <a:pathLst>
                <a:path w="1259" h="2985" extrusionOk="0">
                  <a:moveTo>
                    <a:pt x="629" y="0"/>
                  </a:moveTo>
                  <a:cubicBezTo>
                    <a:pt x="284" y="0"/>
                    <a:pt x="0" y="285"/>
                    <a:pt x="0" y="630"/>
                  </a:cubicBezTo>
                  <a:lnTo>
                    <a:pt x="0" y="2355"/>
                  </a:lnTo>
                  <a:cubicBezTo>
                    <a:pt x="0" y="2700"/>
                    <a:pt x="284" y="2984"/>
                    <a:pt x="629" y="2984"/>
                  </a:cubicBezTo>
                  <a:cubicBezTo>
                    <a:pt x="974" y="2984"/>
                    <a:pt x="1259" y="2700"/>
                    <a:pt x="1259" y="2355"/>
                  </a:cubicBezTo>
                  <a:lnTo>
                    <a:pt x="1259" y="630"/>
                  </a:lnTo>
                  <a:cubicBezTo>
                    <a:pt x="1259" y="285"/>
                    <a:pt x="974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1425206" y="1558464"/>
              <a:ext cx="60731" cy="25465"/>
            </a:xfrm>
            <a:custGeom>
              <a:avLst/>
              <a:gdLst/>
              <a:ahLst/>
              <a:cxnLst/>
              <a:rect l="l" t="t" r="r" b="b"/>
              <a:pathLst>
                <a:path w="3005" h="1260" extrusionOk="0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355" y="1259"/>
                  </a:lnTo>
                  <a:cubicBezTo>
                    <a:pt x="2720" y="1259"/>
                    <a:pt x="3004" y="975"/>
                    <a:pt x="3004" y="630"/>
                  </a:cubicBezTo>
                  <a:cubicBezTo>
                    <a:pt x="3004" y="285"/>
                    <a:pt x="272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1597496" y="1558464"/>
              <a:ext cx="60307" cy="25465"/>
            </a:xfrm>
            <a:custGeom>
              <a:avLst/>
              <a:gdLst/>
              <a:ahLst/>
              <a:cxnLst/>
              <a:rect l="l" t="t" r="r" b="b"/>
              <a:pathLst>
                <a:path w="2984" h="1260" extrusionOk="0"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29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1511341" y="1558464"/>
              <a:ext cx="60327" cy="25465"/>
            </a:xfrm>
            <a:custGeom>
              <a:avLst/>
              <a:gdLst/>
              <a:ahLst/>
              <a:cxnLst/>
              <a:rect l="l" t="t" r="r" b="b"/>
              <a:pathLst>
                <a:path w="2985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lnTo>
                    <a:pt x="2355" y="1259"/>
                  </a:lnTo>
                  <a:cubicBezTo>
                    <a:pt x="2700" y="1259"/>
                    <a:pt x="2984" y="975"/>
                    <a:pt x="2984" y="630"/>
                  </a:cubicBezTo>
                  <a:cubicBezTo>
                    <a:pt x="2984" y="285"/>
                    <a:pt x="2700" y="1"/>
                    <a:pt x="2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1509704" y="1445672"/>
              <a:ext cx="63601" cy="84458"/>
            </a:xfrm>
            <a:custGeom>
              <a:avLst/>
              <a:gdLst/>
              <a:ahLst/>
              <a:cxnLst/>
              <a:rect l="l" t="t" r="r" b="b"/>
              <a:pathLst>
                <a:path w="3147" h="4179" extrusionOk="0">
                  <a:moveTo>
                    <a:pt x="0" y="0"/>
                  </a:moveTo>
                  <a:cubicBezTo>
                    <a:pt x="142" y="1096"/>
                    <a:pt x="548" y="3309"/>
                    <a:pt x="1320" y="4080"/>
                  </a:cubicBezTo>
                  <a:cubicBezTo>
                    <a:pt x="1394" y="4143"/>
                    <a:pt x="1489" y="4179"/>
                    <a:pt x="1584" y="4179"/>
                  </a:cubicBezTo>
                  <a:cubicBezTo>
                    <a:pt x="1672" y="4179"/>
                    <a:pt x="1759" y="4148"/>
                    <a:pt x="1827" y="4080"/>
                  </a:cubicBezTo>
                  <a:cubicBezTo>
                    <a:pt x="2599" y="3309"/>
                    <a:pt x="3004" y="1096"/>
                    <a:pt x="3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1579024" y="1445672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995" y="0"/>
                  </a:moveTo>
                  <a:cubicBezTo>
                    <a:pt x="874" y="1056"/>
                    <a:pt x="671" y="2009"/>
                    <a:pt x="427" y="2842"/>
                  </a:cubicBezTo>
                  <a:cubicBezTo>
                    <a:pt x="285" y="3268"/>
                    <a:pt x="143" y="3613"/>
                    <a:pt x="1" y="3917"/>
                  </a:cubicBezTo>
                  <a:cubicBezTo>
                    <a:pt x="2010" y="3369"/>
                    <a:pt x="3654" y="1908"/>
                    <a:pt x="4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1413707" y="1445672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1" y="0"/>
                  </a:moveTo>
                  <a:cubicBezTo>
                    <a:pt x="813" y="1908"/>
                    <a:pt x="2457" y="3369"/>
                    <a:pt x="4466" y="3917"/>
                  </a:cubicBezTo>
                  <a:cubicBezTo>
                    <a:pt x="4324" y="3613"/>
                    <a:pt x="4182" y="3268"/>
                    <a:pt x="4040" y="2842"/>
                  </a:cubicBezTo>
                  <a:cubicBezTo>
                    <a:pt x="3796" y="2009"/>
                    <a:pt x="3593" y="1056"/>
                    <a:pt x="3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1413707" y="1256971"/>
              <a:ext cx="90278" cy="79183"/>
            </a:xfrm>
            <a:custGeom>
              <a:avLst/>
              <a:gdLst/>
              <a:ahLst/>
              <a:cxnLst/>
              <a:rect l="l" t="t" r="r" b="b"/>
              <a:pathLst>
                <a:path w="4467" h="3918" extrusionOk="0">
                  <a:moveTo>
                    <a:pt x="4466" y="0"/>
                  </a:moveTo>
                  <a:lnTo>
                    <a:pt x="4466" y="0"/>
                  </a:lnTo>
                  <a:cubicBezTo>
                    <a:pt x="2457" y="548"/>
                    <a:pt x="813" y="2010"/>
                    <a:pt x="1" y="3918"/>
                  </a:cubicBezTo>
                  <a:lnTo>
                    <a:pt x="3472" y="3918"/>
                  </a:lnTo>
                  <a:cubicBezTo>
                    <a:pt x="3614" y="2679"/>
                    <a:pt x="3918" y="1117"/>
                    <a:pt x="4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1509704" y="1251676"/>
              <a:ext cx="63601" cy="84478"/>
            </a:xfrm>
            <a:custGeom>
              <a:avLst/>
              <a:gdLst/>
              <a:ahLst/>
              <a:cxnLst/>
              <a:rect l="l" t="t" r="r" b="b"/>
              <a:pathLst>
                <a:path w="3147" h="4180" extrusionOk="0">
                  <a:moveTo>
                    <a:pt x="1584" y="1"/>
                  </a:moveTo>
                  <a:cubicBezTo>
                    <a:pt x="1489" y="1"/>
                    <a:pt x="1394" y="37"/>
                    <a:pt x="1320" y="100"/>
                  </a:cubicBezTo>
                  <a:cubicBezTo>
                    <a:pt x="548" y="871"/>
                    <a:pt x="142" y="3084"/>
                    <a:pt x="0" y="4180"/>
                  </a:cubicBezTo>
                  <a:lnTo>
                    <a:pt x="3147" y="4180"/>
                  </a:lnTo>
                  <a:cubicBezTo>
                    <a:pt x="3004" y="3084"/>
                    <a:pt x="2599" y="871"/>
                    <a:pt x="1827" y="100"/>
                  </a:cubicBezTo>
                  <a:cubicBezTo>
                    <a:pt x="1759" y="31"/>
                    <a:pt x="1672" y="1"/>
                    <a:pt x="1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1579024" y="1256971"/>
              <a:ext cx="90682" cy="79183"/>
            </a:xfrm>
            <a:custGeom>
              <a:avLst/>
              <a:gdLst/>
              <a:ahLst/>
              <a:cxnLst/>
              <a:rect l="l" t="t" r="r" b="b"/>
              <a:pathLst>
                <a:path w="4487" h="3918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117"/>
                    <a:pt x="853" y="2659"/>
                    <a:pt x="995" y="3918"/>
                  </a:cubicBezTo>
                  <a:lnTo>
                    <a:pt x="4486" y="3918"/>
                  </a:lnTo>
                  <a:cubicBezTo>
                    <a:pt x="3675" y="2010"/>
                    <a:pt x="2030" y="5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1401399" y="1361982"/>
              <a:ext cx="80436" cy="58265"/>
            </a:xfrm>
            <a:custGeom>
              <a:avLst/>
              <a:gdLst/>
              <a:ahLst/>
              <a:cxnLst/>
              <a:rect l="l" t="t" r="r" b="b"/>
              <a:pathLst>
                <a:path w="3980" h="2883" extrusionOk="0">
                  <a:moveTo>
                    <a:pt x="204" y="0"/>
                  </a:moveTo>
                  <a:cubicBezTo>
                    <a:pt x="1" y="914"/>
                    <a:pt x="1" y="1908"/>
                    <a:pt x="204" y="2883"/>
                  </a:cubicBezTo>
                  <a:lnTo>
                    <a:pt x="3979" y="2883"/>
                  </a:lnTo>
                  <a:cubicBezTo>
                    <a:pt x="3918" y="1908"/>
                    <a:pt x="3918" y="914"/>
                    <a:pt x="39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1601174" y="1361982"/>
              <a:ext cx="80840" cy="58265"/>
            </a:xfrm>
            <a:custGeom>
              <a:avLst/>
              <a:gdLst/>
              <a:ahLst/>
              <a:cxnLst/>
              <a:rect l="l" t="t" r="r" b="b"/>
              <a:pathLst>
                <a:path w="4000" h="2883" extrusionOk="0">
                  <a:moveTo>
                    <a:pt x="1" y="0"/>
                  </a:moveTo>
                  <a:cubicBezTo>
                    <a:pt x="62" y="914"/>
                    <a:pt x="62" y="1908"/>
                    <a:pt x="1" y="2883"/>
                  </a:cubicBezTo>
                  <a:lnTo>
                    <a:pt x="3776" y="2883"/>
                  </a:lnTo>
                  <a:cubicBezTo>
                    <a:pt x="3999" y="1908"/>
                    <a:pt x="3979" y="914"/>
                    <a:pt x="3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1506430" y="1361982"/>
              <a:ext cx="70573" cy="58265"/>
            </a:xfrm>
            <a:custGeom>
              <a:avLst/>
              <a:gdLst/>
              <a:ahLst/>
              <a:cxnLst/>
              <a:rect l="l" t="t" r="r" b="b"/>
              <a:pathLst>
                <a:path w="3492" h="2883" extrusionOk="0">
                  <a:moveTo>
                    <a:pt x="61" y="0"/>
                  </a:moveTo>
                  <a:cubicBezTo>
                    <a:pt x="0" y="954"/>
                    <a:pt x="0" y="1949"/>
                    <a:pt x="61" y="2883"/>
                  </a:cubicBezTo>
                  <a:lnTo>
                    <a:pt x="3430" y="2883"/>
                  </a:lnTo>
                  <a:cubicBezTo>
                    <a:pt x="3491" y="1949"/>
                    <a:pt x="3491" y="954"/>
                    <a:pt x="3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44"/>
          <p:cNvSpPr/>
          <p:nvPr/>
        </p:nvSpPr>
        <p:spPr>
          <a:xfrm rot="7198710">
            <a:off x="7805611" y="14531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4"/>
          <p:cNvGrpSpPr/>
          <p:nvPr/>
        </p:nvGrpSpPr>
        <p:grpSpPr>
          <a:xfrm>
            <a:off x="753963" y="1568891"/>
            <a:ext cx="858975" cy="300968"/>
            <a:chOff x="2271950" y="2722775"/>
            <a:chExt cx="575875" cy="201775"/>
          </a:xfrm>
        </p:grpSpPr>
        <p:sp>
          <p:nvSpPr>
            <p:cNvPr id="941" name="Google Shape;941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44"/>
          <p:cNvGrpSpPr/>
          <p:nvPr/>
        </p:nvGrpSpPr>
        <p:grpSpPr>
          <a:xfrm>
            <a:off x="7476119" y="4027241"/>
            <a:ext cx="953591" cy="334099"/>
            <a:chOff x="2271950" y="2722775"/>
            <a:chExt cx="575875" cy="201775"/>
          </a:xfrm>
        </p:grpSpPr>
        <p:sp>
          <p:nvSpPr>
            <p:cNvPr id="947" name="Google Shape;947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4"/>
          <p:cNvSpPr/>
          <p:nvPr/>
        </p:nvSpPr>
        <p:spPr>
          <a:xfrm>
            <a:off x="7435413" y="12637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4"/>
          <p:cNvSpPr/>
          <p:nvPr/>
        </p:nvSpPr>
        <p:spPr>
          <a:xfrm>
            <a:off x="706050" y="244052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4"/>
          <p:cNvSpPr/>
          <p:nvPr/>
        </p:nvSpPr>
        <p:spPr>
          <a:xfrm>
            <a:off x="8124513" y="25990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/>
          <p:nvPr/>
        </p:nvSpPr>
        <p:spPr>
          <a:xfrm>
            <a:off x="7899000" y="30582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4"/>
          <p:cNvSpPr/>
          <p:nvPr/>
        </p:nvSpPr>
        <p:spPr>
          <a:xfrm>
            <a:off x="8264738" y="37527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4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4"/>
          <p:cNvSpPr/>
          <p:nvPr/>
        </p:nvSpPr>
        <p:spPr>
          <a:xfrm>
            <a:off x="1336614" y="4140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4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4"/>
          <p:cNvSpPr/>
          <p:nvPr/>
        </p:nvSpPr>
        <p:spPr>
          <a:xfrm>
            <a:off x="6994438" y="748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4"/>
          <p:cNvSpPr/>
          <p:nvPr/>
        </p:nvSpPr>
        <p:spPr>
          <a:xfrm rot="-1685758">
            <a:off x="4929228" y="19626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4"/>
          <p:cNvSpPr/>
          <p:nvPr/>
        </p:nvSpPr>
        <p:spPr>
          <a:xfrm>
            <a:off x="467531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99;p44">
            <a:extLst>
              <a:ext uri="{FF2B5EF4-FFF2-40B4-BE49-F238E27FC236}">
                <a16:creationId xmlns:a16="http://schemas.microsoft.com/office/drawing/2014/main" id="{30DC6B97-E7B2-3E4B-8B3F-9DD2AC1E8DE9}"/>
              </a:ext>
            </a:extLst>
          </p:cNvPr>
          <p:cNvSpPr txBox="1">
            <a:spLocks/>
          </p:cNvSpPr>
          <p:nvPr/>
        </p:nvSpPr>
        <p:spPr>
          <a:xfrm>
            <a:off x="5995998" y="2476560"/>
            <a:ext cx="2230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Mapping</a:t>
            </a:r>
          </a:p>
        </p:txBody>
      </p:sp>
      <p:sp>
        <p:nvSpPr>
          <p:cNvPr id="86" name="Google Shape;900;p44">
            <a:extLst>
              <a:ext uri="{FF2B5EF4-FFF2-40B4-BE49-F238E27FC236}">
                <a16:creationId xmlns:a16="http://schemas.microsoft.com/office/drawing/2014/main" id="{BFB408F7-C3D9-DC48-A482-DA8A9557FA76}"/>
              </a:ext>
            </a:extLst>
          </p:cNvPr>
          <p:cNvSpPr txBox="1">
            <a:spLocks/>
          </p:cNvSpPr>
          <p:nvPr/>
        </p:nvSpPr>
        <p:spPr>
          <a:xfrm>
            <a:off x="5995998" y="3123375"/>
            <a:ext cx="22305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Clr>
                <a:schemeClr val="hlink"/>
              </a:buClr>
              <a:buSzPts val="1100"/>
            </a:pPr>
            <a:r>
              <a:rPr lang="en-US"/>
              <a:t>The process of creating data element mappings between two distinct data models</a:t>
            </a:r>
          </a:p>
        </p:txBody>
      </p:sp>
      <p:sp>
        <p:nvSpPr>
          <p:cNvPr id="87" name="Google Shape;904;p44">
            <a:extLst>
              <a:ext uri="{FF2B5EF4-FFF2-40B4-BE49-F238E27FC236}">
                <a16:creationId xmlns:a16="http://schemas.microsoft.com/office/drawing/2014/main" id="{5A1A2033-9EBC-5841-8FA0-992A7837B370}"/>
              </a:ext>
            </a:extLst>
          </p:cNvPr>
          <p:cNvSpPr/>
          <p:nvPr/>
        </p:nvSpPr>
        <p:spPr>
          <a:xfrm>
            <a:off x="6672976" y="151292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905;p44">
            <a:extLst>
              <a:ext uri="{FF2B5EF4-FFF2-40B4-BE49-F238E27FC236}">
                <a16:creationId xmlns:a16="http://schemas.microsoft.com/office/drawing/2014/main" id="{3EF4F93B-1A38-8349-B308-DA6E4B06CCC6}"/>
              </a:ext>
            </a:extLst>
          </p:cNvPr>
          <p:cNvCxnSpPr/>
          <p:nvPr/>
        </p:nvCxnSpPr>
        <p:spPr>
          <a:xfrm>
            <a:off x="6018048" y="310398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" name="Google Shape;719;p41">
            <a:extLst>
              <a:ext uri="{FF2B5EF4-FFF2-40B4-BE49-F238E27FC236}">
                <a16:creationId xmlns:a16="http://schemas.microsoft.com/office/drawing/2014/main" id="{F7798861-2A91-154F-B0EE-767918884188}"/>
              </a:ext>
            </a:extLst>
          </p:cNvPr>
          <p:cNvGrpSpPr/>
          <p:nvPr/>
        </p:nvGrpSpPr>
        <p:grpSpPr>
          <a:xfrm>
            <a:off x="6899800" y="1722648"/>
            <a:ext cx="438780" cy="438754"/>
            <a:chOff x="1322640" y="3567702"/>
            <a:chExt cx="437728" cy="437708"/>
          </a:xfrm>
        </p:grpSpPr>
        <p:sp>
          <p:nvSpPr>
            <p:cNvPr id="97" name="Google Shape;720;p41">
              <a:extLst>
                <a:ext uri="{FF2B5EF4-FFF2-40B4-BE49-F238E27FC236}">
                  <a16:creationId xmlns:a16="http://schemas.microsoft.com/office/drawing/2014/main" id="{F1CAABD1-2AF7-EC4F-A86B-B53F3E1EF30D}"/>
                </a:ext>
              </a:extLst>
            </p:cNvPr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21;p41">
              <a:extLst>
                <a:ext uri="{FF2B5EF4-FFF2-40B4-BE49-F238E27FC236}">
                  <a16:creationId xmlns:a16="http://schemas.microsoft.com/office/drawing/2014/main" id="{820E8314-B7CF-5E49-B576-EC12D8CD8D69}"/>
                </a:ext>
              </a:extLst>
            </p:cNvPr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22;p41">
              <a:extLst>
                <a:ext uri="{FF2B5EF4-FFF2-40B4-BE49-F238E27FC236}">
                  <a16:creationId xmlns:a16="http://schemas.microsoft.com/office/drawing/2014/main" id="{18CCF188-8015-7D42-83CA-10F62013A018}"/>
                </a:ext>
              </a:extLst>
            </p:cNvPr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FCC4F3F-9FD7-1A4A-AC47-78799700D1C1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714300" y="696947"/>
            <a:ext cx="7715400" cy="605700"/>
          </a:xfrm>
        </p:spPr>
        <p:txBody>
          <a:bodyPr/>
          <a:lstStyle/>
          <a:p>
            <a:r>
              <a:rPr lang="en-US"/>
              <a:t>THE PROCESS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1155</Words>
  <Application>Microsoft Macintosh PowerPoint</Application>
  <PresentationFormat>On-screen Show (16:9)</PresentationFormat>
  <Paragraphs>193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Bebas Neue</vt:lpstr>
      <vt:lpstr>Anaheim</vt:lpstr>
      <vt:lpstr>Arimo</vt:lpstr>
      <vt:lpstr>Data Analysis for Business by Slidesgo</vt:lpstr>
      <vt:lpstr>          ANALYSIS NEW YORK CITY</vt:lpstr>
      <vt:lpstr>WHOA!</vt:lpstr>
      <vt:lpstr>TABLE OF CONTENT</vt:lpstr>
      <vt:lpstr>INTRODUCTION</vt:lpstr>
      <vt:lpstr>                OFF  WITH AN  INTRODUCTION</vt:lpstr>
      <vt:lpstr>THE Objective statement</vt:lpstr>
      <vt:lpstr>TOO MANY OPTIONS</vt:lpstr>
      <vt:lpstr> PROCESSING</vt:lpstr>
      <vt:lpstr>Collection</vt:lpstr>
      <vt:lpstr>DATA Collection sources</vt:lpstr>
      <vt:lpstr>DATA Cleansing</vt:lpstr>
      <vt:lpstr>OTHER PROCESSING</vt:lpstr>
      <vt:lpstr>         &amp;  VISUALIZATIONS</vt:lpstr>
      <vt:lpstr>                    WHAT TO EXPECT? The last couple of years have been outliers in rental trends </vt:lpstr>
      <vt:lpstr>                    VS BOROUGHS</vt:lpstr>
      <vt:lpstr>PowerPoint Presentation</vt:lpstr>
      <vt:lpstr>           VS  No. of BUS/Rail Transits</vt:lpstr>
      <vt:lpstr>           VS  No. of FASTFOOD VENDORS</vt:lpstr>
      <vt:lpstr>           VS  No. of HOSPITALS</vt:lpstr>
      <vt:lpstr>           VS  No. of LABRARIES</vt:lpstr>
      <vt:lpstr>           VS  No. of recreational facilities</vt:lpstr>
      <vt:lpstr>           VS  No. of Restaurants</vt:lpstr>
      <vt:lpstr>           VS  No. of Schools</vt:lpstr>
      <vt:lpstr>                VS  1 Bed apartment rents</vt:lpstr>
      <vt:lpstr>                VS  3+ Bed apartment rents</vt:lpstr>
      <vt:lpstr>                VS  2 Bed apartment rents</vt:lpstr>
      <vt:lpstr>                VS  STUDIO apartment rents</vt:lpstr>
      <vt:lpstr>                VS  all apartment types</vt:lpstr>
      <vt:lpstr>                     comparison   DASHBOARD</vt:lpstr>
      <vt:lpstr>           Model</vt:lpstr>
      <vt:lpstr>MOST PREFERRED AREA</vt:lpstr>
      <vt:lpstr>Resources &amp; methodologies used</vt:lpstr>
      <vt:lpstr>Resources &amp; METHODOLOGIES used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ANALYSIS NEW YORK CITY</dc:title>
  <cp:lastModifiedBy>Ajanya Sharma</cp:lastModifiedBy>
  <cp:revision>5</cp:revision>
  <dcterms:modified xsi:type="dcterms:W3CDTF">2023-09-08T05:04:45Z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2023-09-08T05:04:23Z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c411fb61-c2c2-4f7c-b126-2bebfa4af36b</vt:lpwstr>
  </property>
  <property fmtid="{D5CDD505-2E9C-101B-9397-08002B2CF9AE}" pid="8" name="MSIP_Label_a73fd474-4f3c-44ed-88fb-5cc4bd2471bf_ContentBits">
    <vt:lpwstr>0</vt:lpwstr>
  </property>
</Properties>
</file>